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mp4" ContentType="video/unknown"/>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9"/>
  </p:notesMasterIdLst>
  <p:handoutMasterIdLst>
    <p:handoutMasterId r:id="rId60"/>
  </p:handoutMasterIdLst>
  <p:sldIdLst>
    <p:sldId id="259" r:id="rId2"/>
    <p:sldId id="297" r:id="rId3"/>
    <p:sldId id="299" r:id="rId4"/>
    <p:sldId id="442" r:id="rId5"/>
    <p:sldId id="362" r:id="rId6"/>
    <p:sldId id="434" r:id="rId7"/>
    <p:sldId id="444" r:id="rId8"/>
    <p:sldId id="433" r:id="rId9"/>
    <p:sldId id="357" r:id="rId10"/>
    <p:sldId id="471" r:id="rId11"/>
    <p:sldId id="472" r:id="rId12"/>
    <p:sldId id="355" r:id="rId13"/>
    <p:sldId id="441" r:id="rId14"/>
    <p:sldId id="474" r:id="rId15"/>
    <p:sldId id="435" r:id="rId16"/>
    <p:sldId id="450" r:id="rId17"/>
    <p:sldId id="447" r:id="rId18"/>
    <p:sldId id="431" r:id="rId19"/>
    <p:sldId id="451" r:id="rId20"/>
    <p:sldId id="452" r:id="rId21"/>
    <p:sldId id="448" r:id="rId22"/>
    <p:sldId id="445" r:id="rId23"/>
    <p:sldId id="446" r:id="rId24"/>
    <p:sldId id="393" r:id="rId25"/>
    <p:sldId id="394" r:id="rId26"/>
    <p:sldId id="395" r:id="rId27"/>
    <p:sldId id="398" r:id="rId28"/>
    <p:sldId id="413" r:id="rId29"/>
    <p:sldId id="415" r:id="rId30"/>
    <p:sldId id="416" r:id="rId31"/>
    <p:sldId id="443" r:id="rId32"/>
    <p:sldId id="476" r:id="rId33"/>
    <p:sldId id="373" r:id="rId34"/>
    <p:sldId id="432" r:id="rId35"/>
    <p:sldId id="478" r:id="rId36"/>
    <p:sldId id="479" r:id="rId37"/>
    <p:sldId id="480" r:id="rId38"/>
    <p:sldId id="481" r:id="rId39"/>
    <p:sldId id="482" r:id="rId40"/>
    <p:sldId id="493" r:id="rId41"/>
    <p:sldId id="483" r:id="rId42"/>
    <p:sldId id="484" r:id="rId43"/>
    <p:sldId id="485" r:id="rId44"/>
    <p:sldId id="487" r:id="rId45"/>
    <p:sldId id="488" r:id="rId46"/>
    <p:sldId id="490" r:id="rId47"/>
    <p:sldId id="492" r:id="rId48"/>
    <p:sldId id="466" r:id="rId49"/>
    <p:sldId id="491" r:id="rId50"/>
    <p:sldId id="379" r:id="rId51"/>
    <p:sldId id="460" r:id="rId52"/>
    <p:sldId id="462" r:id="rId53"/>
    <p:sldId id="463" r:id="rId54"/>
    <p:sldId id="465" r:id="rId55"/>
    <p:sldId id="467" r:id="rId56"/>
    <p:sldId id="464" r:id="rId57"/>
    <p:sldId id="461" r:id="rId58"/>
  </p:sldIdLst>
  <p:sldSz cx="9144000" cy="6858000" type="screen4x3"/>
  <p:notesSz cx="7099300" cy="10234613"/>
  <p:defaultTextStyle>
    <a:defPPr>
      <a:defRPr lang="en-US"/>
    </a:defPPr>
    <a:lvl1pPr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5pPr>
    <a:lvl6pPr marL="2286000" algn="l" defTabSz="457200" rtl="0" eaLnBrk="1" latinLnBrk="0" hangingPunct="1">
      <a:defRPr kern="1200">
        <a:solidFill>
          <a:schemeClr val="tx1"/>
        </a:solidFill>
        <a:latin typeface="Times" charset="0"/>
        <a:ea typeface="ＭＳ Ｐゴシック" charset="0"/>
        <a:cs typeface="ＭＳ Ｐゴシック" charset="0"/>
      </a:defRPr>
    </a:lvl6pPr>
    <a:lvl7pPr marL="2743200" algn="l" defTabSz="457200" rtl="0" eaLnBrk="1" latinLnBrk="0" hangingPunct="1">
      <a:defRPr kern="1200">
        <a:solidFill>
          <a:schemeClr val="tx1"/>
        </a:solidFill>
        <a:latin typeface="Times" charset="0"/>
        <a:ea typeface="ＭＳ Ｐゴシック" charset="0"/>
        <a:cs typeface="ＭＳ Ｐゴシック" charset="0"/>
      </a:defRPr>
    </a:lvl7pPr>
    <a:lvl8pPr marL="3200400" algn="l" defTabSz="457200" rtl="0" eaLnBrk="1" latinLnBrk="0" hangingPunct="1">
      <a:defRPr kern="1200">
        <a:solidFill>
          <a:schemeClr val="tx1"/>
        </a:solidFill>
        <a:latin typeface="Times" charset="0"/>
        <a:ea typeface="ＭＳ Ｐゴシック" charset="0"/>
        <a:cs typeface="ＭＳ Ｐゴシック" charset="0"/>
      </a:defRPr>
    </a:lvl8pPr>
    <a:lvl9pPr marL="3657600" algn="l" defTabSz="457200" rtl="0" eaLnBrk="1" latinLnBrk="0" hangingPunct="1">
      <a:defRPr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600"/>
    <a:srgbClr val="CC66FF"/>
    <a:srgbClr val="000066"/>
    <a:srgbClr val="008000"/>
    <a:srgbClr val="FF9900"/>
    <a:srgbClr val="FFFF00"/>
    <a:srgbClr val="FF66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autoAdjust="0"/>
    <p:restoredTop sz="94278" autoAdjust="0"/>
  </p:normalViewPr>
  <p:slideViewPr>
    <p:cSldViewPr>
      <p:cViewPr varScale="1">
        <p:scale>
          <a:sx n="117" d="100"/>
          <a:sy n="117" d="100"/>
        </p:scale>
        <p:origin x="-120" y="-240"/>
      </p:cViewPr>
      <p:guideLst>
        <p:guide orient="horz" pos="2205"/>
        <p:guide pos="28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36"/>
    </p:cViewPr>
  </p:sorterViewPr>
  <p:notesViewPr>
    <p:cSldViewPr>
      <p:cViewPr varScale="1">
        <p:scale>
          <a:sx n="51" d="100"/>
          <a:sy n="51" d="100"/>
        </p:scale>
        <p:origin x="-1782"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ea typeface="+mn-ea"/>
                <a:cs typeface="+mn-cs"/>
              </a:defRPr>
            </a:lvl1pPr>
          </a:lstStyle>
          <a:p>
            <a:pPr>
              <a:defRPr/>
            </a:pPr>
            <a:endParaRPr lang="en-US"/>
          </a:p>
        </p:txBody>
      </p:sp>
      <p:sp>
        <p:nvSpPr>
          <p:cNvPr id="11267"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ea typeface="+mn-ea"/>
                <a:cs typeface="+mn-cs"/>
              </a:defRPr>
            </a:lvl1pPr>
          </a:lstStyle>
          <a:p>
            <a:pPr>
              <a:defRPr/>
            </a:pPr>
            <a:endParaRPr lang="en-US"/>
          </a:p>
        </p:txBody>
      </p:sp>
      <p:sp>
        <p:nvSpPr>
          <p:cNvPr id="11268"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ea typeface="+mn-ea"/>
                <a:cs typeface="+mn-cs"/>
              </a:defRPr>
            </a:lvl1pPr>
          </a:lstStyle>
          <a:p>
            <a:pPr>
              <a:defRPr/>
            </a:pPr>
            <a:endParaRPr lang="en-US"/>
          </a:p>
        </p:txBody>
      </p:sp>
      <p:sp>
        <p:nvSpPr>
          <p:cNvPr id="11269"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6CAC6674-0476-3D4E-B884-03E7574D5092}" type="slidenum">
              <a:rPr lang="en-US"/>
              <a:pPr>
                <a:defRPr/>
              </a:pPr>
              <a:t>‹#›</a:t>
            </a:fld>
            <a:endParaRPr lang="en-US"/>
          </a:p>
        </p:txBody>
      </p:sp>
    </p:spTree>
    <p:extLst>
      <p:ext uri="{BB962C8B-B14F-4D97-AF65-F5344CB8AC3E}">
        <p14:creationId xmlns:p14="http://schemas.microsoft.com/office/powerpoint/2010/main" val="1677040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ea typeface="+mn-ea"/>
                <a:cs typeface="+mn-cs"/>
              </a:defRPr>
            </a:lvl1pPr>
          </a:lstStyle>
          <a:p>
            <a:pPr>
              <a:defRPr/>
            </a:pPr>
            <a:endParaRPr lang="en-US"/>
          </a:p>
        </p:txBody>
      </p:sp>
      <p:sp>
        <p:nvSpPr>
          <p:cNvPr id="7171"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ea typeface="+mn-ea"/>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3"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ea typeface="+mn-ea"/>
                <a:cs typeface="+mn-cs"/>
              </a:defRPr>
            </a:lvl1pPr>
          </a:lstStyle>
          <a:p>
            <a:pPr>
              <a:defRPr/>
            </a:pPr>
            <a:endParaRPr lang="en-US"/>
          </a:p>
        </p:txBody>
      </p:sp>
      <p:sp>
        <p:nvSpPr>
          <p:cNvPr id="7175"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40F09F38-189C-C545-95EF-ECEE66451ED1}" type="slidenum">
              <a:rPr lang="en-US"/>
              <a:pPr>
                <a:defRPr/>
              </a:pPr>
              <a:t>‹#›</a:t>
            </a:fld>
            <a:endParaRPr lang="en-US"/>
          </a:p>
        </p:txBody>
      </p:sp>
    </p:spTree>
    <p:extLst>
      <p:ext uri="{BB962C8B-B14F-4D97-AF65-F5344CB8AC3E}">
        <p14:creationId xmlns:p14="http://schemas.microsoft.com/office/powerpoint/2010/main" val="34585325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it.wikipedia.org/wiki/Frequenza"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0E57408D-11F1-4FEC-B8E5-59A1766B0D25}" type="slidenum">
              <a:rPr lang="it-IT" smtClean="0"/>
              <a:pPr>
                <a:defRPr/>
              </a:pPr>
              <a:t>36</a:t>
            </a:fld>
            <a:endParaRPr lang="it-IT"/>
          </a:p>
        </p:txBody>
      </p:sp>
    </p:spTree>
    <p:extLst>
      <p:ext uri="{BB962C8B-B14F-4D97-AF65-F5344CB8AC3E}">
        <p14:creationId xmlns:p14="http://schemas.microsoft.com/office/powerpoint/2010/main" val="2517127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it-IT" dirty="0" smtClean="0"/>
              <a:t>http://home.web.cern.ch/about/how-accelerator-works</a:t>
            </a:r>
            <a:endParaRPr lang="it-IT" dirty="0"/>
          </a:p>
        </p:txBody>
      </p:sp>
      <p:sp>
        <p:nvSpPr>
          <p:cNvPr id="4" name="Slide Number Placeholder 3"/>
          <p:cNvSpPr>
            <a:spLocks noGrp="1"/>
          </p:cNvSpPr>
          <p:nvPr>
            <p:ph type="sldNum" sz="quarter" idx="10"/>
          </p:nvPr>
        </p:nvSpPr>
        <p:spPr/>
        <p:txBody>
          <a:bodyPr/>
          <a:lstStyle/>
          <a:p>
            <a:pPr>
              <a:defRPr/>
            </a:pPr>
            <a:fld id="{0E57408D-11F1-4FEC-B8E5-59A1766B0D25}" type="slidenum">
              <a:rPr lang="it-IT" smtClean="0"/>
              <a:pPr>
                <a:defRPr/>
              </a:pPr>
              <a:t>37</a:t>
            </a:fld>
            <a:endParaRPr lang="it-IT"/>
          </a:p>
        </p:txBody>
      </p:sp>
    </p:spTree>
    <p:extLst>
      <p:ext uri="{BB962C8B-B14F-4D97-AF65-F5344CB8AC3E}">
        <p14:creationId xmlns:p14="http://schemas.microsoft.com/office/powerpoint/2010/main" val="202442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defRPr>
            </a:lvl1pPr>
            <a:lvl2pPr marL="804763" indent="-309524" eaLnBrk="0" hangingPunct="0">
              <a:defRPr>
                <a:solidFill>
                  <a:schemeClr val="tx1"/>
                </a:solidFill>
                <a:latin typeface="Verdana" pitchFamily="34" charset="0"/>
              </a:defRPr>
            </a:lvl2pPr>
            <a:lvl3pPr marL="1238098" indent="-247620" eaLnBrk="0" hangingPunct="0">
              <a:defRPr>
                <a:solidFill>
                  <a:schemeClr val="tx1"/>
                </a:solidFill>
                <a:latin typeface="Verdana" pitchFamily="34" charset="0"/>
              </a:defRPr>
            </a:lvl3pPr>
            <a:lvl4pPr marL="1733337" indent="-247620" eaLnBrk="0" hangingPunct="0">
              <a:defRPr>
                <a:solidFill>
                  <a:schemeClr val="tx1"/>
                </a:solidFill>
                <a:latin typeface="Verdana" pitchFamily="34" charset="0"/>
              </a:defRPr>
            </a:lvl4pPr>
            <a:lvl5pPr marL="2228576" indent="-247620" eaLnBrk="0" hangingPunct="0">
              <a:defRPr>
                <a:solidFill>
                  <a:schemeClr val="tx1"/>
                </a:solidFill>
                <a:latin typeface="Verdana" pitchFamily="34" charset="0"/>
              </a:defRPr>
            </a:lvl5pPr>
            <a:lvl6pPr marL="2723815" indent="-247620" eaLnBrk="0" fontAlgn="base" hangingPunct="0">
              <a:spcBef>
                <a:spcPct val="0"/>
              </a:spcBef>
              <a:spcAft>
                <a:spcPct val="0"/>
              </a:spcAft>
              <a:defRPr>
                <a:solidFill>
                  <a:schemeClr val="tx1"/>
                </a:solidFill>
                <a:latin typeface="Verdana" pitchFamily="34" charset="0"/>
              </a:defRPr>
            </a:lvl6pPr>
            <a:lvl7pPr marL="3219054" indent="-247620" eaLnBrk="0" fontAlgn="base" hangingPunct="0">
              <a:spcBef>
                <a:spcPct val="0"/>
              </a:spcBef>
              <a:spcAft>
                <a:spcPct val="0"/>
              </a:spcAft>
              <a:defRPr>
                <a:solidFill>
                  <a:schemeClr val="tx1"/>
                </a:solidFill>
                <a:latin typeface="Verdana" pitchFamily="34" charset="0"/>
              </a:defRPr>
            </a:lvl7pPr>
            <a:lvl8pPr marL="3714293" indent="-247620" eaLnBrk="0" fontAlgn="base" hangingPunct="0">
              <a:spcBef>
                <a:spcPct val="0"/>
              </a:spcBef>
              <a:spcAft>
                <a:spcPct val="0"/>
              </a:spcAft>
              <a:defRPr>
                <a:solidFill>
                  <a:schemeClr val="tx1"/>
                </a:solidFill>
                <a:latin typeface="Verdana" pitchFamily="34" charset="0"/>
              </a:defRPr>
            </a:lvl8pPr>
            <a:lvl9pPr marL="4209532" indent="-247620" eaLnBrk="0" fontAlgn="base" hangingPunct="0">
              <a:spcBef>
                <a:spcPct val="0"/>
              </a:spcBef>
              <a:spcAft>
                <a:spcPct val="0"/>
              </a:spcAft>
              <a:defRPr>
                <a:solidFill>
                  <a:schemeClr val="tx1"/>
                </a:solidFill>
                <a:latin typeface="Verdana" pitchFamily="34" charset="0"/>
              </a:defRPr>
            </a:lvl9pPr>
          </a:lstStyle>
          <a:p>
            <a:pPr eaLnBrk="1" hangingPunct="1"/>
            <a:fld id="{18027666-15AF-4D5A-9237-D643D6661710}" type="slidenum">
              <a:rPr lang="it-IT" smtClean="0">
                <a:latin typeface="Arial" charset="0"/>
              </a:rPr>
              <a:pPr eaLnBrk="1" hangingPunct="1"/>
              <a:t>38</a:t>
            </a:fld>
            <a:endParaRPr lang="it-IT" smtClean="0">
              <a:latin typeface="Arial" charset="0"/>
            </a:endParaRPr>
          </a:p>
        </p:txBody>
      </p:sp>
      <p:sp>
        <p:nvSpPr>
          <p:cNvPr id="45059" name="Rectangle 2"/>
          <p:cNvSpPr>
            <a:spLocks noGrp="1" noRot="1" noChangeAspect="1" noChangeArrowheads="1" noTextEdit="1"/>
          </p:cNvSpPr>
          <p:nvPr>
            <p:ph type="sldImg"/>
          </p:nvPr>
        </p:nvSpPr>
        <p:spPr>
          <a:xfrm>
            <a:off x="992188" y="768350"/>
            <a:ext cx="5114925" cy="3836988"/>
          </a:xfrm>
          <a:ln/>
        </p:spPr>
      </p:sp>
      <p:sp>
        <p:nvSpPr>
          <p:cNvPr id="45060" name="Rectangle 3"/>
          <p:cNvSpPr>
            <a:spLocks noGrp="1" noChangeArrowheads="1"/>
          </p:cNvSpPr>
          <p:nvPr>
            <p:ph type="body" idx="1"/>
          </p:nvPr>
        </p:nvSpPr>
        <p:spPr>
          <a:noFill/>
        </p:spPr>
        <p:txBody>
          <a:bodyPr/>
          <a:lstStyle/>
          <a:p>
            <a:pPr eaLnBrk="1" hangingPunct="1"/>
            <a:r>
              <a:rPr lang="en-US" dirty="0" err="1" smtClean="0"/>
              <a:t>Linac</a:t>
            </a:r>
            <a:r>
              <a:rPr lang="en-US" dirty="0" smtClean="0"/>
              <a:t> -&gt; </a:t>
            </a:r>
            <a:r>
              <a:rPr lang="en-US" dirty="0" err="1" smtClean="0"/>
              <a:t>macchine</a:t>
            </a:r>
            <a:r>
              <a:rPr lang="en-US" dirty="0" smtClean="0"/>
              <a:t> pulsate </a:t>
            </a:r>
            <a:r>
              <a:rPr lang="en-US" dirty="0" err="1" smtClean="0"/>
              <a:t>perche</a:t>
            </a:r>
            <a:r>
              <a:rPr lang="en-US" dirty="0" smtClean="0"/>
              <a:t>’ I </a:t>
            </a:r>
            <a:r>
              <a:rPr lang="en-US" dirty="0" err="1" smtClean="0"/>
              <a:t>campi</a:t>
            </a:r>
            <a:r>
              <a:rPr lang="en-US" dirty="0" smtClean="0"/>
              <a:t> </a:t>
            </a:r>
            <a:r>
              <a:rPr lang="en-US" dirty="0" err="1" smtClean="0"/>
              <a:t>elettrici</a:t>
            </a:r>
            <a:r>
              <a:rPr lang="en-US" dirty="0" smtClean="0"/>
              <a:t> </a:t>
            </a:r>
            <a:r>
              <a:rPr lang="en-US" dirty="0" err="1" smtClean="0"/>
              <a:t>erano</a:t>
            </a:r>
            <a:r>
              <a:rPr lang="en-US" dirty="0" smtClean="0"/>
              <a:t> </a:t>
            </a:r>
            <a:r>
              <a:rPr lang="en-US" dirty="0" err="1" smtClean="0"/>
              <a:t>pulsati</a:t>
            </a:r>
            <a:endParaRPr lang="en-US" dirty="0" smtClean="0"/>
          </a:p>
          <a:p>
            <a:pPr eaLnBrk="1" hangingPunct="1"/>
            <a:r>
              <a:rPr lang="en-US" dirty="0" err="1" smtClean="0"/>
              <a:t>Slac</a:t>
            </a:r>
            <a:r>
              <a:rPr lang="en-US" dirty="0" smtClean="0"/>
              <a:t> 3.2 Km</a:t>
            </a:r>
          </a:p>
          <a:p>
            <a:pPr eaLnBrk="1" hangingPunct="1"/>
            <a:r>
              <a:rPr lang="it-IT" dirty="0" smtClean="0"/>
              <a:t>Con queste macchine si risolveva il problema di disporre di un singolo stadio di accelerazione (un'unica differenza di potenziale) disponendo in linea retta una serie di elettrodi cilindrici a cui era applicata una differenza di potenziale pulsata tale che nello spazio tra due cilindri contigui ci fosse sempre un campo elettrico accelerante in una direzione e in fase con il passaggio della particella da accelerare. Con questo tipo di macchine, però, non era possibile accelerare un fascio continuo di particelle (poiché vengono accelerate solo quelle in fase con il campo elettrico), perciò il fascio veniva diviso in pacchetti (</a:t>
            </a:r>
            <a:r>
              <a:rPr lang="it-IT" i="1" dirty="0" smtClean="0"/>
              <a:t>bunch</a:t>
            </a:r>
            <a:r>
              <a:rPr lang="it-IT" dirty="0" smtClean="0"/>
              <a:t>)</a:t>
            </a:r>
          </a:p>
        </p:txBody>
      </p:sp>
    </p:spTree>
    <p:extLst>
      <p:ext uri="{BB962C8B-B14F-4D97-AF65-F5344CB8AC3E}">
        <p14:creationId xmlns:p14="http://schemas.microsoft.com/office/powerpoint/2010/main" val="74318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defRPr>
            </a:lvl1pPr>
            <a:lvl2pPr marL="804763" indent="-309524" eaLnBrk="0" hangingPunct="0">
              <a:defRPr>
                <a:solidFill>
                  <a:schemeClr val="tx1"/>
                </a:solidFill>
                <a:latin typeface="Verdana" pitchFamily="34" charset="0"/>
              </a:defRPr>
            </a:lvl2pPr>
            <a:lvl3pPr marL="1238098" indent="-247620" eaLnBrk="0" hangingPunct="0">
              <a:defRPr>
                <a:solidFill>
                  <a:schemeClr val="tx1"/>
                </a:solidFill>
                <a:latin typeface="Verdana" pitchFamily="34" charset="0"/>
              </a:defRPr>
            </a:lvl3pPr>
            <a:lvl4pPr marL="1733337" indent="-247620" eaLnBrk="0" hangingPunct="0">
              <a:defRPr>
                <a:solidFill>
                  <a:schemeClr val="tx1"/>
                </a:solidFill>
                <a:latin typeface="Verdana" pitchFamily="34" charset="0"/>
              </a:defRPr>
            </a:lvl4pPr>
            <a:lvl5pPr marL="2228576" indent="-247620" eaLnBrk="0" hangingPunct="0">
              <a:defRPr>
                <a:solidFill>
                  <a:schemeClr val="tx1"/>
                </a:solidFill>
                <a:latin typeface="Verdana" pitchFamily="34" charset="0"/>
              </a:defRPr>
            </a:lvl5pPr>
            <a:lvl6pPr marL="2723815" indent="-247620" eaLnBrk="0" fontAlgn="base" hangingPunct="0">
              <a:spcBef>
                <a:spcPct val="0"/>
              </a:spcBef>
              <a:spcAft>
                <a:spcPct val="0"/>
              </a:spcAft>
              <a:defRPr>
                <a:solidFill>
                  <a:schemeClr val="tx1"/>
                </a:solidFill>
                <a:latin typeface="Verdana" pitchFamily="34" charset="0"/>
              </a:defRPr>
            </a:lvl6pPr>
            <a:lvl7pPr marL="3219054" indent="-247620" eaLnBrk="0" fontAlgn="base" hangingPunct="0">
              <a:spcBef>
                <a:spcPct val="0"/>
              </a:spcBef>
              <a:spcAft>
                <a:spcPct val="0"/>
              </a:spcAft>
              <a:defRPr>
                <a:solidFill>
                  <a:schemeClr val="tx1"/>
                </a:solidFill>
                <a:latin typeface="Verdana" pitchFamily="34" charset="0"/>
              </a:defRPr>
            </a:lvl7pPr>
            <a:lvl8pPr marL="3714293" indent="-247620" eaLnBrk="0" fontAlgn="base" hangingPunct="0">
              <a:spcBef>
                <a:spcPct val="0"/>
              </a:spcBef>
              <a:spcAft>
                <a:spcPct val="0"/>
              </a:spcAft>
              <a:defRPr>
                <a:solidFill>
                  <a:schemeClr val="tx1"/>
                </a:solidFill>
                <a:latin typeface="Verdana" pitchFamily="34" charset="0"/>
              </a:defRPr>
            </a:lvl8pPr>
            <a:lvl9pPr marL="4209532" indent="-247620" eaLnBrk="0" fontAlgn="base" hangingPunct="0">
              <a:spcBef>
                <a:spcPct val="0"/>
              </a:spcBef>
              <a:spcAft>
                <a:spcPct val="0"/>
              </a:spcAft>
              <a:defRPr>
                <a:solidFill>
                  <a:schemeClr val="tx1"/>
                </a:solidFill>
                <a:latin typeface="Verdana" pitchFamily="34" charset="0"/>
              </a:defRPr>
            </a:lvl9pPr>
          </a:lstStyle>
          <a:p>
            <a:pPr eaLnBrk="1" hangingPunct="1"/>
            <a:fld id="{B6BEDBC2-BC5C-4D70-8CDC-C86CBA4BB710}" type="slidenum">
              <a:rPr lang="it-IT" smtClean="0">
                <a:latin typeface="Arial" charset="0"/>
              </a:rPr>
              <a:pPr eaLnBrk="1" hangingPunct="1"/>
              <a:t>39</a:t>
            </a:fld>
            <a:endParaRPr lang="it-IT" smtClean="0">
              <a:latin typeface="Arial" charset="0"/>
            </a:endParaRPr>
          </a:p>
        </p:txBody>
      </p:sp>
      <p:sp>
        <p:nvSpPr>
          <p:cNvPr id="46083" name="Rectangle 2"/>
          <p:cNvSpPr>
            <a:spLocks noGrp="1" noRot="1" noChangeAspect="1" noChangeArrowheads="1" noTextEdit="1"/>
          </p:cNvSpPr>
          <p:nvPr>
            <p:ph type="sldImg"/>
          </p:nvPr>
        </p:nvSpPr>
        <p:spPr>
          <a:xfrm>
            <a:off x="992188" y="768350"/>
            <a:ext cx="5114925" cy="3836988"/>
          </a:xfrm>
          <a:ln/>
        </p:spPr>
      </p:sp>
      <p:sp>
        <p:nvSpPr>
          <p:cNvPr id="46084" name="Rectangle 3"/>
          <p:cNvSpPr>
            <a:spLocks noGrp="1" noChangeArrowheads="1"/>
          </p:cNvSpPr>
          <p:nvPr>
            <p:ph type="body" idx="1"/>
          </p:nvPr>
        </p:nvSpPr>
        <p:spPr>
          <a:noFill/>
        </p:spPr>
        <p:txBody>
          <a:bodyPr/>
          <a:lstStyle/>
          <a:p>
            <a:pPr eaLnBrk="1" hangingPunct="1"/>
            <a:r>
              <a:rPr lang="en-US" dirty="0" err="1" smtClean="0"/>
              <a:t>Elettrodi</a:t>
            </a:r>
            <a:r>
              <a:rPr lang="en-US" dirty="0" smtClean="0"/>
              <a:t>, drawback: </a:t>
            </a:r>
            <a:r>
              <a:rPr lang="en-US" dirty="0" err="1" smtClean="0"/>
              <a:t>dimensioni</a:t>
            </a:r>
            <a:r>
              <a:rPr lang="en-US" dirty="0" smtClean="0"/>
              <a:t> via </a:t>
            </a:r>
            <a:r>
              <a:rPr lang="en-US" dirty="0" err="1" smtClean="0"/>
              <a:t>via</a:t>
            </a:r>
            <a:r>
              <a:rPr lang="en-US" dirty="0" smtClean="0"/>
              <a:t> </a:t>
            </a:r>
            <a:r>
              <a:rPr lang="en-US" dirty="0" err="1" smtClean="0"/>
              <a:t>piu</a:t>
            </a:r>
            <a:r>
              <a:rPr lang="en-US" dirty="0" smtClean="0"/>
              <a:t>’ </a:t>
            </a:r>
            <a:r>
              <a:rPr lang="en-US" dirty="0" err="1" smtClean="0"/>
              <a:t>larghe</a:t>
            </a:r>
            <a:r>
              <a:rPr lang="en-US" dirty="0" smtClean="0"/>
              <a:t>…</a:t>
            </a:r>
          </a:p>
          <a:p>
            <a:pPr eaLnBrk="1" hangingPunct="1"/>
            <a:r>
              <a:rPr lang="it-IT" dirty="0" smtClean="0"/>
              <a:t>Il ciclotrone è costituito da due elettrodi cavi a forma di </a:t>
            </a:r>
            <a:r>
              <a:rPr lang="it-IT" i="1" dirty="0" smtClean="0"/>
              <a:t>D</a:t>
            </a:r>
            <a:r>
              <a:rPr lang="it-IT" dirty="0" smtClean="0"/>
              <a:t>, immersi in campo magnetico costante e collegati ad una differenza di potenziale alternata a frequenza costante. La sorgente di particelle (originariamente ioni) è posta esattamente nel centro. Gli ioni emessi dalla sorgente vengono accelerati dal campo elettrico ed entrano in uno dei due elettrodi dove sono soggetti solo al campo magnetico. Qui vengono curvati e descrivono una semicirconferenza che li riporta nella regione accelerante e poi nell'altro elettrodo. Il processo va avanti fino a che il raggio dell'ultima semicirconferenza descritta dalle particelle è minore del raggio dell'elettrodo, dopodiché le particelle escono dalla macchina. La massima energia raggiungibile è limitata dal raggio degli elettrodi e dall'intensità del campo magnetico. Inoltre le particelle vengono accelerate ad ogni passaggio tra le due cavità se arrivano in fase con il campo elettrico, vale a dire se la loro </a:t>
            </a:r>
            <a:r>
              <a:rPr lang="it-IT" dirty="0" smtClean="0">
                <a:hlinkClick r:id="rId3" tooltip="Frequenza"/>
              </a:rPr>
              <a:t>frequenza</a:t>
            </a:r>
            <a:r>
              <a:rPr lang="it-IT" dirty="0" smtClean="0"/>
              <a:t> di rivoluzione è uguale alla frequenza del campo: questa condizione è verificata per velocità non relativistiche. </a:t>
            </a:r>
          </a:p>
        </p:txBody>
      </p:sp>
    </p:spTree>
    <p:extLst>
      <p:ext uri="{BB962C8B-B14F-4D97-AF65-F5344CB8AC3E}">
        <p14:creationId xmlns:p14="http://schemas.microsoft.com/office/powerpoint/2010/main" val="393387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it-IT" dirty="0" smtClean="0"/>
              <a:t>http://home.web.cern.ch/about/how-accelerator-works</a:t>
            </a:r>
            <a:endParaRPr lang="it-IT" dirty="0"/>
          </a:p>
        </p:txBody>
      </p:sp>
      <p:sp>
        <p:nvSpPr>
          <p:cNvPr id="4" name="Slide Number Placeholder 3"/>
          <p:cNvSpPr>
            <a:spLocks noGrp="1"/>
          </p:cNvSpPr>
          <p:nvPr>
            <p:ph type="sldNum" sz="quarter" idx="10"/>
          </p:nvPr>
        </p:nvSpPr>
        <p:spPr/>
        <p:txBody>
          <a:bodyPr/>
          <a:lstStyle/>
          <a:p>
            <a:pPr>
              <a:defRPr/>
            </a:pPr>
            <a:fld id="{0E57408D-11F1-4FEC-B8E5-59A1766B0D25}" type="slidenum">
              <a:rPr lang="it-IT" smtClean="0"/>
              <a:pPr>
                <a:defRPr/>
              </a:pPr>
              <a:t>41</a:t>
            </a:fld>
            <a:endParaRPr lang="it-IT"/>
          </a:p>
        </p:txBody>
      </p:sp>
    </p:spTree>
    <p:extLst>
      <p:ext uri="{BB962C8B-B14F-4D97-AF65-F5344CB8AC3E}">
        <p14:creationId xmlns:p14="http://schemas.microsoft.com/office/powerpoint/2010/main" val="2840760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smtClean="0"/>
              <a:t>Se </a:t>
            </a:r>
            <a:r>
              <a:rPr lang="en-US" dirty="0" err="1" smtClean="0"/>
              <a:t>avessi</a:t>
            </a:r>
            <a:r>
              <a:rPr lang="en-US" dirty="0" smtClean="0"/>
              <a:t> solo </a:t>
            </a:r>
            <a:r>
              <a:rPr lang="en-US" dirty="0" err="1" smtClean="0"/>
              <a:t>camere</a:t>
            </a:r>
            <a:r>
              <a:rPr lang="en-US" dirty="0" smtClean="0"/>
              <a:t> di </a:t>
            </a:r>
            <a:r>
              <a:rPr lang="en-US" dirty="0" err="1" smtClean="0"/>
              <a:t>tracciamento</a:t>
            </a:r>
            <a:r>
              <a:rPr lang="en-US" baseline="0" dirty="0" smtClean="0"/>
              <a:t> non </a:t>
            </a:r>
            <a:r>
              <a:rPr lang="en-US" baseline="0" dirty="0" err="1" smtClean="0"/>
              <a:t>potrei</a:t>
            </a:r>
            <a:r>
              <a:rPr lang="en-US" baseline="0" dirty="0" smtClean="0"/>
              <a:t> </a:t>
            </a:r>
            <a:r>
              <a:rPr lang="en-US" baseline="0" dirty="0" err="1" smtClean="0"/>
              <a:t>identificare</a:t>
            </a:r>
            <a:r>
              <a:rPr lang="en-US" baseline="0" dirty="0" smtClean="0"/>
              <a:t>…</a:t>
            </a:r>
            <a:endParaRPr lang="it-IT" dirty="0"/>
          </a:p>
        </p:txBody>
      </p:sp>
      <p:sp>
        <p:nvSpPr>
          <p:cNvPr id="4" name="Slide Number Placeholder 3"/>
          <p:cNvSpPr>
            <a:spLocks noGrp="1"/>
          </p:cNvSpPr>
          <p:nvPr>
            <p:ph type="sldNum" sz="quarter" idx="10"/>
          </p:nvPr>
        </p:nvSpPr>
        <p:spPr/>
        <p:txBody>
          <a:bodyPr/>
          <a:lstStyle/>
          <a:p>
            <a:pPr>
              <a:defRPr/>
            </a:pPr>
            <a:fld id="{0E57408D-11F1-4FEC-B8E5-59A1766B0D25}" type="slidenum">
              <a:rPr lang="it-IT" smtClean="0"/>
              <a:pPr>
                <a:defRPr/>
              </a:pPr>
              <a:t>46</a:t>
            </a:fld>
            <a:endParaRPr lang="it-IT"/>
          </a:p>
        </p:txBody>
      </p:sp>
    </p:spTree>
    <p:extLst>
      <p:ext uri="{BB962C8B-B14F-4D97-AF65-F5344CB8AC3E}">
        <p14:creationId xmlns:p14="http://schemas.microsoft.com/office/powerpoint/2010/main" val="2491685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992188" y="768350"/>
            <a:ext cx="5114925" cy="3836988"/>
          </a:xfrm>
          <a:ln/>
        </p:spPr>
      </p:sp>
      <p:sp>
        <p:nvSpPr>
          <p:cNvPr id="50179" name="Notes Placeholder 2"/>
          <p:cNvSpPr>
            <a:spLocks noGrp="1"/>
          </p:cNvSpPr>
          <p:nvPr>
            <p:ph type="body" idx="1"/>
          </p:nvPr>
        </p:nvSpPr>
        <p:spPr>
          <a:noFill/>
        </p:spPr>
        <p:txBody>
          <a:bodyPr/>
          <a:lstStyle/>
          <a:p>
            <a:r>
              <a:rPr lang="en-US" smtClean="0"/>
              <a:t>Stabili = hanno vita suffic lunga da essere rivelate</a:t>
            </a:r>
            <a:endParaRPr lang="it-IT" smtClean="0"/>
          </a:p>
        </p:txBody>
      </p:sp>
      <p:sp>
        <p:nvSpPr>
          <p:cNvPr id="50180" name="Slide Number Placeholder 3"/>
          <p:cNvSpPr>
            <a:spLocks noGrp="1"/>
          </p:cNvSpPr>
          <p:nvPr>
            <p:ph type="sldNum" sz="quarter" idx="5"/>
          </p:nvPr>
        </p:nvSpPr>
        <p:spPr>
          <a:noFill/>
        </p:spPr>
        <p:txBody>
          <a:bodyPr/>
          <a:lstStyle>
            <a:lvl1pPr eaLnBrk="0" hangingPunct="0">
              <a:defRPr>
                <a:solidFill>
                  <a:schemeClr val="tx1"/>
                </a:solidFill>
                <a:latin typeface="Verdana" pitchFamily="34" charset="0"/>
              </a:defRPr>
            </a:lvl1pPr>
            <a:lvl2pPr marL="804763" indent="-309524" eaLnBrk="0" hangingPunct="0">
              <a:defRPr>
                <a:solidFill>
                  <a:schemeClr val="tx1"/>
                </a:solidFill>
                <a:latin typeface="Verdana" pitchFamily="34" charset="0"/>
              </a:defRPr>
            </a:lvl2pPr>
            <a:lvl3pPr marL="1238098" indent="-247620" eaLnBrk="0" hangingPunct="0">
              <a:defRPr>
                <a:solidFill>
                  <a:schemeClr val="tx1"/>
                </a:solidFill>
                <a:latin typeface="Verdana" pitchFamily="34" charset="0"/>
              </a:defRPr>
            </a:lvl3pPr>
            <a:lvl4pPr marL="1733337" indent="-247620" eaLnBrk="0" hangingPunct="0">
              <a:defRPr>
                <a:solidFill>
                  <a:schemeClr val="tx1"/>
                </a:solidFill>
                <a:latin typeface="Verdana" pitchFamily="34" charset="0"/>
              </a:defRPr>
            </a:lvl4pPr>
            <a:lvl5pPr marL="2228576" indent="-247620" eaLnBrk="0" hangingPunct="0">
              <a:defRPr>
                <a:solidFill>
                  <a:schemeClr val="tx1"/>
                </a:solidFill>
                <a:latin typeface="Verdana" pitchFamily="34" charset="0"/>
              </a:defRPr>
            </a:lvl5pPr>
            <a:lvl6pPr marL="2723815" indent="-247620" eaLnBrk="0" fontAlgn="base" hangingPunct="0">
              <a:spcBef>
                <a:spcPct val="0"/>
              </a:spcBef>
              <a:spcAft>
                <a:spcPct val="0"/>
              </a:spcAft>
              <a:defRPr>
                <a:solidFill>
                  <a:schemeClr val="tx1"/>
                </a:solidFill>
                <a:latin typeface="Verdana" pitchFamily="34" charset="0"/>
              </a:defRPr>
            </a:lvl6pPr>
            <a:lvl7pPr marL="3219054" indent="-247620" eaLnBrk="0" fontAlgn="base" hangingPunct="0">
              <a:spcBef>
                <a:spcPct val="0"/>
              </a:spcBef>
              <a:spcAft>
                <a:spcPct val="0"/>
              </a:spcAft>
              <a:defRPr>
                <a:solidFill>
                  <a:schemeClr val="tx1"/>
                </a:solidFill>
                <a:latin typeface="Verdana" pitchFamily="34" charset="0"/>
              </a:defRPr>
            </a:lvl7pPr>
            <a:lvl8pPr marL="3714293" indent="-247620" eaLnBrk="0" fontAlgn="base" hangingPunct="0">
              <a:spcBef>
                <a:spcPct val="0"/>
              </a:spcBef>
              <a:spcAft>
                <a:spcPct val="0"/>
              </a:spcAft>
              <a:defRPr>
                <a:solidFill>
                  <a:schemeClr val="tx1"/>
                </a:solidFill>
                <a:latin typeface="Verdana" pitchFamily="34" charset="0"/>
              </a:defRPr>
            </a:lvl8pPr>
            <a:lvl9pPr marL="4209532" indent="-247620" eaLnBrk="0" fontAlgn="base" hangingPunct="0">
              <a:spcBef>
                <a:spcPct val="0"/>
              </a:spcBef>
              <a:spcAft>
                <a:spcPct val="0"/>
              </a:spcAft>
              <a:defRPr>
                <a:solidFill>
                  <a:schemeClr val="tx1"/>
                </a:solidFill>
                <a:latin typeface="Verdana" pitchFamily="34" charset="0"/>
              </a:defRPr>
            </a:lvl9pPr>
          </a:lstStyle>
          <a:p>
            <a:pPr eaLnBrk="1" hangingPunct="1"/>
            <a:fld id="{655B32CA-5CE7-4047-9474-E67C781492FB}" type="slidenum">
              <a:rPr lang="it-IT" smtClean="0">
                <a:latin typeface="Arial" charset="0"/>
              </a:rPr>
              <a:pPr eaLnBrk="1" hangingPunct="1"/>
              <a:t>47</a:t>
            </a:fld>
            <a:endParaRPr lang="it-IT" smtClean="0">
              <a:latin typeface="Arial" charset="0"/>
            </a:endParaRPr>
          </a:p>
        </p:txBody>
      </p:sp>
    </p:spTree>
    <p:extLst>
      <p:ext uri="{BB962C8B-B14F-4D97-AF65-F5344CB8AC3E}">
        <p14:creationId xmlns:p14="http://schemas.microsoft.com/office/powerpoint/2010/main" val="2124185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en-US"/>
              <a:t>Nicolo Cartiglia -INFN Torino</a:t>
            </a:r>
          </a:p>
        </p:txBody>
      </p:sp>
      <p:sp>
        <p:nvSpPr>
          <p:cNvPr id="6" name="Rectangle 6"/>
          <p:cNvSpPr>
            <a:spLocks noGrp="1" noChangeArrowheads="1"/>
          </p:cNvSpPr>
          <p:nvPr>
            <p:ph type="sldNum" sz="quarter" idx="12"/>
          </p:nvPr>
        </p:nvSpPr>
        <p:spPr>
          <a:ln/>
        </p:spPr>
        <p:txBody>
          <a:bodyPr/>
          <a:lstStyle>
            <a:lvl1pPr>
              <a:defRPr/>
            </a:lvl1pPr>
          </a:lstStyle>
          <a:p>
            <a:pPr>
              <a:defRPr/>
            </a:pPr>
            <a:fld id="{B55F69FD-A80B-D143-901A-77FA36E2CB5C}" type="slidenum">
              <a:rPr lang="en-US"/>
              <a:pPr>
                <a:defRPr/>
              </a:pPr>
              <a:t>‹#›</a:t>
            </a:fld>
            <a:endParaRPr lang="en-US"/>
          </a:p>
        </p:txBody>
      </p:sp>
    </p:spTree>
    <p:extLst>
      <p:ext uri="{BB962C8B-B14F-4D97-AF65-F5344CB8AC3E}">
        <p14:creationId xmlns:p14="http://schemas.microsoft.com/office/powerpoint/2010/main" val="746987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en-US"/>
              <a:t>Nicolo Cartiglia -INFN Torino</a:t>
            </a:r>
          </a:p>
        </p:txBody>
      </p:sp>
      <p:sp>
        <p:nvSpPr>
          <p:cNvPr id="6" name="Rectangle 6"/>
          <p:cNvSpPr>
            <a:spLocks noGrp="1" noChangeArrowheads="1"/>
          </p:cNvSpPr>
          <p:nvPr>
            <p:ph type="sldNum" sz="quarter" idx="12"/>
          </p:nvPr>
        </p:nvSpPr>
        <p:spPr>
          <a:ln/>
        </p:spPr>
        <p:txBody>
          <a:bodyPr/>
          <a:lstStyle>
            <a:lvl1pPr>
              <a:defRPr/>
            </a:lvl1pPr>
          </a:lstStyle>
          <a:p>
            <a:pPr>
              <a:defRPr/>
            </a:pPr>
            <a:fld id="{8B4C40C4-BC11-C24C-844D-0F7CE9F86C77}" type="slidenum">
              <a:rPr lang="en-US"/>
              <a:pPr>
                <a:defRPr/>
              </a:pPr>
              <a:t>‹#›</a:t>
            </a:fld>
            <a:endParaRPr lang="en-US"/>
          </a:p>
        </p:txBody>
      </p:sp>
    </p:spTree>
    <p:extLst>
      <p:ext uri="{BB962C8B-B14F-4D97-AF65-F5344CB8AC3E}">
        <p14:creationId xmlns:p14="http://schemas.microsoft.com/office/powerpoint/2010/main" val="1020402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60499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74638"/>
            <a:ext cx="619125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en-US"/>
              <a:t>Nicolo Cartiglia -INFN Torino</a:t>
            </a:r>
          </a:p>
        </p:txBody>
      </p:sp>
      <p:sp>
        <p:nvSpPr>
          <p:cNvPr id="6" name="Rectangle 6"/>
          <p:cNvSpPr>
            <a:spLocks noGrp="1" noChangeArrowheads="1"/>
          </p:cNvSpPr>
          <p:nvPr>
            <p:ph type="sldNum" sz="quarter" idx="12"/>
          </p:nvPr>
        </p:nvSpPr>
        <p:spPr>
          <a:ln/>
        </p:spPr>
        <p:txBody>
          <a:bodyPr/>
          <a:lstStyle>
            <a:lvl1pPr>
              <a:defRPr/>
            </a:lvl1pPr>
          </a:lstStyle>
          <a:p>
            <a:pPr>
              <a:defRPr/>
            </a:pPr>
            <a:fld id="{41E74613-6DE0-E74F-9EEB-E601D36EA6AF}" type="slidenum">
              <a:rPr lang="en-US"/>
              <a:pPr>
                <a:defRPr/>
              </a:pPr>
              <a:t>‹#›</a:t>
            </a:fld>
            <a:endParaRPr lang="en-US"/>
          </a:p>
        </p:txBody>
      </p:sp>
    </p:spTree>
    <p:extLst>
      <p:ext uri="{BB962C8B-B14F-4D97-AF65-F5344CB8AC3E}">
        <p14:creationId xmlns:p14="http://schemas.microsoft.com/office/powerpoint/2010/main" val="918700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6049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r>
              <a:rPr lang="en-US"/>
              <a:t>Nicolo Cartiglia -INFN Torino</a:t>
            </a:r>
          </a:p>
        </p:txBody>
      </p:sp>
      <p:sp>
        <p:nvSpPr>
          <p:cNvPr id="5" name="Rectangle 6"/>
          <p:cNvSpPr>
            <a:spLocks noGrp="1" noChangeArrowheads="1"/>
          </p:cNvSpPr>
          <p:nvPr>
            <p:ph type="sldNum" sz="quarter" idx="12"/>
          </p:nvPr>
        </p:nvSpPr>
        <p:spPr>
          <a:ln/>
        </p:spPr>
        <p:txBody>
          <a:bodyPr/>
          <a:lstStyle>
            <a:lvl1pPr>
              <a:defRPr/>
            </a:lvl1pPr>
          </a:lstStyle>
          <a:p>
            <a:pPr>
              <a:defRPr/>
            </a:pPr>
            <a:fld id="{18C1A6D9-AC3C-4D4A-975F-A7BD06919BA9}" type="slidenum">
              <a:rPr lang="en-US"/>
              <a:pPr>
                <a:defRPr/>
              </a:pPr>
              <a:t>‹#›</a:t>
            </a:fld>
            <a:endParaRPr lang="en-US"/>
          </a:p>
        </p:txBody>
      </p:sp>
    </p:spTree>
    <p:extLst>
      <p:ext uri="{BB962C8B-B14F-4D97-AF65-F5344CB8AC3E}">
        <p14:creationId xmlns:p14="http://schemas.microsoft.com/office/powerpoint/2010/main" val="1692237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Text Placeholder 2"/>
          <p:cNvSpPr>
            <a:spLocks noGrp="1"/>
          </p:cNvSpPr>
          <p:nvPr>
            <p:ph type="body" sz="half" idx="1"/>
          </p:nvPr>
        </p:nvSpPr>
        <p:spPr>
          <a:xfrm>
            <a:off x="304800" y="1143000"/>
            <a:ext cx="41529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143000"/>
            <a:ext cx="41529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en-US"/>
              <a:t>Nicolo Cartiglia -INFN Torino</a:t>
            </a:r>
          </a:p>
        </p:txBody>
      </p:sp>
      <p:sp>
        <p:nvSpPr>
          <p:cNvPr id="7" name="Rectangle 6"/>
          <p:cNvSpPr>
            <a:spLocks noGrp="1" noChangeArrowheads="1"/>
          </p:cNvSpPr>
          <p:nvPr>
            <p:ph type="sldNum" sz="quarter" idx="12"/>
          </p:nvPr>
        </p:nvSpPr>
        <p:spPr>
          <a:ln/>
        </p:spPr>
        <p:txBody>
          <a:bodyPr/>
          <a:lstStyle>
            <a:lvl1pPr>
              <a:defRPr/>
            </a:lvl1pPr>
          </a:lstStyle>
          <a:p>
            <a:pPr>
              <a:defRPr/>
            </a:pPr>
            <a:fld id="{8A6A84FF-35AD-0F49-8426-332E7DC7F6BB}" type="slidenum">
              <a:rPr lang="en-US"/>
              <a:pPr>
                <a:defRPr/>
              </a:pPr>
              <a:t>‹#›</a:t>
            </a:fld>
            <a:endParaRPr lang="en-US"/>
          </a:p>
        </p:txBody>
      </p:sp>
    </p:spTree>
    <p:extLst>
      <p:ext uri="{BB962C8B-B14F-4D97-AF65-F5344CB8AC3E}">
        <p14:creationId xmlns:p14="http://schemas.microsoft.com/office/powerpoint/2010/main" val="3144470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quarter" idx="1"/>
          </p:nvPr>
        </p:nvSpPr>
        <p:spPr>
          <a:xfrm>
            <a:off x="304800" y="1143000"/>
            <a:ext cx="41529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143000"/>
            <a:ext cx="41529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810000"/>
            <a:ext cx="41529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0100" y="3810000"/>
            <a:ext cx="41529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r>
              <a:rPr lang="en-US"/>
              <a:t>Nicolo Cartiglia -INFN Torino</a:t>
            </a:r>
          </a:p>
        </p:txBody>
      </p:sp>
      <p:sp>
        <p:nvSpPr>
          <p:cNvPr id="9" name="Rectangle 6"/>
          <p:cNvSpPr>
            <a:spLocks noGrp="1" noChangeArrowheads="1"/>
          </p:cNvSpPr>
          <p:nvPr>
            <p:ph type="sldNum" sz="quarter" idx="12"/>
          </p:nvPr>
        </p:nvSpPr>
        <p:spPr>
          <a:ln/>
        </p:spPr>
        <p:txBody>
          <a:bodyPr/>
          <a:lstStyle>
            <a:lvl1pPr>
              <a:defRPr/>
            </a:lvl1pPr>
          </a:lstStyle>
          <a:p>
            <a:pPr>
              <a:defRPr/>
            </a:pPr>
            <a:fld id="{475F6556-2DEC-FA40-BDAB-F6AD5E2AC2D6}" type="slidenum">
              <a:rPr lang="en-US"/>
              <a:pPr>
                <a:defRPr/>
              </a:pPr>
              <a:t>‹#›</a:t>
            </a:fld>
            <a:endParaRPr lang="en-US"/>
          </a:p>
        </p:txBody>
      </p:sp>
    </p:spTree>
    <p:extLst>
      <p:ext uri="{BB962C8B-B14F-4D97-AF65-F5344CB8AC3E}">
        <p14:creationId xmlns:p14="http://schemas.microsoft.com/office/powerpoint/2010/main" val="84805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en-US"/>
              <a:t>Nicolo Cartiglia -INFN Torino</a:t>
            </a:r>
          </a:p>
        </p:txBody>
      </p:sp>
      <p:sp>
        <p:nvSpPr>
          <p:cNvPr id="6" name="Rectangle 6"/>
          <p:cNvSpPr>
            <a:spLocks noGrp="1" noChangeArrowheads="1"/>
          </p:cNvSpPr>
          <p:nvPr>
            <p:ph type="sldNum" sz="quarter" idx="12"/>
          </p:nvPr>
        </p:nvSpPr>
        <p:spPr>
          <a:ln/>
        </p:spPr>
        <p:txBody>
          <a:bodyPr/>
          <a:lstStyle>
            <a:lvl1pPr>
              <a:defRPr/>
            </a:lvl1pPr>
          </a:lstStyle>
          <a:p>
            <a:pPr>
              <a:defRPr/>
            </a:pPr>
            <a:fld id="{445687D6-BCCE-8A4B-AE71-AB0DDA524E30}" type="slidenum">
              <a:rPr lang="en-US"/>
              <a:pPr>
                <a:defRPr/>
              </a:pPr>
              <a:t>‹#›</a:t>
            </a:fld>
            <a:endParaRPr lang="en-US"/>
          </a:p>
        </p:txBody>
      </p:sp>
    </p:spTree>
    <p:extLst>
      <p:ext uri="{BB962C8B-B14F-4D97-AF65-F5344CB8AC3E}">
        <p14:creationId xmlns:p14="http://schemas.microsoft.com/office/powerpoint/2010/main" val="325836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en-US"/>
              <a:t>Nicolo Cartiglia -INFN Torino</a:t>
            </a:r>
          </a:p>
        </p:txBody>
      </p:sp>
      <p:sp>
        <p:nvSpPr>
          <p:cNvPr id="6" name="Rectangle 6"/>
          <p:cNvSpPr>
            <a:spLocks noGrp="1" noChangeArrowheads="1"/>
          </p:cNvSpPr>
          <p:nvPr>
            <p:ph type="sldNum" sz="quarter" idx="12"/>
          </p:nvPr>
        </p:nvSpPr>
        <p:spPr>
          <a:ln/>
        </p:spPr>
        <p:txBody>
          <a:bodyPr/>
          <a:lstStyle>
            <a:lvl1pPr>
              <a:defRPr/>
            </a:lvl1pPr>
          </a:lstStyle>
          <a:p>
            <a:pPr>
              <a:defRPr/>
            </a:pPr>
            <a:fld id="{D4C2D5BF-8680-114D-86F3-6E555233188F}" type="slidenum">
              <a:rPr lang="en-US"/>
              <a:pPr>
                <a:defRPr/>
              </a:pPr>
              <a:t>‹#›</a:t>
            </a:fld>
            <a:endParaRPr lang="en-US"/>
          </a:p>
        </p:txBody>
      </p:sp>
    </p:spTree>
    <p:extLst>
      <p:ext uri="{BB962C8B-B14F-4D97-AF65-F5344CB8AC3E}">
        <p14:creationId xmlns:p14="http://schemas.microsoft.com/office/powerpoint/2010/main" val="1668798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304800" y="1143000"/>
            <a:ext cx="41529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143000"/>
            <a:ext cx="41529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en-US"/>
              <a:t>Nicolo Cartiglia -INFN Torino</a:t>
            </a:r>
          </a:p>
        </p:txBody>
      </p:sp>
      <p:sp>
        <p:nvSpPr>
          <p:cNvPr id="7" name="Rectangle 6"/>
          <p:cNvSpPr>
            <a:spLocks noGrp="1" noChangeArrowheads="1"/>
          </p:cNvSpPr>
          <p:nvPr>
            <p:ph type="sldNum" sz="quarter" idx="12"/>
          </p:nvPr>
        </p:nvSpPr>
        <p:spPr>
          <a:ln/>
        </p:spPr>
        <p:txBody>
          <a:bodyPr/>
          <a:lstStyle>
            <a:lvl1pPr>
              <a:defRPr/>
            </a:lvl1pPr>
          </a:lstStyle>
          <a:p>
            <a:pPr>
              <a:defRPr/>
            </a:pPr>
            <a:fld id="{2F77FC98-AA49-674E-ADAF-91BB1255DBD2}" type="slidenum">
              <a:rPr lang="en-US"/>
              <a:pPr>
                <a:defRPr/>
              </a:pPr>
              <a:t>‹#›</a:t>
            </a:fld>
            <a:endParaRPr lang="en-US"/>
          </a:p>
        </p:txBody>
      </p:sp>
    </p:spTree>
    <p:extLst>
      <p:ext uri="{BB962C8B-B14F-4D97-AF65-F5344CB8AC3E}">
        <p14:creationId xmlns:p14="http://schemas.microsoft.com/office/powerpoint/2010/main" val="3594823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r>
              <a:rPr lang="en-US"/>
              <a:t>Nicolo Cartiglia -INFN Torino</a:t>
            </a:r>
          </a:p>
        </p:txBody>
      </p:sp>
      <p:sp>
        <p:nvSpPr>
          <p:cNvPr id="9" name="Rectangle 6"/>
          <p:cNvSpPr>
            <a:spLocks noGrp="1" noChangeArrowheads="1"/>
          </p:cNvSpPr>
          <p:nvPr>
            <p:ph type="sldNum" sz="quarter" idx="12"/>
          </p:nvPr>
        </p:nvSpPr>
        <p:spPr>
          <a:ln/>
        </p:spPr>
        <p:txBody>
          <a:bodyPr/>
          <a:lstStyle>
            <a:lvl1pPr>
              <a:defRPr/>
            </a:lvl1pPr>
          </a:lstStyle>
          <a:p>
            <a:pPr>
              <a:defRPr/>
            </a:pPr>
            <a:fld id="{71F9EB1F-38CB-BF42-8F15-D4F1AED7F6C0}" type="slidenum">
              <a:rPr lang="en-US"/>
              <a:pPr>
                <a:defRPr/>
              </a:pPr>
              <a:t>‹#›</a:t>
            </a:fld>
            <a:endParaRPr lang="en-US"/>
          </a:p>
        </p:txBody>
      </p:sp>
    </p:spTree>
    <p:extLst>
      <p:ext uri="{BB962C8B-B14F-4D97-AF65-F5344CB8AC3E}">
        <p14:creationId xmlns:p14="http://schemas.microsoft.com/office/powerpoint/2010/main" val="2502449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r>
              <a:rPr lang="en-US"/>
              <a:t>Nicolo Cartiglia -INFN Torino</a:t>
            </a:r>
          </a:p>
        </p:txBody>
      </p:sp>
      <p:sp>
        <p:nvSpPr>
          <p:cNvPr id="5" name="Rectangle 6"/>
          <p:cNvSpPr>
            <a:spLocks noGrp="1" noChangeArrowheads="1"/>
          </p:cNvSpPr>
          <p:nvPr>
            <p:ph type="sldNum" sz="quarter" idx="12"/>
          </p:nvPr>
        </p:nvSpPr>
        <p:spPr>
          <a:ln/>
        </p:spPr>
        <p:txBody>
          <a:bodyPr/>
          <a:lstStyle>
            <a:lvl1pPr>
              <a:defRPr/>
            </a:lvl1pPr>
          </a:lstStyle>
          <a:p>
            <a:pPr>
              <a:defRPr/>
            </a:pPr>
            <a:fld id="{12115735-F9A6-374F-AEEB-81EC051D52BB}" type="slidenum">
              <a:rPr lang="en-US"/>
              <a:pPr>
                <a:defRPr/>
              </a:pPr>
              <a:t>‹#›</a:t>
            </a:fld>
            <a:endParaRPr lang="en-US"/>
          </a:p>
        </p:txBody>
      </p:sp>
    </p:spTree>
    <p:extLst>
      <p:ext uri="{BB962C8B-B14F-4D97-AF65-F5344CB8AC3E}">
        <p14:creationId xmlns:p14="http://schemas.microsoft.com/office/powerpoint/2010/main" val="1281206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r>
              <a:rPr lang="en-US"/>
              <a:t>Nicolo Cartiglia -INFN Torino</a:t>
            </a:r>
          </a:p>
        </p:txBody>
      </p:sp>
      <p:sp>
        <p:nvSpPr>
          <p:cNvPr id="4" name="Rectangle 6"/>
          <p:cNvSpPr>
            <a:spLocks noGrp="1" noChangeArrowheads="1"/>
          </p:cNvSpPr>
          <p:nvPr>
            <p:ph type="sldNum" sz="quarter" idx="12"/>
          </p:nvPr>
        </p:nvSpPr>
        <p:spPr>
          <a:ln/>
        </p:spPr>
        <p:txBody>
          <a:bodyPr/>
          <a:lstStyle>
            <a:lvl1pPr>
              <a:defRPr/>
            </a:lvl1pPr>
          </a:lstStyle>
          <a:p>
            <a:pPr>
              <a:defRPr/>
            </a:pPr>
            <a:fld id="{8AE1BFB1-42F1-B14C-895B-E80DFCDA2AB1}" type="slidenum">
              <a:rPr lang="en-US"/>
              <a:pPr>
                <a:defRPr/>
              </a:pPr>
              <a:t>‹#›</a:t>
            </a:fld>
            <a:endParaRPr lang="en-US"/>
          </a:p>
        </p:txBody>
      </p:sp>
    </p:spTree>
    <p:extLst>
      <p:ext uri="{BB962C8B-B14F-4D97-AF65-F5344CB8AC3E}">
        <p14:creationId xmlns:p14="http://schemas.microsoft.com/office/powerpoint/2010/main" val="349174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en-US"/>
              <a:t>Nicolo Cartiglia -INFN Torino</a:t>
            </a:r>
          </a:p>
        </p:txBody>
      </p:sp>
      <p:sp>
        <p:nvSpPr>
          <p:cNvPr id="7" name="Rectangle 6"/>
          <p:cNvSpPr>
            <a:spLocks noGrp="1" noChangeArrowheads="1"/>
          </p:cNvSpPr>
          <p:nvPr>
            <p:ph type="sldNum" sz="quarter" idx="12"/>
          </p:nvPr>
        </p:nvSpPr>
        <p:spPr>
          <a:ln/>
        </p:spPr>
        <p:txBody>
          <a:bodyPr/>
          <a:lstStyle>
            <a:lvl1pPr>
              <a:defRPr/>
            </a:lvl1pPr>
          </a:lstStyle>
          <a:p>
            <a:pPr>
              <a:defRPr/>
            </a:pPr>
            <a:fld id="{B448A12E-A964-3144-A253-ED075532A889}" type="slidenum">
              <a:rPr lang="en-US"/>
              <a:pPr>
                <a:defRPr/>
              </a:pPr>
              <a:t>‹#›</a:t>
            </a:fld>
            <a:endParaRPr lang="en-US"/>
          </a:p>
        </p:txBody>
      </p:sp>
    </p:spTree>
    <p:extLst>
      <p:ext uri="{BB962C8B-B14F-4D97-AF65-F5344CB8AC3E}">
        <p14:creationId xmlns:p14="http://schemas.microsoft.com/office/powerpoint/2010/main" val="1591644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en-US"/>
              <a:t>Nicolo Cartiglia -INFN Torino</a:t>
            </a:r>
          </a:p>
        </p:txBody>
      </p:sp>
      <p:sp>
        <p:nvSpPr>
          <p:cNvPr id="7" name="Rectangle 6"/>
          <p:cNvSpPr>
            <a:spLocks noGrp="1" noChangeArrowheads="1"/>
          </p:cNvSpPr>
          <p:nvPr>
            <p:ph type="sldNum" sz="quarter" idx="12"/>
          </p:nvPr>
        </p:nvSpPr>
        <p:spPr>
          <a:ln/>
        </p:spPr>
        <p:txBody>
          <a:bodyPr/>
          <a:lstStyle>
            <a:lvl1pPr>
              <a:defRPr/>
            </a:lvl1pPr>
          </a:lstStyle>
          <a:p>
            <a:pPr>
              <a:defRPr/>
            </a:pPr>
            <a:fld id="{4B499C3E-A042-2745-8456-F50302FA68BC}" type="slidenum">
              <a:rPr lang="en-US"/>
              <a:pPr>
                <a:defRPr/>
              </a:pPr>
              <a:t>‹#›</a:t>
            </a:fld>
            <a:endParaRPr lang="en-US"/>
          </a:p>
        </p:txBody>
      </p:sp>
    </p:spTree>
    <p:extLst>
      <p:ext uri="{BB962C8B-B14F-4D97-AF65-F5344CB8AC3E}">
        <p14:creationId xmlns:p14="http://schemas.microsoft.com/office/powerpoint/2010/main" val="15586897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0" y="6553200"/>
            <a:ext cx="9144000" cy="304800"/>
          </a:xfrm>
          <a:prstGeom prst="rect">
            <a:avLst/>
          </a:prstGeom>
          <a:solidFill>
            <a:srgbClr val="000080"/>
          </a:solidFill>
          <a:ln w="9525">
            <a:solidFill>
              <a:schemeClr val="tx1"/>
            </a:solidFill>
            <a:miter lim="800000"/>
            <a:headEnd/>
            <a:tailEnd/>
          </a:ln>
        </p:spPr>
        <p:txBody>
          <a:bodyPr wrap="none" anchor="ctr"/>
          <a:lstStyle/>
          <a:p>
            <a:endParaRPr lang="en-US"/>
          </a:p>
        </p:txBody>
      </p:sp>
      <p:sp>
        <p:nvSpPr>
          <p:cNvPr id="1027" name="Rectangle 3"/>
          <p:cNvSpPr>
            <a:spLocks noGrp="1" noChangeArrowheads="1"/>
          </p:cNvSpPr>
          <p:nvPr>
            <p:ph type="body" idx="1"/>
          </p:nvPr>
        </p:nvSpPr>
        <p:spPr bwMode="auto">
          <a:xfrm>
            <a:off x="304800" y="1143000"/>
            <a:ext cx="7146925"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81000" y="6553200"/>
            <a:ext cx="2678113"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mn-lt"/>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995738"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mn-lt"/>
                <a:ea typeface="+mn-ea"/>
                <a:cs typeface="+mn-cs"/>
              </a:defRPr>
            </a:lvl1pPr>
          </a:lstStyle>
          <a:p>
            <a:pPr>
              <a:defRPr/>
            </a:pPr>
            <a:r>
              <a:rPr lang="en-US"/>
              <a:t>Nicolo Cartiglia -INFN Torino</a:t>
            </a:r>
          </a:p>
        </p:txBody>
      </p:sp>
      <p:sp>
        <p:nvSpPr>
          <p:cNvPr id="1030" name="Rectangle 6"/>
          <p:cNvSpPr>
            <a:spLocks noGrp="1" noChangeArrowheads="1"/>
          </p:cNvSpPr>
          <p:nvPr>
            <p:ph type="sldNum" sz="quarter" idx="4"/>
          </p:nvPr>
        </p:nvSpPr>
        <p:spPr bwMode="auto">
          <a:xfrm>
            <a:off x="7204075"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Verdana" charset="0"/>
              </a:defRPr>
            </a:lvl1pPr>
          </a:lstStyle>
          <a:p>
            <a:pPr>
              <a:defRPr/>
            </a:pPr>
            <a:fld id="{273B02DB-077D-9C40-B105-DCBBB633212D}" type="slidenum">
              <a:rPr lang="en-US"/>
              <a:pPr>
                <a:defRPr/>
              </a:pPr>
              <a:t>‹#›</a:t>
            </a:fld>
            <a:endParaRPr lang="en-US"/>
          </a:p>
        </p:txBody>
      </p:sp>
      <p:sp>
        <p:nvSpPr>
          <p:cNvPr id="1031" name="Rectangle 10"/>
          <p:cNvSpPr>
            <a:spLocks noChangeArrowheads="1"/>
          </p:cNvSpPr>
          <p:nvPr userDrawn="1"/>
        </p:nvSpPr>
        <p:spPr bwMode="auto">
          <a:xfrm>
            <a:off x="-36513" y="0"/>
            <a:ext cx="9180513" cy="4318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Rectangle 12"/>
          <p:cNvSpPr>
            <a:spLocks noChangeArrowheads="1"/>
          </p:cNvSpPr>
          <p:nvPr/>
        </p:nvSpPr>
        <p:spPr bwMode="auto">
          <a:xfrm>
            <a:off x="5780088" y="100013"/>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400">
                <a:solidFill>
                  <a:schemeClr val="bg1"/>
                </a:solidFill>
                <a:latin typeface="Verdana" charset="0"/>
              </a:rPr>
              <a:t>Le particelle elementari</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xmlns:p14="http://schemas.microsoft.com/office/powerpoint/2010/main" id="1" dur="indefinite" restart="never" nodeType="tmRoot"/>
      </p:par>
    </p:tnLst>
  </p:timing>
  <p:hf hdr="0" dt="0"/>
  <p:txStyles>
    <p:titleStyle>
      <a:lvl1pPr algn="r" rtl="0" eaLnBrk="0" fontAlgn="base" hangingPunct="0">
        <a:spcBef>
          <a:spcPct val="0"/>
        </a:spcBef>
        <a:spcAft>
          <a:spcPct val="0"/>
        </a:spcAft>
        <a:defRPr>
          <a:solidFill>
            <a:schemeClr val="bg1"/>
          </a:solidFill>
          <a:latin typeface="+mj-lt"/>
          <a:ea typeface="ＭＳ Ｐゴシック" charset="-128"/>
          <a:cs typeface="ＭＳ Ｐゴシック" charset="-128"/>
        </a:defRPr>
      </a:lvl1pPr>
      <a:lvl2pPr algn="r" rtl="0" eaLnBrk="0" fontAlgn="base" hangingPunct="0">
        <a:spcBef>
          <a:spcPct val="0"/>
        </a:spcBef>
        <a:spcAft>
          <a:spcPct val="0"/>
        </a:spcAft>
        <a:defRPr>
          <a:solidFill>
            <a:schemeClr val="bg1"/>
          </a:solidFill>
          <a:latin typeface="Verdana" charset="0"/>
          <a:ea typeface="ＭＳ Ｐゴシック" charset="-128"/>
          <a:cs typeface="ＭＳ Ｐゴシック" charset="-128"/>
        </a:defRPr>
      </a:lvl2pPr>
      <a:lvl3pPr algn="r" rtl="0" eaLnBrk="0" fontAlgn="base" hangingPunct="0">
        <a:spcBef>
          <a:spcPct val="0"/>
        </a:spcBef>
        <a:spcAft>
          <a:spcPct val="0"/>
        </a:spcAft>
        <a:defRPr>
          <a:solidFill>
            <a:schemeClr val="bg1"/>
          </a:solidFill>
          <a:latin typeface="Verdana" charset="0"/>
          <a:ea typeface="ＭＳ Ｐゴシック" charset="-128"/>
          <a:cs typeface="ＭＳ Ｐゴシック" charset="-128"/>
        </a:defRPr>
      </a:lvl3pPr>
      <a:lvl4pPr algn="r" rtl="0" eaLnBrk="0" fontAlgn="base" hangingPunct="0">
        <a:spcBef>
          <a:spcPct val="0"/>
        </a:spcBef>
        <a:spcAft>
          <a:spcPct val="0"/>
        </a:spcAft>
        <a:defRPr>
          <a:solidFill>
            <a:schemeClr val="bg1"/>
          </a:solidFill>
          <a:latin typeface="Verdana" charset="0"/>
          <a:ea typeface="ＭＳ Ｐゴシック" charset="-128"/>
          <a:cs typeface="ＭＳ Ｐゴシック" charset="-128"/>
        </a:defRPr>
      </a:lvl4pPr>
      <a:lvl5pPr algn="r" rtl="0" eaLnBrk="0" fontAlgn="base" hangingPunct="0">
        <a:spcBef>
          <a:spcPct val="0"/>
        </a:spcBef>
        <a:spcAft>
          <a:spcPct val="0"/>
        </a:spcAft>
        <a:defRPr>
          <a:solidFill>
            <a:schemeClr val="bg1"/>
          </a:solidFill>
          <a:latin typeface="Verdana" charset="0"/>
          <a:ea typeface="ＭＳ Ｐゴシック" charset="-128"/>
          <a:cs typeface="ＭＳ Ｐゴシック" charset="-128"/>
        </a:defRPr>
      </a:lvl5pPr>
      <a:lvl6pPr marL="457200" algn="r" rtl="0" fontAlgn="base">
        <a:spcBef>
          <a:spcPct val="0"/>
        </a:spcBef>
        <a:spcAft>
          <a:spcPct val="0"/>
        </a:spcAft>
        <a:defRPr>
          <a:solidFill>
            <a:schemeClr val="bg1"/>
          </a:solidFill>
          <a:latin typeface="Verdana" charset="0"/>
        </a:defRPr>
      </a:lvl6pPr>
      <a:lvl7pPr marL="914400" algn="r" rtl="0" fontAlgn="base">
        <a:spcBef>
          <a:spcPct val="0"/>
        </a:spcBef>
        <a:spcAft>
          <a:spcPct val="0"/>
        </a:spcAft>
        <a:defRPr>
          <a:solidFill>
            <a:schemeClr val="bg1"/>
          </a:solidFill>
          <a:latin typeface="Verdana" charset="0"/>
        </a:defRPr>
      </a:lvl7pPr>
      <a:lvl8pPr marL="1371600" algn="r" rtl="0" fontAlgn="base">
        <a:spcBef>
          <a:spcPct val="0"/>
        </a:spcBef>
        <a:spcAft>
          <a:spcPct val="0"/>
        </a:spcAft>
        <a:defRPr>
          <a:solidFill>
            <a:schemeClr val="bg1"/>
          </a:solidFill>
          <a:latin typeface="Verdana" charset="0"/>
        </a:defRPr>
      </a:lvl8pPr>
      <a:lvl9pPr marL="1828800" algn="r" rtl="0" fontAlgn="base">
        <a:spcBef>
          <a:spcPct val="0"/>
        </a:spcBef>
        <a:spcAft>
          <a:spcPct val="0"/>
        </a:spcAft>
        <a:defRPr>
          <a:solidFill>
            <a:schemeClr val="bg1"/>
          </a:solidFill>
          <a:latin typeface="Verdana" charset="0"/>
        </a:defRPr>
      </a:lvl9pPr>
    </p:titleStyle>
    <p:bodyStyle>
      <a:lvl1pPr marL="342900" indent="-342900" algn="l" rtl="0" eaLnBrk="0" fontAlgn="base" hangingPunct="0">
        <a:spcBef>
          <a:spcPct val="20000"/>
        </a:spcBef>
        <a:spcAft>
          <a:spcPct val="0"/>
        </a:spcAft>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Times"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media/media2.mp4"/><Relationship Id="rId2" Type="http://schemas.openxmlformats.org/officeDocument/2006/relationships/video" Target="../media/media2.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1" Type="http://schemas.microsoft.com/office/2007/relationships/media" Target="../media/media3.mp4"/><Relationship Id="rId2" Type="http://schemas.openxmlformats.org/officeDocument/2006/relationships/video" Target="../media/media3.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1" Type="http://schemas.microsoft.com/office/2007/relationships/media" Target="../media/media4.mp4"/><Relationship Id="rId2" Type="http://schemas.openxmlformats.org/officeDocument/2006/relationships/video" Target="../media/media4.mp4"/></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png"/><Relationship Id="rId1" Type="http://schemas.microsoft.com/office/2007/relationships/media" Target="../media/media5.mp4"/><Relationship Id="rId2" Type="http://schemas.openxmlformats.org/officeDocument/2006/relationships/video" Target="../media/media5.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jpg"/><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png"/><Relationship Id="rId8" Type="http://schemas.openxmlformats.org/officeDocument/2006/relationships/image" Target="../media/image41.jpeg"/><Relationship Id="rId9" Type="http://schemas.openxmlformats.org/officeDocument/2006/relationships/image" Target="../media/image42.png"/><Relationship Id="rId10" Type="http://schemas.openxmlformats.org/officeDocument/2006/relationships/image" Target="../media/image43.png"/><Relationship Id="rId11" Type="http://schemas.openxmlformats.org/officeDocument/2006/relationships/image" Target="../media/image44.gi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5" Type="http://schemas.openxmlformats.org/officeDocument/2006/relationships/image" Target="../media/image49.png"/><Relationship Id="rId6" Type="http://schemas.openxmlformats.org/officeDocument/2006/relationships/image" Target="../media/image50.gi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gif"/><Relationship Id="rId5" Type="http://schemas.openxmlformats.org/officeDocument/2006/relationships/hyperlink" Target="http://upload.wikimedia.org/wikipedia/commons/9/9d/Storage_ring_it.svg" TargetMode="External"/><Relationship Id="rId6"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image" Target="../media/image3.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 Id="rId3"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 Id="rId3" Type="http://schemas.openxmlformats.org/officeDocument/2006/relationships/image" Target="../media/image6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69.gif"/></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0.png"/><Relationship Id="rId1" Type="http://schemas.microsoft.com/office/2007/relationships/media" Target="../media/media6.mp4"/><Relationship Id="rId2" Type="http://schemas.openxmlformats.org/officeDocument/2006/relationships/video" Target="../media/media6.mp4"/></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5" Type="http://schemas.openxmlformats.org/officeDocument/2006/relationships/image" Target="../media/image9.jp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wmf"/><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4B36267-BB76-3845-BFC8-FEC0BCE45579}" type="slidenum">
              <a:rPr lang="en-US" sz="1400">
                <a:solidFill>
                  <a:schemeClr val="bg1"/>
                </a:solidFill>
                <a:latin typeface="Times New Roman" charset="0"/>
                <a:cs typeface="Times New Roman" charset="0"/>
              </a:rPr>
              <a:pPr/>
              <a:t>1</a:t>
            </a:fld>
            <a:endParaRPr lang="en-US" sz="1400">
              <a:solidFill>
                <a:schemeClr val="bg1"/>
              </a:solidFill>
              <a:latin typeface="Times New Roman" charset="0"/>
              <a:cs typeface="Times New Roman" charset="0"/>
            </a:endParaRPr>
          </a:p>
        </p:txBody>
      </p:sp>
      <p:sp>
        <p:nvSpPr>
          <p:cNvPr id="18435" name="Rectangle 4"/>
          <p:cNvSpPr>
            <a:spLocks noChangeArrowheads="1"/>
          </p:cNvSpPr>
          <p:nvPr/>
        </p:nvSpPr>
        <p:spPr bwMode="auto">
          <a:xfrm>
            <a:off x="1619672" y="2708920"/>
            <a:ext cx="6120680" cy="17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514350" indent="-514350" eaLnBrk="1" hangingPunct="1">
              <a:buFont typeface="+mj-lt"/>
              <a:buAutoNum type="arabicPeriod"/>
            </a:pPr>
            <a:r>
              <a:rPr lang="en-US" sz="2400" dirty="0" smtClean="0">
                <a:solidFill>
                  <a:srgbClr val="0000FF"/>
                </a:solidFill>
                <a:latin typeface="Century Gothic"/>
                <a:cs typeface="Century Gothic"/>
              </a:rPr>
              <a:t>Elementary particles </a:t>
            </a:r>
          </a:p>
          <a:p>
            <a:pPr marL="514350" indent="-514350" eaLnBrk="1" hangingPunct="1">
              <a:buFont typeface="+mj-lt"/>
              <a:buAutoNum type="arabicPeriod"/>
            </a:pPr>
            <a:r>
              <a:rPr lang="en-US" sz="2400" dirty="0" smtClean="0">
                <a:solidFill>
                  <a:srgbClr val="0000FF"/>
                </a:solidFill>
                <a:latin typeface="Century Gothic"/>
                <a:cs typeface="Century Gothic"/>
              </a:rPr>
              <a:t>The Higgs Boson</a:t>
            </a:r>
          </a:p>
          <a:p>
            <a:pPr marL="514350" indent="-514350" eaLnBrk="1" hangingPunct="1">
              <a:buFont typeface="+mj-lt"/>
              <a:buAutoNum type="arabicPeriod"/>
            </a:pPr>
            <a:r>
              <a:rPr lang="en-US" sz="2400" dirty="0" smtClean="0">
                <a:solidFill>
                  <a:srgbClr val="0000FF"/>
                </a:solidFill>
                <a:latin typeface="Century Gothic"/>
                <a:cs typeface="Century Gothic"/>
              </a:rPr>
              <a:t>What we don’t know</a:t>
            </a:r>
            <a:endParaRPr lang="en-US" sz="2400" dirty="0" smtClean="0">
              <a:solidFill>
                <a:srgbClr val="0000FF"/>
              </a:solidFill>
              <a:latin typeface="Century Gothic"/>
              <a:cs typeface="Century Gothic"/>
            </a:endParaRPr>
          </a:p>
          <a:p>
            <a:pPr marL="514350" indent="-514350" eaLnBrk="1" hangingPunct="1">
              <a:buFont typeface="+mj-lt"/>
              <a:buAutoNum type="arabicPeriod"/>
            </a:pPr>
            <a:r>
              <a:rPr lang="en-US" sz="2400" dirty="0" smtClean="0">
                <a:solidFill>
                  <a:srgbClr val="0000FF"/>
                </a:solidFill>
                <a:latin typeface="Century Gothic"/>
                <a:cs typeface="Century Gothic"/>
              </a:rPr>
              <a:t>Experimental techniques </a:t>
            </a:r>
            <a:endParaRPr lang="en-US" sz="2400" dirty="0" smtClean="0">
              <a:solidFill>
                <a:srgbClr val="0000FF"/>
              </a:solidFill>
              <a:latin typeface="Century Gothic"/>
              <a:cs typeface="Century Gothic"/>
            </a:endParaRPr>
          </a:p>
        </p:txBody>
      </p:sp>
      <p:sp>
        <p:nvSpPr>
          <p:cNvPr id="18436" name="Rectangle 5"/>
          <p:cNvSpPr>
            <a:spLocks noChangeArrowheads="1"/>
          </p:cNvSpPr>
          <p:nvPr/>
        </p:nvSpPr>
        <p:spPr bwMode="auto">
          <a:xfrm>
            <a:off x="828055" y="5733256"/>
            <a:ext cx="7272337"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eaLnBrk="1" hangingPunct="1">
              <a:spcBef>
                <a:spcPct val="20000"/>
              </a:spcBef>
            </a:pPr>
            <a:r>
              <a:rPr lang="it-IT" sz="2000" dirty="0" smtClean="0">
                <a:solidFill>
                  <a:srgbClr val="0000FF"/>
                </a:solidFill>
                <a:latin typeface="Times New Roman" charset="0"/>
                <a:cs typeface="Times New Roman" charset="0"/>
              </a:rPr>
              <a:t>Milano, Liceo Severi</a:t>
            </a:r>
            <a:endParaRPr lang="it-IT" sz="2000" dirty="0" smtClean="0">
              <a:solidFill>
                <a:srgbClr val="0000FF"/>
              </a:solidFill>
              <a:latin typeface="Times New Roman" charset="0"/>
              <a:cs typeface="Times New Roman" charset="0"/>
            </a:endParaRPr>
          </a:p>
          <a:p>
            <a:pPr algn="ctr" eaLnBrk="1" hangingPunct="1">
              <a:spcBef>
                <a:spcPct val="20000"/>
              </a:spcBef>
            </a:pPr>
            <a:r>
              <a:rPr lang="it-IT" sz="2000" dirty="0" smtClean="0">
                <a:solidFill>
                  <a:srgbClr val="0000FF"/>
                </a:solidFill>
                <a:latin typeface="Times New Roman" charset="0"/>
                <a:cs typeface="Times New Roman" charset="0"/>
              </a:rPr>
              <a:t> </a:t>
            </a:r>
            <a:r>
              <a:rPr lang="it-IT" sz="2000" dirty="0" smtClean="0">
                <a:solidFill>
                  <a:srgbClr val="0000FF"/>
                </a:solidFill>
                <a:latin typeface="Times New Roman" charset="0"/>
                <a:cs typeface="Times New Roman" charset="0"/>
              </a:rPr>
              <a:t>11 </a:t>
            </a:r>
            <a:r>
              <a:rPr lang="it-IT" sz="2000" dirty="0" err="1" smtClean="0">
                <a:solidFill>
                  <a:srgbClr val="0000FF"/>
                </a:solidFill>
                <a:latin typeface="Times New Roman" charset="0"/>
                <a:cs typeface="Times New Roman" charset="0"/>
              </a:rPr>
              <a:t>May</a:t>
            </a:r>
            <a:r>
              <a:rPr lang="it-IT" sz="2000" dirty="0" smtClean="0">
                <a:solidFill>
                  <a:srgbClr val="0000FF"/>
                </a:solidFill>
                <a:latin typeface="Times New Roman" charset="0"/>
                <a:cs typeface="Times New Roman" charset="0"/>
              </a:rPr>
              <a:t> </a:t>
            </a:r>
            <a:r>
              <a:rPr lang="it-IT" sz="2000" dirty="0" smtClean="0">
                <a:solidFill>
                  <a:srgbClr val="0000FF"/>
                </a:solidFill>
                <a:latin typeface="Times New Roman" charset="0"/>
                <a:cs typeface="Times New Roman" charset="0"/>
              </a:rPr>
              <a:t>2015</a:t>
            </a:r>
            <a:endParaRPr lang="it-IT" sz="2000" dirty="0">
              <a:solidFill>
                <a:srgbClr val="0000FF"/>
              </a:solidFill>
              <a:latin typeface="Times New Roman" charset="0"/>
              <a:cs typeface="Times New Roman" charset="0"/>
            </a:endParaRPr>
          </a:p>
        </p:txBody>
      </p:sp>
      <p:sp>
        <p:nvSpPr>
          <p:cNvPr id="2" name="Rectangle 1"/>
          <p:cNvSpPr/>
          <p:nvPr/>
        </p:nvSpPr>
        <p:spPr>
          <a:xfrm>
            <a:off x="827584" y="620688"/>
            <a:ext cx="7920880" cy="1384995"/>
          </a:xfrm>
          <a:prstGeom prst="rect">
            <a:avLst/>
          </a:prstGeom>
        </p:spPr>
        <p:txBody>
          <a:bodyPr wrap="square">
            <a:spAutoFit/>
          </a:bodyPr>
          <a:lstStyle/>
          <a:p>
            <a:pPr algn="ctr"/>
            <a:r>
              <a:rPr lang="en-US" sz="2800" dirty="0" smtClean="0">
                <a:solidFill>
                  <a:srgbClr val="FF0000"/>
                </a:solidFill>
                <a:latin typeface="Century Gothic"/>
                <a:cs typeface="Century Gothic"/>
              </a:rPr>
              <a:t>Elementary particles and the exasperating </a:t>
            </a:r>
            <a:r>
              <a:rPr lang="en-US" sz="2800" dirty="0">
                <a:solidFill>
                  <a:srgbClr val="FF0000"/>
                </a:solidFill>
                <a:latin typeface="Century Gothic"/>
                <a:cs typeface="Century Gothic"/>
              </a:rPr>
              <a:t>H</a:t>
            </a:r>
            <a:r>
              <a:rPr lang="en-US" sz="2800" dirty="0" smtClean="0">
                <a:solidFill>
                  <a:srgbClr val="FF0000"/>
                </a:solidFill>
                <a:latin typeface="Century Gothic"/>
                <a:cs typeface="Century Gothic"/>
              </a:rPr>
              <a:t>iggs boson: the idea and the experimental techniques of a 50 year long quest</a:t>
            </a:r>
            <a:endParaRPr lang="en-US" sz="2800" dirty="0">
              <a:solidFill>
                <a:srgbClr val="FF0000"/>
              </a:solidFill>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p:txBody>
          <a:bodyPr/>
          <a:lstStyle/>
          <a:p>
            <a:r>
              <a:rPr lang="en-US"/>
              <a:t>Nicolo Cartiglia -INFN Torino</a:t>
            </a:r>
          </a:p>
        </p:txBody>
      </p:sp>
      <p:sp>
        <p:nvSpPr>
          <p:cNvPr id="22" name="Slide Number Placeholder 5"/>
          <p:cNvSpPr>
            <a:spLocks noGrp="1"/>
          </p:cNvSpPr>
          <p:nvPr>
            <p:ph type="sldNum" sz="quarter" idx="12"/>
          </p:nvPr>
        </p:nvSpPr>
        <p:spPr/>
        <p:txBody>
          <a:bodyPr/>
          <a:lstStyle/>
          <a:p>
            <a:fld id="{E1390284-AEF9-FC4C-86E7-1E01319B8AA8}" type="slidenum">
              <a:rPr lang="en-US"/>
              <a:pPr/>
              <a:t>10</a:t>
            </a:fld>
            <a:endParaRPr lang="en-US"/>
          </a:p>
        </p:txBody>
      </p:sp>
      <p:sp>
        <p:nvSpPr>
          <p:cNvPr id="147495" name="Line 39"/>
          <p:cNvSpPr>
            <a:spLocks noChangeShapeType="1"/>
          </p:cNvSpPr>
          <p:nvPr/>
        </p:nvSpPr>
        <p:spPr bwMode="auto">
          <a:xfrm flipV="1">
            <a:off x="1177925" y="1557338"/>
            <a:ext cx="0" cy="3697287"/>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47510" name="Group 54"/>
          <p:cNvGrpSpPr>
            <a:grpSpLocks/>
          </p:cNvGrpSpPr>
          <p:nvPr/>
        </p:nvGrpSpPr>
        <p:grpSpPr bwMode="auto">
          <a:xfrm>
            <a:off x="388938" y="1573213"/>
            <a:ext cx="2997200" cy="1630363"/>
            <a:chOff x="245" y="991"/>
            <a:chExt cx="1888" cy="1027"/>
          </a:xfrm>
        </p:grpSpPr>
        <p:sp>
          <p:nvSpPr>
            <p:cNvPr id="147459" name="Oval 3"/>
            <p:cNvSpPr>
              <a:spLocks noChangeArrowheads="1"/>
            </p:cNvSpPr>
            <p:nvPr/>
          </p:nvSpPr>
          <p:spPr bwMode="auto">
            <a:xfrm>
              <a:off x="951" y="1570"/>
              <a:ext cx="431" cy="448"/>
            </a:xfrm>
            <a:prstGeom prst="ellipse">
              <a:avLst/>
            </a:prstGeom>
            <a:gradFill rotWithShape="0">
              <a:gsLst>
                <a:gs pos="0">
                  <a:srgbClr val="E5F75F"/>
                </a:gs>
                <a:gs pos="100000">
                  <a:srgbClr val="F68D68"/>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47463" name="Text Box 7"/>
            <p:cNvSpPr txBox="1">
              <a:spLocks noChangeArrowheads="1"/>
            </p:cNvSpPr>
            <p:nvPr/>
          </p:nvSpPr>
          <p:spPr bwMode="auto">
            <a:xfrm>
              <a:off x="1092" y="1603"/>
              <a:ext cx="24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a:latin typeface="Verdana" charset="0"/>
                </a:rPr>
                <a:t>s</a:t>
              </a:r>
            </a:p>
          </p:txBody>
        </p:sp>
        <p:sp>
          <p:nvSpPr>
            <p:cNvPr id="147476" name="Oval 20"/>
            <p:cNvSpPr>
              <a:spLocks noChangeArrowheads="1"/>
            </p:cNvSpPr>
            <p:nvPr/>
          </p:nvSpPr>
          <p:spPr bwMode="auto">
            <a:xfrm>
              <a:off x="991" y="1032"/>
              <a:ext cx="431" cy="448"/>
            </a:xfrm>
            <a:prstGeom prst="ellipse">
              <a:avLst/>
            </a:prstGeom>
            <a:gradFill rotWithShape="0">
              <a:gsLst>
                <a:gs pos="0">
                  <a:srgbClr val="E5F75F"/>
                </a:gs>
                <a:gs pos="100000">
                  <a:srgbClr val="F68D68"/>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47477" name="Oval 21"/>
            <p:cNvSpPr>
              <a:spLocks noChangeArrowheads="1"/>
            </p:cNvSpPr>
            <p:nvPr/>
          </p:nvSpPr>
          <p:spPr bwMode="auto">
            <a:xfrm>
              <a:off x="1701" y="991"/>
              <a:ext cx="432" cy="448"/>
            </a:xfrm>
            <a:prstGeom prst="ellipse">
              <a:avLst/>
            </a:prstGeom>
            <a:gradFill rotWithShape="0">
              <a:gsLst>
                <a:gs pos="0">
                  <a:srgbClr val="E5F75F"/>
                </a:gs>
                <a:gs pos="100000">
                  <a:srgbClr val="F68D68"/>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47478" name="Oval 22"/>
            <p:cNvSpPr>
              <a:spLocks noChangeArrowheads="1"/>
            </p:cNvSpPr>
            <p:nvPr/>
          </p:nvSpPr>
          <p:spPr bwMode="auto">
            <a:xfrm>
              <a:off x="1701" y="1570"/>
              <a:ext cx="432" cy="448"/>
            </a:xfrm>
            <a:prstGeom prst="ellipse">
              <a:avLst/>
            </a:prstGeom>
            <a:gradFill rotWithShape="0">
              <a:gsLst>
                <a:gs pos="0">
                  <a:srgbClr val="E5F75F"/>
                </a:gs>
                <a:gs pos="100000">
                  <a:srgbClr val="F68D68"/>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47479" name="Text Box 23"/>
            <p:cNvSpPr txBox="1">
              <a:spLocks noChangeArrowheads="1"/>
            </p:cNvSpPr>
            <p:nvPr/>
          </p:nvSpPr>
          <p:spPr bwMode="auto">
            <a:xfrm>
              <a:off x="1092" y="1010"/>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dirty="0">
                  <a:latin typeface="Verdana" charset="0"/>
                </a:rPr>
                <a:t>c</a:t>
              </a:r>
              <a:endParaRPr lang="en-US" sz="2900" b="1" dirty="0">
                <a:solidFill>
                  <a:srgbClr val="FFFF00"/>
                </a:solidFill>
                <a:latin typeface="Verdana" charset="0"/>
              </a:endParaRPr>
            </a:p>
          </p:txBody>
        </p:sp>
        <p:sp>
          <p:nvSpPr>
            <p:cNvPr id="147480" name="Text Box 24"/>
            <p:cNvSpPr txBox="1">
              <a:spLocks noChangeArrowheads="1"/>
            </p:cNvSpPr>
            <p:nvPr/>
          </p:nvSpPr>
          <p:spPr bwMode="auto">
            <a:xfrm>
              <a:off x="1833" y="1010"/>
              <a:ext cx="21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dirty="0">
                  <a:latin typeface="Verdana" charset="0"/>
                </a:rPr>
                <a:t>t</a:t>
              </a:r>
            </a:p>
          </p:txBody>
        </p:sp>
        <p:sp>
          <p:nvSpPr>
            <p:cNvPr id="147481" name="Text Box 25"/>
            <p:cNvSpPr txBox="1">
              <a:spLocks noChangeArrowheads="1"/>
            </p:cNvSpPr>
            <p:nvPr/>
          </p:nvSpPr>
          <p:spPr bwMode="auto">
            <a:xfrm>
              <a:off x="1805" y="1603"/>
              <a:ext cx="26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dirty="0">
                  <a:latin typeface="Verdana" charset="0"/>
                </a:rPr>
                <a:t>b</a:t>
              </a:r>
            </a:p>
          </p:txBody>
        </p:sp>
        <p:sp>
          <p:nvSpPr>
            <p:cNvPr id="147493" name="Oval 37"/>
            <p:cNvSpPr>
              <a:spLocks noChangeArrowheads="1"/>
            </p:cNvSpPr>
            <p:nvPr/>
          </p:nvSpPr>
          <p:spPr bwMode="auto">
            <a:xfrm>
              <a:off x="259" y="1026"/>
              <a:ext cx="437" cy="448"/>
            </a:xfrm>
            <a:prstGeom prst="ellipse">
              <a:avLst/>
            </a:prstGeom>
            <a:gradFill rotWithShape="0">
              <a:gsLst>
                <a:gs pos="0">
                  <a:srgbClr val="E5F75F"/>
                </a:gs>
                <a:gs pos="100000">
                  <a:srgbClr val="F68D68"/>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47494" name="Oval 38"/>
            <p:cNvSpPr>
              <a:spLocks noChangeArrowheads="1"/>
            </p:cNvSpPr>
            <p:nvPr/>
          </p:nvSpPr>
          <p:spPr bwMode="auto">
            <a:xfrm>
              <a:off x="245" y="1570"/>
              <a:ext cx="438" cy="448"/>
            </a:xfrm>
            <a:prstGeom prst="ellipse">
              <a:avLst/>
            </a:prstGeom>
            <a:gradFill rotWithShape="0">
              <a:gsLst>
                <a:gs pos="0">
                  <a:srgbClr val="E5F75F"/>
                </a:gs>
                <a:gs pos="100000">
                  <a:srgbClr val="F68D68"/>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47496" name="Text Box 40"/>
            <p:cNvSpPr txBox="1">
              <a:spLocks noChangeArrowheads="1"/>
            </p:cNvSpPr>
            <p:nvPr/>
          </p:nvSpPr>
          <p:spPr bwMode="auto">
            <a:xfrm>
              <a:off x="357" y="1010"/>
              <a:ext cx="27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dirty="0">
                  <a:latin typeface="Verdana" charset="0"/>
                </a:rPr>
                <a:t>u</a:t>
              </a:r>
            </a:p>
          </p:txBody>
        </p:sp>
        <p:sp>
          <p:nvSpPr>
            <p:cNvPr id="147497" name="Text Box 41"/>
            <p:cNvSpPr txBox="1">
              <a:spLocks noChangeArrowheads="1"/>
            </p:cNvSpPr>
            <p:nvPr/>
          </p:nvSpPr>
          <p:spPr bwMode="auto">
            <a:xfrm>
              <a:off x="360" y="1603"/>
              <a:ext cx="26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a:latin typeface="Verdana" charset="0"/>
                </a:rPr>
                <a:t>d</a:t>
              </a:r>
              <a:endParaRPr lang="en-US" sz="2900">
                <a:latin typeface="Verdana" charset="0"/>
              </a:endParaRPr>
            </a:p>
          </p:txBody>
        </p:sp>
      </p:grpSp>
      <p:sp>
        <p:nvSpPr>
          <p:cNvPr id="147504" name="Text Box 48"/>
          <p:cNvSpPr txBox="1">
            <a:spLocks noChangeArrowheads="1"/>
          </p:cNvSpPr>
          <p:nvPr/>
        </p:nvSpPr>
        <p:spPr bwMode="auto">
          <a:xfrm>
            <a:off x="0" y="404813"/>
            <a:ext cx="86756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3200">
                <a:solidFill>
                  <a:srgbClr val="FF0000"/>
                </a:solidFill>
                <a:latin typeface="Verdana" charset="0"/>
              </a:rPr>
              <a:t>Lo zoo delle particelle: adroni</a:t>
            </a:r>
            <a:endParaRPr lang="it-IT" sz="3200">
              <a:solidFill>
                <a:srgbClr val="FF0000"/>
              </a:solidFill>
              <a:latin typeface="Verdana" charset="0"/>
            </a:endParaRPr>
          </a:p>
        </p:txBody>
      </p:sp>
      <p:sp>
        <p:nvSpPr>
          <p:cNvPr id="147505" name="Text Box 49"/>
          <p:cNvSpPr txBox="1">
            <a:spLocks noChangeArrowheads="1"/>
          </p:cNvSpPr>
          <p:nvPr/>
        </p:nvSpPr>
        <p:spPr bwMode="auto">
          <a:xfrm>
            <a:off x="3419475" y="1125538"/>
            <a:ext cx="554672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91" tIns="41796" rIns="83591" bIns="41796">
            <a:spAutoFit/>
          </a:bodyPr>
          <a:lstStyle>
            <a:lvl1pPr marL="457200" indent="-457200" defTabSz="835025">
              <a:defRPr sz="2400">
                <a:solidFill>
                  <a:schemeClr val="tx1"/>
                </a:solidFill>
                <a:latin typeface="Times" charset="0"/>
                <a:ea typeface="ＭＳ Ｐゴシック" charset="0"/>
              </a:defRPr>
            </a:lvl1pPr>
            <a:lvl2pPr marL="874713" indent="-457200" defTabSz="835025">
              <a:defRPr sz="2400">
                <a:solidFill>
                  <a:schemeClr val="tx1"/>
                </a:solidFill>
                <a:latin typeface="Times" charset="0"/>
                <a:ea typeface="ＭＳ Ｐゴシック" charset="0"/>
              </a:defRPr>
            </a:lvl2pPr>
            <a:lvl3pPr marL="1292225" indent="-457200" defTabSz="835025">
              <a:defRPr sz="2400">
                <a:solidFill>
                  <a:schemeClr val="tx1"/>
                </a:solidFill>
                <a:latin typeface="Times" charset="0"/>
                <a:ea typeface="ＭＳ Ｐゴシック" charset="0"/>
              </a:defRPr>
            </a:lvl3pPr>
            <a:lvl4pPr marL="1711325" indent="-457200" defTabSz="835025">
              <a:defRPr sz="2400">
                <a:solidFill>
                  <a:schemeClr val="tx1"/>
                </a:solidFill>
                <a:latin typeface="Times" charset="0"/>
                <a:ea typeface="ＭＳ Ｐゴシック" charset="0"/>
              </a:defRPr>
            </a:lvl4pPr>
            <a:lvl5pPr marL="2128838" indent="-457200" defTabSz="835025">
              <a:defRPr sz="2400">
                <a:solidFill>
                  <a:schemeClr val="tx1"/>
                </a:solidFill>
                <a:latin typeface="Times" charset="0"/>
                <a:ea typeface="ＭＳ Ｐゴシック" charset="0"/>
              </a:defRPr>
            </a:lvl5pPr>
            <a:lvl6pPr marL="2586038" indent="-457200" defTabSz="835025" eaLnBrk="0" fontAlgn="base" hangingPunct="0">
              <a:spcBef>
                <a:spcPct val="0"/>
              </a:spcBef>
              <a:spcAft>
                <a:spcPct val="0"/>
              </a:spcAft>
              <a:defRPr sz="2400">
                <a:solidFill>
                  <a:schemeClr val="tx1"/>
                </a:solidFill>
                <a:latin typeface="Times" charset="0"/>
                <a:ea typeface="ＭＳ Ｐゴシック" charset="0"/>
              </a:defRPr>
            </a:lvl6pPr>
            <a:lvl7pPr marL="3043238" indent="-457200" defTabSz="835025" eaLnBrk="0" fontAlgn="base" hangingPunct="0">
              <a:spcBef>
                <a:spcPct val="0"/>
              </a:spcBef>
              <a:spcAft>
                <a:spcPct val="0"/>
              </a:spcAft>
              <a:defRPr sz="2400">
                <a:solidFill>
                  <a:schemeClr val="tx1"/>
                </a:solidFill>
                <a:latin typeface="Times" charset="0"/>
                <a:ea typeface="ＭＳ Ｐゴシック" charset="0"/>
              </a:defRPr>
            </a:lvl7pPr>
            <a:lvl8pPr marL="3500438" indent="-457200" defTabSz="835025" eaLnBrk="0" fontAlgn="base" hangingPunct="0">
              <a:spcBef>
                <a:spcPct val="0"/>
              </a:spcBef>
              <a:spcAft>
                <a:spcPct val="0"/>
              </a:spcAft>
              <a:defRPr sz="2400">
                <a:solidFill>
                  <a:schemeClr val="tx1"/>
                </a:solidFill>
                <a:latin typeface="Times" charset="0"/>
                <a:ea typeface="ＭＳ Ｐゴシック" charset="0"/>
              </a:defRPr>
            </a:lvl8pPr>
            <a:lvl9pPr marL="3957638" indent="-457200"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err="1">
                <a:solidFill>
                  <a:srgbClr val="0000FF"/>
                </a:solidFill>
                <a:latin typeface="Verdana" charset="0"/>
              </a:rPr>
              <a:t>Negli</a:t>
            </a:r>
            <a:r>
              <a:rPr lang="en-US" sz="2000" dirty="0">
                <a:solidFill>
                  <a:srgbClr val="0000FF"/>
                </a:solidFill>
                <a:latin typeface="Verdana" charset="0"/>
              </a:rPr>
              <a:t> </a:t>
            </a:r>
            <a:r>
              <a:rPr lang="en-US" sz="2000" dirty="0" err="1">
                <a:solidFill>
                  <a:srgbClr val="0000FF"/>
                </a:solidFill>
                <a:latin typeface="Verdana" charset="0"/>
              </a:rPr>
              <a:t>urti</a:t>
            </a:r>
            <a:r>
              <a:rPr lang="en-US" sz="2000" dirty="0">
                <a:solidFill>
                  <a:srgbClr val="0000FF"/>
                </a:solidFill>
                <a:latin typeface="Verdana" charset="0"/>
              </a:rPr>
              <a:t> </a:t>
            </a:r>
            <a:r>
              <a:rPr lang="en-US" sz="2000" dirty="0" err="1">
                <a:solidFill>
                  <a:srgbClr val="0000FF"/>
                </a:solidFill>
                <a:latin typeface="Verdana" charset="0"/>
              </a:rPr>
              <a:t>si</a:t>
            </a:r>
            <a:r>
              <a:rPr lang="en-US" sz="2000" dirty="0">
                <a:solidFill>
                  <a:srgbClr val="0000FF"/>
                </a:solidFill>
                <a:latin typeface="Verdana" charset="0"/>
              </a:rPr>
              <a:t> </a:t>
            </a:r>
            <a:r>
              <a:rPr lang="en-US" sz="2000" dirty="0" err="1">
                <a:solidFill>
                  <a:srgbClr val="0000FF"/>
                </a:solidFill>
                <a:latin typeface="Verdana" charset="0"/>
              </a:rPr>
              <a:t>creano</a:t>
            </a:r>
            <a:r>
              <a:rPr lang="en-US" sz="2000" dirty="0">
                <a:solidFill>
                  <a:srgbClr val="0000FF"/>
                </a:solidFill>
                <a:latin typeface="Verdana" charset="0"/>
              </a:rPr>
              <a:t> </a:t>
            </a:r>
            <a:r>
              <a:rPr lang="en-US" sz="2000" dirty="0" err="1">
                <a:solidFill>
                  <a:srgbClr val="0000FF"/>
                </a:solidFill>
                <a:latin typeface="Verdana" charset="0"/>
              </a:rPr>
              <a:t>centinaia</a:t>
            </a:r>
            <a:r>
              <a:rPr lang="en-US" sz="2000" dirty="0">
                <a:solidFill>
                  <a:srgbClr val="0000FF"/>
                </a:solidFill>
                <a:latin typeface="Verdana" charset="0"/>
              </a:rPr>
              <a:t> di </a:t>
            </a:r>
            <a:r>
              <a:rPr lang="en-US" sz="2000" dirty="0" err="1">
                <a:solidFill>
                  <a:srgbClr val="0000FF"/>
                </a:solidFill>
                <a:latin typeface="Verdana" charset="0"/>
              </a:rPr>
              <a:t>particelle</a:t>
            </a:r>
            <a:r>
              <a:rPr lang="en-US" sz="2000" dirty="0">
                <a:solidFill>
                  <a:srgbClr val="0000FF"/>
                </a:solidFill>
                <a:latin typeface="Verdana" charset="0"/>
              </a:rPr>
              <a:t> </a:t>
            </a:r>
            <a:r>
              <a:rPr lang="en-US" sz="2000" dirty="0" err="1">
                <a:solidFill>
                  <a:srgbClr val="0000FF"/>
                </a:solidFill>
                <a:latin typeface="Verdana" charset="0"/>
              </a:rPr>
              <a:t>che</a:t>
            </a:r>
            <a:r>
              <a:rPr lang="en-US" sz="2000" dirty="0">
                <a:solidFill>
                  <a:srgbClr val="0000FF"/>
                </a:solidFill>
                <a:latin typeface="Verdana" charset="0"/>
              </a:rPr>
              <a:t> sono in </a:t>
            </a:r>
            <a:r>
              <a:rPr lang="en-US" sz="2000" dirty="0" err="1">
                <a:solidFill>
                  <a:srgbClr val="0000FF"/>
                </a:solidFill>
                <a:latin typeface="Verdana" charset="0"/>
              </a:rPr>
              <a:t>realta</a:t>
            </a:r>
            <a:r>
              <a:rPr lang="en-US" sz="2000" dirty="0">
                <a:solidFill>
                  <a:srgbClr val="0000FF"/>
                </a:solidFill>
                <a:latin typeface="Verdana" charset="0"/>
              </a:rPr>
              <a:t>` </a:t>
            </a:r>
            <a:r>
              <a:rPr lang="en-US" sz="2000" dirty="0" err="1">
                <a:solidFill>
                  <a:srgbClr val="0000FF"/>
                </a:solidFill>
                <a:latin typeface="Verdana" charset="0"/>
              </a:rPr>
              <a:t>stati</a:t>
            </a:r>
            <a:r>
              <a:rPr lang="en-US" sz="2000" dirty="0">
                <a:solidFill>
                  <a:srgbClr val="0000FF"/>
                </a:solidFill>
                <a:latin typeface="Verdana" charset="0"/>
              </a:rPr>
              <a:t> </a:t>
            </a:r>
            <a:r>
              <a:rPr lang="en-US" sz="2000" dirty="0" err="1">
                <a:solidFill>
                  <a:srgbClr val="0000FF"/>
                </a:solidFill>
                <a:latin typeface="Verdana" charset="0"/>
              </a:rPr>
              <a:t>legati</a:t>
            </a:r>
            <a:r>
              <a:rPr lang="en-US" sz="2000" dirty="0">
                <a:solidFill>
                  <a:srgbClr val="0000FF"/>
                </a:solidFill>
                <a:latin typeface="Verdana" charset="0"/>
              </a:rPr>
              <a:t>:</a:t>
            </a:r>
          </a:p>
          <a:p>
            <a:endParaRPr lang="en-US" sz="2000" dirty="0">
              <a:solidFill>
                <a:srgbClr val="0000FF"/>
              </a:solidFill>
              <a:latin typeface="Verdana" charset="0"/>
            </a:endParaRPr>
          </a:p>
          <a:p>
            <a:r>
              <a:rPr lang="en-US" sz="2000" dirty="0">
                <a:solidFill>
                  <a:srgbClr val="0000FF"/>
                </a:solidFill>
                <a:latin typeface="Verdana" charset="0"/>
              </a:rPr>
              <a:t>		</a:t>
            </a:r>
            <a:r>
              <a:rPr lang="en-US" sz="2000" dirty="0" err="1">
                <a:solidFill>
                  <a:srgbClr val="0000FF"/>
                </a:solidFill>
                <a:latin typeface="Verdana" charset="0"/>
              </a:rPr>
              <a:t>Barioni</a:t>
            </a:r>
            <a:r>
              <a:rPr lang="en-US" sz="2000" dirty="0">
                <a:solidFill>
                  <a:srgbClr val="0000FF"/>
                </a:solidFill>
                <a:latin typeface="Verdana" charset="0"/>
              </a:rPr>
              <a:t> (</a:t>
            </a:r>
            <a:r>
              <a:rPr lang="en-US" sz="2000" dirty="0" err="1">
                <a:solidFill>
                  <a:srgbClr val="0000FF"/>
                </a:solidFill>
                <a:latin typeface="Verdana" charset="0"/>
              </a:rPr>
              <a:t>qqq</a:t>
            </a:r>
            <a:r>
              <a:rPr lang="en-US" sz="2000" dirty="0">
                <a:solidFill>
                  <a:srgbClr val="0000FF"/>
                </a:solidFill>
                <a:latin typeface="Verdana" charset="0"/>
              </a:rPr>
              <a:t>): </a:t>
            </a:r>
            <a:r>
              <a:rPr lang="en-US" sz="2000" dirty="0" err="1">
                <a:solidFill>
                  <a:srgbClr val="0000FF"/>
                </a:solidFill>
                <a:latin typeface="Verdana" charset="0"/>
              </a:rPr>
              <a:t>p,n</a:t>
            </a:r>
            <a:r>
              <a:rPr lang="en-US" sz="2000" dirty="0">
                <a:solidFill>
                  <a:srgbClr val="0000FF"/>
                </a:solidFill>
                <a:latin typeface="Verdana" charset="0"/>
              </a:rPr>
              <a:t> </a:t>
            </a:r>
          </a:p>
          <a:p>
            <a:r>
              <a:rPr lang="en-US" sz="2000" dirty="0">
                <a:solidFill>
                  <a:srgbClr val="0000FF"/>
                </a:solidFill>
                <a:latin typeface="Verdana" charset="0"/>
              </a:rPr>
              <a:t>		</a:t>
            </a:r>
            <a:r>
              <a:rPr lang="en-US" sz="2000" dirty="0" err="1">
                <a:solidFill>
                  <a:srgbClr val="0000FF"/>
                </a:solidFill>
                <a:latin typeface="Verdana" charset="0"/>
              </a:rPr>
              <a:t>Mesoni</a:t>
            </a:r>
            <a:r>
              <a:rPr lang="en-US" sz="2000" dirty="0">
                <a:solidFill>
                  <a:srgbClr val="0000FF"/>
                </a:solidFill>
                <a:latin typeface="Verdana" charset="0"/>
              </a:rPr>
              <a:t> (q-anti q):</a:t>
            </a:r>
            <a:r>
              <a:rPr lang="en-US" sz="2200" dirty="0">
                <a:solidFill>
                  <a:srgbClr val="0000FF"/>
                </a:solidFill>
                <a:latin typeface="Verdana" charset="0"/>
              </a:rPr>
              <a:t> </a:t>
            </a:r>
            <a:r>
              <a:rPr lang="en-US" sz="2200" dirty="0" err="1">
                <a:solidFill>
                  <a:srgbClr val="0000FF"/>
                </a:solidFill>
                <a:latin typeface="Symbol" charset="0"/>
              </a:rPr>
              <a:t>p,K,w,r,y</a:t>
            </a:r>
            <a:endParaRPr lang="en-US" sz="2200" dirty="0">
              <a:solidFill>
                <a:srgbClr val="0000FF"/>
              </a:solidFill>
              <a:latin typeface="Symbol" charset="0"/>
            </a:endParaRPr>
          </a:p>
          <a:p>
            <a:endParaRPr lang="en-US" sz="2200" dirty="0">
              <a:solidFill>
                <a:srgbClr val="0000FF"/>
              </a:solidFill>
              <a:latin typeface="Verdana" charset="0"/>
            </a:endParaRPr>
          </a:p>
        </p:txBody>
      </p:sp>
      <p:pic>
        <p:nvPicPr>
          <p:cNvPr id="147508" name="Picture 52" descr="mesons_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789363"/>
            <a:ext cx="3025775" cy="2593975"/>
          </a:xfrm>
          <a:prstGeom prst="rect">
            <a:avLst/>
          </a:prstGeom>
          <a:noFill/>
          <a:extLst>
            <a:ext uri="{909E8E84-426E-40dd-AFC4-6F175D3DCCD1}">
              <a14:hiddenFill xmlns:a14="http://schemas.microsoft.com/office/drawing/2010/main">
                <a:solidFill>
                  <a:srgbClr val="FFFFFF"/>
                </a:solidFill>
              </a14:hiddenFill>
            </a:ext>
          </a:extLst>
        </p:spPr>
      </p:pic>
      <p:pic>
        <p:nvPicPr>
          <p:cNvPr id="147509" name="Picture 53" descr="baryons_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716338"/>
            <a:ext cx="3025775" cy="2630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1004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1"/>
          </p:nvPr>
        </p:nvSpPr>
        <p:spPr/>
        <p:txBody>
          <a:bodyPr/>
          <a:lstStyle/>
          <a:p>
            <a:r>
              <a:rPr lang="en-US"/>
              <a:t>Nicolo Cartiglia -INFN Torino</a:t>
            </a:r>
          </a:p>
        </p:txBody>
      </p:sp>
      <p:sp>
        <p:nvSpPr>
          <p:cNvPr id="26" name="Slide Number Placeholder 4"/>
          <p:cNvSpPr>
            <a:spLocks noGrp="1"/>
          </p:cNvSpPr>
          <p:nvPr>
            <p:ph type="sldNum" sz="quarter" idx="12"/>
          </p:nvPr>
        </p:nvSpPr>
        <p:spPr/>
        <p:txBody>
          <a:bodyPr/>
          <a:lstStyle/>
          <a:p>
            <a:fld id="{69438BC3-A114-F341-BF36-0644534CE7F2}" type="slidenum">
              <a:rPr lang="en-US"/>
              <a:pPr/>
              <a:t>11</a:t>
            </a:fld>
            <a:endParaRPr lang="en-US"/>
          </a:p>
        </p:txBody>
      </p:sp>
      <p:sp>
        <p:nvSpPr>
          <p:cNvPr id="166916" name="Oval 4"/>
          <p:cNvSpPr>
            <a:spLocks noChangeArrowheads="1"/>
          </p:cNvSpPr>
          <p:nvPr/>
        </p:nvSpPr>
        <p:spPr bwMode="auto">
          <a:xfrm>
            <a:off x="539750" y="3644900"/>
            <a:ext cx="684213" cy="709613"/>
          </a:xfrm>
          <a:prstGeom prst="ellipse">
            <a:avLst/>
          </a:prstGeom>
          <a:gradFill rotWithShape="0">
            <a:gsLst>
              <a:gs pos="0">
                <a:schemeClr val="bg1"/>
              </a:gs>
              <a:gs pos="100000">
                <a:schemeClr val="accent1"/>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66917" name="Text Box 5"/>
          <p:cNvSpPr txBox="1">
            <a:spLocks noChangeArrowheads="1"/>
          </p:cNvSpPr>
          <p:nvPr/>
        </p:nvSpPr>
        <p:spPr bwMode="auto">
          <a:xfrm>
            <a:off x="676275" y="3743325"/>
            <a:ext cx="381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a:latin typeface="Symbol" charset="0"/>
              </a:rPr>
              <a:t>m</a:t>
            </a:r>
          </a:p>
        </p:txBody>
      </p:sp>
      <p:sp>
        <p:nvSpPr>
          <p:cNvPr id="166925" name="Line 13"/>
          <p:cNvSpPr>
            <a:spLocks noChangeShapeType="1"/>
          </p:cNvSpPr>
          <p:nvPr/>
        </p:nvSpPr>
        <p:spPr bwMode="auto">
          <a:xfrm flipV="1">
            <a:off x="1177925" y="1557338"/>
            <a:ext cx="0" cy="3697287"/>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6927" name="Text Box 15"/>
          <p:cNvSpPr txBox="1">
            <a:spLocks noChangeArrowheads="1"/>
          </p:cNvSpPr>
          <p:nvPr/>
        </p:nvSpPr>
        <p:spPr bwMode="auto">
          <a:xfrm>
            <a:off x="0" y="404813"/>
            <a:ext cx="86756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3200">
                <a:solidFill>
                  <a:srgbClr val="FF0000"/>
                </a:solidFill>
                <a:latin typeface="Verdana" charset="0"/>
              </a:rPr>
              <a:t>I decadimenti</a:t>
            </a:r>
            <a:endParaRPr lang="it-IT" sz="3200">
              <a:solidFill>
                <a:srgbClr val="FF0000"/>
              </a:solidFill>
              <a:latin typeface="Verdana" charset="0"/>
            </a:endParaRPr>
          </a:p>
        </p:txBody>
      </p:sp>
      <p:sp>
        <p:nvSpPr>
          <p:cNvPr id="166928" name="Text Box 16"/>
          <p:cNvSpPr txBox="1">
            <a:spLocks noChangeArrowheads="1"/>
          </p:cNvSpPr>
          <p:nvPr/>
        </p:nvSpPr>
        <p:spPr bwMode="auto">
          <a:xfrm>
            <a:off x="539750" y="1268413"/>
            <a:ext cx="7704138"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CC"/>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91" tIns="41796" rIns="83591" bIns="41796">
            <a:spAutoFit/>
          </a:bodyPr>
          <a:lstStyle>
            <a:lvl1pPr marL="457200" indent="-457200" defTabSz="835025">
              <a:defRPr sz="2400">
                <a:solidFill>
                  <a:schemeClr val="tx1"/>
                </a:solidFill>
                <a:latin typeface="Times" charset="0"/>
                <a:ea typeface="ＭＳ Ｐゴシック" charset="0"/>
              </a:defRPr>
            </a:lvl1pPr>
            <a:lvl2pPr marL="874713" indent="-457200" defTabSz="835025">
              <a:defRPr sz="2400">
                <a:solidFill>
                  <a:schemeClr val="tx1"/>
                </a:solidFill>
                <a:latin typeface="Times" charset="0"/>
                <a:ea typeface="ＭＳ Ｐゴシック" charset="0"/>
              </a:defRPr>
            </a:lvl2pPr>
            <a:lvl3pPr marL="1292225" indent="-457200" defTabSz="835025">
              <a:defRPr sz="2400">
                <a:solidFill>
                  <a:schemeClr val="tx1"/>
                </a:solidFill>
                <a:latin typeface="Times" charset="0"/>
                <a:ea typeface="ＭＳ Ｐゴシック" charset="0"/>
              </a:defRPr>
            </a:lvl3pPr>
            <a:lvl4pPr marL="1711325" indent="-457200" defTabSz="835025">
              <a:defRPr sz="2400">
                <a:solidFill>
                  <a:schemeClr val="tx1"/>
                </a:solidFill>
                <a:latin typeface="Times" charset="0"/>
                <a:ea typeface="ＭＳ Ｐゴシック" charset="0"/>
              </a:defRPr>
            </a:lvl4pPr>
            <a:lvl5pPr marL="2128838" indent="-457200" defTabSz="835025">
              <a:defRPr sz="2400">
                <a:solidFill>
                  <a:schemeClr val="tx1"/>
                </a:solidFill>
                <a:latin typeface="Times" charset="0"/>
                <a:ea typeface="ＭＳ Ｐゴシック" charset="0"/>
              </a:defRPr>
            </a:lvl5pPr>
            <a:lvl6pPr marL="2586038" indent="-457200" defTabSz="835025" eaLnBrk="0" fontAlgn="base" hangingPunct="0">
              <a:spcBef>
                <a:spcPct val="0"/>
              </a:spcBef>
              <a:spcAft>
                <a:spcPct val="0"/>
              </a:spcAft>
              <a:defRPr sz="2400">
                <a:solidFill>
                  <a:schemeClr val="tx1"/>
                </a:solidFill>
                <a:latin typeface="Times" charset="0"/>
                <a:ea typeface="ＭＳ Ｐゴシック" charset="0"/>
              </a:defRPr>
            </a:lvl6pPr>
            <a:lvl7pPr marL="3043238" indent="-457200" defTabSz="835025" eaLnBrk="0" fontAlgn="base" hangingPunct="0">
              <a:spcBef>
                <a:spcPct val="0"/>
              </a:spcBef>
              <a:spcAft>
                <a:spcPct val="0"/>
              </a:spcAft>
              <a:defRPr sz="2400">
                <a:solidFill>
                  <a:schemeClr val="tx1"/>
                </a:solidFill>
                <a:latin typeface="Times" charset="0"/>
                <a:ea typeface="ＭＳ Ｐゴシック" charset="0"/>
              </a:defRPr>
            </a:lvl7pPr>
            <a:lvl8pPr marL="3500438" indent="-457200" defTabSz="835025" eaLnBrk="0" fontAlgn="base" hangingPunct="0">
              <a:spcBef>
                <a:spcPct val="0"/>
              </a:spcBef>
              <a:spcAft>
                <a:spcPct val="0"/>
              </a:spcAft>
              <a:defRPr sz="2400">
                <a:solidFill>
                  <a:schemeClr val="tx1"/>
                </a:solidFill>
                <a:latin typeface="Times" charset="0"/>
                <a:ea typeface="ＭＳ Ｐゴシック" charset="0"/>
              </a:defRPr>
            </a:lvl8pPr>
            <a:lvl9pPr marL="3957638" indent="-457200"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200">
                <a:solidFill>
                  <a:srgbClr val="0000FF"/>
                </a:solidFill>
                <a:latin typeface="Verdana" charset="0"/>
              </a:rPr>
              <a:t>Le particelle piu` pesanti (sia elementari che composte) decadono in particelle piu` leggere</a:t>
            </a:r>
          </a:p>
        </p:txBody>
      </p:sp>
      <p:grpSp>
        <p:nvGrpSpPr>
          <p:cNvPr id="166938" name="Group 26"/>
          <p:cNvGrpSpPr>
            <a:grpSpLocks/>
          </p:cNvGrpSpPr>
          <p:nvPr/>
        </p:nvGrpSpPr>
        <p:grpSpPr bwMode="auto">
          <a:xfrm>
            <a:off x="3094038" y="4270375"/>
            <a:ext cx="1679575" cy="1730375"/>
            <a:chOff x="1949" y="2690"/>
            <a:chExt cx="1058" cy="1090"/>
          </a:xfrm>
        </p:grpSpPr>
        <p:sp>
          <p:nvSpPr>
            <p:cNvPr id="166914" name="Oval 2"/>
            <p:cNvSpPr>
              <a:spLocks noChangeArrowheads="1"/>
            </p:cNvSpPr>
            <p:nvPr/>
          </p:nvSpPr>
          <p:spPr bwMode="auto">
            <a:xfrm>
              <a:off x="2574" y="2690"/>
              <a:ext cx="433" cy="447"/>
            </a:xfrm>
            <a:prstGeom prst="ellipse">
              <a:avLst/>
            </a:prstGeom>
            <a:gradFill rotWithShape="0">
              <a:gsLst>
                <a:gs pos="0">
                  <a:schemeClr val="bg1"/>
                </a:gs>
                <a:gs pos="100000">
                  <a:schemeClr val="accent1"/>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66918" name="Text Box 6"/>
            <p:cNvSpPr txBox="1">
              <a:spLocks noChangeArrowheads="1"/>
            </p:cNvSpPr>
            <p:nvPr/>
          </p:nvSpPr>
          <p:spPr bwMode="auto">
            <a:xfrm>
              <a:off x="2653" y="2750"/>
              <a:ext cx="32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a:latin typeface="Symbol" charset="0"/>
                </a:rPr>
                <a:t>n</a:t>
              </a:r>
              <a:r>
                <a:rPr lang="en-US" sz="2900" b="1" baseline="-25000">
                  <a:latin typeface="Verdana" charset="0"/>
                </a:rPr>
                <a:t>e</a:t>
              </a:r>
              <a:endParaRPr lang="en-US" sz="2900" b="1">
                <a:solidFill>
                  <a:srgbClr val="FFFF00"/>
                </a:solidFill>
                <a:latin typeface="Verdana" charset="0"/>
              </a:endParaRPr>
            </a:p>
          </p:txBody>
        </p:sp>
        <p:sp>
          <p:nvSpPr>
            <p:cNvPr id="166924" name="Oval 12"/>
            <p:cNvSpPr>
              <a:spLocks noChangeArrowheads="1"/>
            </p:cNvSpPr>
            <p:nvPr/>
          </p:nvSpPr>
          <p:spPr bwMode="auto">
            <a:xfrm>
              <a:off x="1949" y="3333"/>
              <a:ext cx="436" cy="447"/>
            </a:xfrm>
            <a:prstGeom prst="ellipse">
              <a:avLst/>
            </a:prstGeom>
            <a:gradFill rotWithShape="0">
              <a:gsLst>
                <a:gs pos="0">
                  <a:schemeClr val="bg1"/>
                </a:gs>
                <a:gs pos="100000">
                  <a:schemeClr val="accent1"/>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66926" name="Text Box 14"/>
            <p:cNvSpPr txBox="1">
              <a:spLocks noChangeArrowheads="1"/>
            </p:cNvSpPr>
            <p:nvPr/>
          </p:nvSpPr>
          <p:spPr bwMode="auto">
            <a:xfrm>
              <a:off x="2063" y="3339"/>
              <a:ext cx="26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a:latin typeface="Verdana" charset="0"/>
                </a:rPr>
                <a:t>e</a:t>
              </a:r>
            </a:p>
          </p:txBody>
        </p:sp>
        <p:sp>
          <p:nvSpPr>
            <p:cNvPr id="166934" name="Line 22"/>
            <p:cNvSpPr>
              <a:spLocks noChangeShapeType="1"/>
            </p:cNvSpPr>
            <p:nvPr/>
          </p:nvSpPr>
          <p:spPr bwMode="auto">
            <a:xfrm>
              <a:off x="2063" y="2976"/>
              <a:ext cx="91" cy="3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6935" name="Line 23"/>
            <p:cNvSpPr>
              <a:spLocks noChangeShapeType="1"/>
            </p:cNvSpPr>
            <p:nvPr/>
          </p:nvSpPr>
          <p:spPr bwMode="auto">
            <a:xfrm flipV="1">
              <a:off x="2154" y="2886"/>
              <a:ext cx="318" cy="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66939" name="Group 27"/>
          <p:cNvGrpSpPr>
            <a:grpSpLocks/>
          </p:cNvGrpSpPr>
          <p:nvPr/>
        </p:nvGrpSpPr>
        <p:grpSpPr bwMode="auto">
          <a:xfrm>
            <a:off x="1547813" y="2790825"/>
            <a:ext cx="1871662" cy="2170113"/>
            <a:chOff x="975" y="1758"/>
            <a:chExt cx="1179" cy="1367"/>
          </a:xfrm>
        </p:grpSpPr>
        <p:grpSp>
          <p:nvGrpSpPr>
            <p:cNvPr id="166937" name="Group 25"/>
            <p:cNvGrpSpPr>
              <a:grpSpLocks/>
            </p:cNvGrpSpPr>
            <p:nvPr/>
          </p:nvGrpSpPr>
          <p:grpSpPr bwMode="auto">
            <a:xfrm>
              <a:off x="975" y="1758"/>
              <a:ext cx="1179" cy="1173"/>
              <a:chOff x="975" y="1758"/>
              <a:chExt cx="1179" cy="1173"/>
            </a:xfrm>
          </p:grpSpPr>
          <p:sp>
            <p:nvSpPr>
              <p:cNvPr id="166915" name="Oval 3"/>
              <p:cNvSpPr>
                <a:spLocks noChangeArrowheads="1"/>
              </p:cNvSpPr>
              <p:nvPr/>
            </p:nvSpPr>
            <p:spPr bwMode="auto">
              <a:xfrm>
                <a:off x="1578" y="1758"/>
                <a:ext cx="431" cy="447"/>
              </a:xfrm>
              <a:prstGeom prst="ellipse">
                <a:avLst/>
              </a:prstGeom>
              <a:gradFill rotWithShape="0">
                <a:gsLst>
                  <a:gs pos="0">
                    <a:schemeClr val="bg1"/>
                  </a:gs>
                  <a:gs pos="100000">
                    <a:schemeClr val="accent1"/>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66919" name="Text Box 7"/>
              <p:cNvSpPr txBox="1">
                <a:spLocks noChangeArrowheads="1"/>
              </p:cNvSpPr>
              <p:nvPr/>
            </p:nvSpPr>
            <p:spPr bwMode="auto">
              <a:xfrm>
                <a:off x="1655" y="1797"/>
                <a:ext cx="31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a:latin typeface="Symbol" charset="0"/>
                  </a:rPr>
                  <a:t>n</a:t>
                </a:r>
                <a:r>
                  <a:rPr lang="en-US" sz="2900" b="1" baseline="-25000">
                    <a:latin typeface="Symbol" charset="0"/>
                  </a:rPr>
                  <a:t>m</a:t>
                </a:r>
                <a:endParaRPr lang="en-US" sz="2900" b="1">
                  <a:latin typeface="Symbol" charset="0"/>
                </a:endParaRPr>
              </a:p>
            </p:txBody>
          </p:sp>
          <p:sp>
            <p:nvSpPr>
              <p:cNvPr id="166930" name="Line 18"/>
              <p:cNvSpPr>
                <a:spLocks noChangeShapeType="1"/>
              </p:cNvSpPr>
              <p:nvPr/>
            </p:nvSpPr>
            <p:spPr bwMode="auto">
              <a:xfrm>
                <a:off x="975" y="2614"/>
                <a:ext cx="59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6931" name="Line 19"/>
              <p:cNvSpPr>
                <a:spLocks noChangeShapeType="1"/>
              </p:cNvSpPr>
              <p:nvPr/>
            </p:nvSpPr>
            <p:spPr bwMode="auto">
              <a:xfrm flipV="1">
                <a:off x="1610" y="2160"/>
                <a:ext cx="544" cy="4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6933" name="Line 21"/>
              <p:cNvSpPr>
                <a:spLocks noChangeShapeType="1"/>
              </p:cNvSpPr>
              <p:nvPr/>
            </p:nvSpPr>
            <p:spPr bwMode="auto">
              <a:xfrm>
                <a:off x="1565" y="2614"/>
                <a:ext cx="453" cy="317"/>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66936" name="Text Box 24"/>
            <p:cNvSpPr txBox="1">
              <a:spLocks noChangeArrowheads="1"/>
            </p:cNvSpPr>
            <p:nvPr/>
          </p:nvSpPr>
          <p:spPr bwMode="auto">
            <a:xfrm>
              <a:off x="1429" y="2795"/>
              <a:ext cx="36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a:latin typeface="Verdana" charset="0"/>
                </a:rPr>
                <a:t>W</a:t>
              </a:r>
            </a:p>
          </p:txBody>
        </p:sp>
      </p:grpSp>
      <p:sp>
        <p:nvSpPr>
          <p:cNvPr id="166941" name="Text Box 29"/>
          <p:cNvSpPr txBox="1">
            <a:spLocks noChangeArrowheads="1"/>
          </p:cNvSpPr>
          <p:nvPr/>
        </p:nvSpPr>
        <p:spPr bwMode="auto">
          <a:xfrm>
            <a:off x="3708400" y="2276475"/>
            <a:ext cx="5435600"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CC"/>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91" tIns="41796" rIns="83591" bIns="41796">
            <a:spAutoFit/>
          </a:bodyPr>
          <a:lstStyle>
            <a:lvl1pPr marL="457200" indent="-457200" defTabSz="835025">
              <a:defRPr sz="2400">
                <a:solidFill>
                  <a:schemeClr val="tx1"/>
                </a:solidFill>
                <a:latin typeface="Times" charset="0"/>
                <a:ea typeface="ＭＳ Ｐゴシック" charset="0"/>
              </a:defRPr>
            </a:lvl1pPr>
            <a:lvl2pPr marL="874713" indent="-457200" defTabSz="835025">
              <a:defRPr sz="2400">
                <a:solidFill>
                  <a:schemeClr val="tx1"/>
                </a:solidFill>
                <a:latin typeface="Times" charset="0"/>
                <a:ea typeface="ＭＳ Ｐゴシック" charset="0"/>
              </a:defRPr>
            </a:lvl2pPr>
            <a:lvl3pPr marL="1292225" indent="-457200" defTabSz="835025">
              <a:defRPr sz="2400">
                <a:solidFill>
                  <a:schemeClr val="tx1"/>
                </a:solidFill>
                <a:latin typeface="Times" charset="0"/>
                <a:ea typeface="ＭＳ Ｐゴシック" charset="0"/>
              </a:defRPr>
            </a:lvl3pPr>
            <a:lvl4pPr marL="1711325" indent="-457200" defTabSz="835025">
              <a:defRPr sz="2400">
                <a:solidFill>
                  <a:schemeClr val="tx1"/>
                </a:solidFill>
                <a:latin typeface="Times" charset="0"/>
                <a:ea typeface="ＭＳ Ｐゴシック" charset="0"/>
              </a:defRPr>
            </a:lvl4pPr>
            <a:lvl5pPr marL="2128838" indent="-457200" defTabSz="835025">
              <a:defRPr sz="2400">
                <a:solidFill>
                  <a:schemeClr val="tx1"/>
                </a:solidFill>
                <a:latin typeface="Times" charset="0"/>
                <a:ea typeface="ＭＳ Ｐゴシック" charset="0"/>
              </a:defRPr>
            </a:lvl5pPr>
            <a:lvl6pPr marL="2586038" indent="-457200" defTabSz="835025" eaLnBrk="0" fontAlgn="base" hangingPunct="0">
              <a:spcBef>
                <a:spcPct val="0"/>
              </a:spcBef>
              <a:spcAft>
                <a:spcPct val="0"/>
              </a:spcAft>
              <a:defRPr sz="2400">
                <a:solidFill>
                  <a:schemeClr val="tx1"/>
                </a:solidFill>
                <a:latin typeface="Times" charset="0"/>
                <a:ea typeface="ＭＳ Ｐゴシック" charset="0"/>
              </a:defRPr>
            </a:lvl6pPr>
            <a:lvl7pPr marL="3043238" indent="-457200" defTabSz="835025" eaLnBrk="0" fontAlgn="base" hangingPunct="0">
              <a:spcBef>
                <a:spcPct val="0"/>
              </a:spcBef>
              <a:spcAft>
                <a:spcPct val="0"/>
              </a:spcAft>
              <a:defRPr sz="2400">
                <a:solidFill>
                  <a:schemeClr val="tx1"/>
                </a:solidFill>
                <a:latin typeface="Times" charset="0"/>
                <a:ea typeface="ＭＳ Ｐゴシック" charset="0"/>
              </a:defRPr>
            </a:lvl7pPr>
            <a:lvl8pPr marL="3500438" indent="-457200" defTabSz="835025" eaLnBrk="0" fontAlgn="base" hangingPunct="0">
              <a:spcBef>
                <a:spcPct val="0"/>
              </a:spcBef>
              <a:spcAft>
                <a:spcPct val="0"/>
              </a:spcAft>
              <a:defRPr sz="2400">
                <a:solidFill>
                  <a:schemeClr val="tx1"/>
                </a:solidFill>
                <a:latin typeface="Times" charset="0"/>
                <a:ea typeface="ＭＳ Ｐゴシック" charset="0"/>
              </a:defRPr>
            </a:lvl8pPr>
            <a:lvl9pPr marL="3957638" indent="-457200"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200">
                <a:solidFill>
                  <a:srgbClr val="0000FF"/>
                </a:solidFill>
                <a:latin typeface="Verdana" charset="0"/>
              </a:rPr>
              <a:t>I decadimenti avvengono seguendo le regole (per esempio la conservazione della carica)</a:t>
            </a:r>
          </a:p>
          <a:p>
            <a:r>
              <a:rPr lang="en-US" sz="2200">
                <a:solidFill>
                  <a:srgbClr val="0000FF"/>
                </a:solidFill>
                <a:latin typeface="Verdana" charset="0"/>
              </a:rPr>
              <a:t>descritte dal Modello Standard</a:t>
            </a:r>
          </a:p>
        </p:txBody>
      </p:sp>
      <p:pic>
        <p:nvPicPr>
          <p:cNvPr id="166942" name="Picture 30" descr="nodecay"/>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516688" y="4175125"/>
            <a:ext cx="1435100" cy="213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684774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69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6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2560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28262BC-0C6B-BF40-896D-00E9AC4DD936}" type="slidenum">
              <a:rPr lang="en-US" sz="1400">
                <a:solidFill>
                  <a:schemeClr val="bg1"/>
                </a:solidFill>
                <a:latin typeface="Verdana" charset="0"/>
              </a:rPr>
              <a:pPr/>
              <a:t>12</a:t>
            </a:fld>
            <a:endParaRPr lang="en-US" sz="1400">
              <a:solidFill>
                <a:schemeClr val="bg1"/>
              </a:solidFill>
              <a:latin typeface="Verdana" charset="0"/>
            </a:endParaRPr>
          </a:p>
        </p:txBody>
      </p:sp>
      <p:sp>
        <p:nvSpPr>
          <p:cNvPr id="25603" name="Line 2"/>
          <p:cNvSpPr>
            <a:spLocks noChangeShapeType="1"/>
          </p:cNvSpPr>
          <p:nvPr/>
        </p:nvSpPr>
        <p:spPr bwMode="auto">
          <a:xfrm flipV="1">
            <a:off x="1177925" y="1557338"/>
            <a:ext cx="0" cy="3697287"/>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5604" name="Text Box 3"/>
          <p:cNvSpPr txBox="1">
            <a:spLocks noChangeArrowheads="1"/>
          </p:cNvSpPr>
          <p:nvPr/>
        </p:nvSpPr>
        <p:spPr bwMode="auto">
          <a:xfrm>
            <a:off x="0" y="404813"/>
            <a:ext cx="8675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dirty="0" err="1">
                <a:solidFill>
                  <a:srgbClr val="FF0000"/>
                </a:solidFill>
                <a:latin typeface="Times New Roman"/>
                <a:cs typeface="Times New Roman"/>
              </a:rPr>
              <a:t>Materia</a:t>
            </a:r>
            <a:r>
              <a:rPr lang="en-US" sz="3200" dirty="0">
                <a:solidFill>
                  <a:srgbClr val="FF0000"/>
                </a:solidFill>
                <a:latin typeface="Times New Roman"/>
                <a:cs typeface="Times New Roman"/>
              </a:rPr>
              <a:t> </a:t>
            </a:r>
            <a:r>
              <a:rPr lang="en-US" sz="3200" dirty="0" err="1">
                <a:solidFill>
                  <a:srgbClr val="FF0000"/>
                </a:solidFill>
                <a:latin typeface="Times New Roman"/>
                <a:cs typeface="Times New Roman"/>
              </a:rPr>
              <a:t>ed</a:t>
            </a:r>
            <a:r>
              <a:rPr lang="en-US" sz="3200" dirty="0">
                <a:solidFill>
                  <a:srgbClr val="FF0000"/>
                </a:solidFill>
                <a:latin typeface="Times New Roman"/>
                <a:cs typeface="Times New Roman"/>
              </a:rPr>
              <a:t> anti-</a:t>
            </a:r>
            <a:r>
              <a:rPr lang="en-US" sz="3200" dirty="0" err="1">
                <a:solidFill>
                  <a:srgbClr val="FF0000"/>
                </a:solidFill>
                <a:latin typeface="Times New Roman"/>
                <a:cs typeface="Times New Roman"/>
              </a:rPr>
              <a:t>materia</a:t>
            </a:r>
            <a:endParaRPr lang="it-IT" sz="3200" dirty="0">
              <a:solidFill>
                <a:srgbClr val="FF0000"/>
              </a:solidFill>
              <a:latin typeface="Times New Roman"/>
              <a:cs typeface="Times New Roman"/>
            </a:endParaRPr>
          </a:p>
        </p:txBody>
      </p:sp>
      <p:sp>
        <p:nvSpPr>
          <p:cNvPr id="25605" name="Text Box 4"/>
          <p:cNvSpPr txBox="1">
            <a:spLocks noChangeArrowheads="1"/>
          </p:cNvSpPr>
          <p:nvPr/>
        </p:nvSpPr>
        <p:spPr bwMode="auto">
          <a:xfrm>
            <a:off x="0" y="1103052"/>
            <a:ext cx="7416800" cy="45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3591" tIns="41796" rIns="83591" bIns="41796">
            <a:spAutoFit/>
          </a:bodyPr>
          <a:lstStyle>
            <a:lvl1pPr marL="457200" indent="-457200" defTabSz="835025">
              <a:defRPr sz="2400">
                <a:solidFill>
                  <a:schemeClr val="tx1"/>
                </a:solidFill>
                <a:latin typeface="Times" charset="0"/>
                <a:ea typeface="ＭＳ Ｐゴシック" charset="0"/>
                <a:cs typeface="ＭＳ Ｐゴシック" charset="0"/>
              </a:defRPr>
            </a:lvl1pPr>
            <a:lvl2pPr marL="742950" indent="-285750" defTabSz="835025">
              <a:defRPr sz="2400">
                <a:solidFill>
                  <a:schemeClr val="tx1"/>
                </a:solidFill>
                <a:latin typeface="Times" charset="0"/>
                <a:ea typeface="ＭＳ Ｐゴシック" charset="0"/>
              </a:defRPr>
            </a:lvl2pPr>
            <a:lvl3pPr marL="1143000" indent="-228600" defTabSz="835025">
              <a:defRPr sz="2400">
                <a:solidFill>
                  <a:schemeClr val="tx1"/>
                </a:solidFill>
                <a:latin typeface="Times" charset="0"/>
                <a:ea typeface="ＭＳ Ｐゴシック" charset="0"/>
              </a:defRPr>
            </a:lvl3pPr>
            <a:lvl4pPr marL="1600200" indent="-228600" defTabSz="835025">
              <a:defRPr sz="2400">
                <a:solidFill>
                  <a:schemeClr val="tx1"/>
                </a:solidFill>
                <a:latin typeface="Times" charset="0"/>
                <a:ea typeface="ＭＳ Ｐゴシック" charset="0"/>
              </a:defRPr>
            </a:lvl4pPr>
            <a:lvl5pPr marL="2057400" indent="-228600" defTabSz="835025">
              <a:defRPr sz="2400">
                <a:solidFill>
                  <a:schemeClr val="tx1"/>
                </a:solidFill>
                <a:latin typeface="Times" charset="0"/>
                <a:ea typeface="ＭＳ Ｐゴシック" charset="0"/>
              </a:defRPr>
            </a:lvl5pPr>
            <a:lvl6pPr marL="2514600" indent="-228600" defTabSz="835025"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35025"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35025"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it-IT" dirty="0" smtClean="0">
                <a:solidFill>
                  <a:srgbClr val="0000FF"/>
                </a:solidFill>
                <a:latin typeface="Times New Roman" charset="0"/>
                <a:cs typeface="Times New Roman" charset="0"/>
              </a:rPr>
              <a:t>Ogni particella di materia ha la sua anti-particella.</a:t>
            </a:r>
          </a:p>
        </p:txBody>
      </p:sp>
      <p:pic>
        <p:nvPicPr>
          <p:cNvPr id="25606" name="Picture 5" descr="12_quarks_antiquarks"/>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4140646" y="1535906"/>
            <a:ext cx="4895850" cy="4197350"/>
          </a:xfrm>
          <a:noFill/>
        </p:spPr>
      </p:pic>
      <p:sp>
        <p:nvSpPr>
          <p:cNvPr id="25607" name="Rectangle 7"/>
          <p:cNvSpPr>
            <a:spLocks noChangeArrowheads="1"/>
          </p:cNvSpPr>
          <p:nvPr/>
        </p:nvSpPr>
        <p:spPr bwMode="auto">
          <a:xfrm>
            <a:off x="0" y="1340768"/>
            <a:ext cx="3886200"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it-IT" sz="2000" dirty="0">
              <a:solidFill>
                <a:srgbClr val="0000FF"/>
              </a:solidFill>
              <a:latin typeface="Times New Roman" charset="0"/>
              <a:cs typeface="Times New Roman" charset="0"/>
            </a:endParaRPr>
          </a:p>
          <a:p>
            <a:r>
              <a:rPr lang="it-IT" sz="2400" dirty="0">
                <a:solidFill>
                  <a:srgbClr val="0000FF"/>
                </a:solidFill>
                <a:latin typeface="Times New Roman" charset="0"/>
                <a:cs typeface="Times New Roman" charset="0"/>
              </a:rPr>
              <a:t>- I mediatori non hanno le antiparticelle: non esistono gli anti-gluoni o gli anti-fotoni!</a:t>
            </a:r>
          </a:p>
          <a:p>
            <a:endParaRPr lang="it-IT" sz="2400" dirty="0">
              <a:solidFill>
                <a:srgbClr val="0000FF"/>
              </a:solidFill>
              <a:latin typeface="Times New Roman" charset="0"/>
              <a:cs typeface="Times New Roman" charset="0"/>
            </a:endParaRPr>
          </a:p>
          <a:p>
            <a:r>
              <a:rPr lang="it-IT" sz="2400" dirty="0">
                <a:solidFill>
                  <a:srgbClr val="0000FF"/>
                </a:solidFill>
                <a:latin typeface="Times New Roman" charset="0"/>
                <a:cs typeface="Times New Roman" charset="0"/>
              </a:rPr>
              <a:t>- Le anti-particelle hanno cariche opposte a quelle delle particelle</a:t>
            </a:r>
          </a:p>
          <a:p>
            <a:endParaRPr lang="it-IT" sz="2000" dirty="0">
              <a:solidFill>
                <a:srgbClr val="0000FF"/>
              </a:solidFill>
              <a:latin typeface="Times New Roman" charset="0"/>
              <a:cs typeface="Times New Roman" charset="0"/>
            </a:endParaRPr>
          </a:p>
          <a:p>
            <a:pPr>
              <a:spcBef>
                <a:spcPct val="50000"/>
              </a:spcBef>
            </a:pPr>
            <a:endParaRPr lang="it-IT" sz="2000" dirty="0">
              <a:solidFill>
                <a:srgbClr val="0000FF"/>
              </a:solidFill>
              <a:latin typeface="Times New Roman" charset="0"/>
              <a:cs typeface="Times New Roman" charset="0"/>
            </a:endParaRPr>
          </a:p>
        </p:txBody>
      </p:sp>
      <p:sp>
        <p:nvSpPr>
          <p:cNvPr id="2" name="Rectangle 1"/>
          <p:cNvSpPr/>
          <p:nvPr/>
        </p:nvSpPr>
        <p:spPr>
          <a:xfrm>
            <a:off x="35082" y="4365104"/>
            <a:ext cx="4176878" cy="1631216"/>
          </a:xfrm>
          <a:prstGeom prst="rect">
            <a:avLst/>
          </a:prstGeom>
        </p:spPr>
        <p:txBody>
          <a:bodyPr wrap="square">
            <a:spAutoFit/>
          </a:bodyPr>
          <a:lstStyle/>
          <a:p>
            <a:r>
              <a:rPr lang="it-IT" sz="2000" dirty="0">
                <a:solidFill>
                  <a:srgbClr val="FF0000"/>
                </a:solidFill>
              </a:rPr>
              <a:t>Regola: </a:t>
            </a:r>
            <a:r>
              <a:rPr lang="it-IT" sz="2000" dirty="0">
                <a:solidFill>
                  <a:srgbClr val="0000FF"/>
                </a:solidFill>
              </a:rPr>
              <a:t>se si creano delle particelle in laboratorio  si ottiene</a:t>
            </a:r>
          </a:p>
          <a:p>
            <a:endParaRPr lang="it-IT" sz="2000" dirty="0">
              <a:solidFill>
                <a:srgbClr val="0000FF"/>
              </a:solidFill>
            </a:endParaRPr>
          </a:p>
          <a:p>
            <a:r>
              <a:rPr lang="it-IT" sz="2000" dirty="0" smtClean="0">
                <a:solidFill>
                  <a:srgbClr val="FF0000"/>
                </a:solidFill>
              </a:rPr>
              <a:t>Tanta </a:t>
            </a:r>
            <a:r>
              <a:rPr lang="it-IT" sz="2000" dirty="0">
                <a:solidFill>
                  <a:srgbClr val="FF0000"/>
                </a:solidFill>
              </a:rPr>
              <a:t>materia quanto anti-materia, </a:t>
            </a:r>
          </a:p>
          <a:p>
            <a:r>
              <a:rPr lang="it-IT" sz="2000" dirty="0" smtClean="0">
                <a:solidFill>
                  <a:srgbClr val="FF0000"/>
                </a:solidFill>
              </a:rPr>
              <a:t>Tante </a:t>
            </a:r>
            <a:r>
              <a:rPr lang="it-IT" sz="2000" dirty="0">
                <a:solidFill>
                  <a:srgbClr val="FF0000"/>
                </a:solidFill>
              </a:rPr>
              <a:t>cariche positive </a:t>
            </a:r>
            <a:r>
              <a:rPr lang="it-IT" sz="2000" dirty="0" smtClean="0">
                <a:solidFill>
                  <a:srgbClr val="FF0000"/>
                </a:solidFill>
              </a:rPr>
              <a:t>quante </a:t>
            </a:r>
            <a:r>
              <a:rPr lang="it-IT" sz="2000" dirty="0">
                <a:solidFill>
                  <a:srgbClr val="FF0000"/>
                </a:solidFill>
              </a:rPr>
              <a:t>negative.</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79D9EFE-A9D6-8942-9729-DCB2534BCA6E}" type="slidenum">
              <a:rPr lang="en-US" sz="1400">
                <a:solidFill>
                  <a:schemeClr val="bg1"/>
                </a:solidFill>
                <a:latin typeface="Times New Roman" charset="0"/>
                <a:cs typeface="Times New Roman" charset="0"/>
              </a:rPr>
              <a:pPr/>
              <a:t>13</a:t>
            </a:fld>
            <a:endParaRPr lang="en-US" sz="1400">
              <a:solidFill>
                <a:schemeClr val="bg1"/>
              </a:solidFill>
              <a:latin typeface="Times New Roman" charset="0"/>
              <a:cs typeface="Times New Roman" charset="0"/>
            </a:endParaRPr>
          </a:p>
        </p:txBody>
      </p:sp>
      <p:sp>
        <p:nvSpPr>
          <p:cNvPr id="21507" name="Rectangle 2"/>
          <p:cNvSpPr>
            <a:spLocks noGrp="1" noChangeArrowheads="1"/>
          </p:cNvSpPr>
          <p:nvPr>
            <p:ph type="body" idx="1"/>
          </p:nvPr>
        </p:nvSpPr>
        <p:spPr>
          <a:xfrm>
            <a:off x="467544" y="1124074"/>
            <a:ext cx="8059737" cy="2376934"/>
          </a:xfrm>
          <a:noFill/>
        </p:spPr>
        <p:txBody>
          <a:bodyPr/>
          <a:lstStyle/>
          <a:p>
            <a:pPr marL="457200" indent="-457200" eaLnBrk="1" hangingPunct="1">
              <a:buFont typeface="+mj-lt"/>
              <a:buAutoNum type="arabicPeriod"/>
            </a:pPr>
            <a:r>
              <a:rPr lang="it-IT" dirty="0">
                <a:solidFill>
                  <a:srgbClr val="0000FF"/>
                </a:solidFill>
                <a:latin typeface="Century Gothic"/>
                <a:ea typeface="ＭＳ Ｐゴシック" charset="0"/>
                <a:cs typeface="Century Gothic"/>
              </a:rPr>
              <a:t>N</a:t>
            </a:r>
            <a:r>
              <a:rPr lang="it-IT" dirty="0" smtClean="0">
                <a:solidFill>
                  <a:srgbClr val="0000FF"/>
                </a:solidFill>
                <a:latin typeface="Century Gothic"/>
                <a:ea typeface="ＭＳ Ｐゴシック" charset="0"/>
                <a:cs typeface="Century Gothic"/>
              </a:rPr>
              <a:t>on si possono rompere</a:t>
            </a:r>
          </a:p>
          <a:p>
            <a:pPr marL="457200" indent="-457200" eaLnBrk="1" hangingPunct="1">
              <a:buFont typeface="+mj-lt"/>
              <a:buAutoNum type="arabicPeriod"/>
            </a:pPr>
            <a:r>
              <a:rPr lang="it-IT" dirty="0" smtClean="0">
                <a:solidFill>
                  <a:srgbClr val="0000FF"/>
                </a:solidFill>
                <a:latin typeface="Century Gothic"/>
                <a:ea typeface="ＭＳ Ｐゴシック" charset="0"/>
                <a:cs typeface="Century Gothic"/>
              </a:rPr>
              <a:t>I bosoni hanno spin 0, 1…,  </a:t>
            </a:r>
            <a:r>
              <a:rPr lang="it-IT" dirty="0">
                <a:solidFill>
                  <a:srgbClr val="0000FF"/>
                </a:solidFill>
                <a:latin typeface="Century Gothic"/>
                <a:ea typeface="ＭＳ Ｐゴシック" charset="0"/>
                <a:cs typeface="Century Gothic"/>
              </a:rPr>
              <a:t>i</a:t>
            </a:r>
            <a:r>
              <a:rPr lang="it-IT" dirty="0" smtClean="0">
                <a:solidFill>
                  <a:srgbClr val="0000FF"/>
                </a:solidFill>
                <a:latin typeface="Century Gothic"/>
                <a:ea typeface="ＭＳ Ｐゴシック" charset="0"/>
                <a:cs typeface="Century Gothic"/>
              </a:rPr>
              <a:t> fermioni hanno spin ½   </a:t>
            </a:r>
          </a:p>
          <a:p>
            <a:pPr marL="457200" indent="-457200" eaLnBrk="1" hangingPunct="1">
              <a:buFont typeface="+mj-lt"/>
              <a:buAutoNum type="arabicPeriod"/>
            </a:pPr>
            <a:r>
              <a:rPr lang="it-IT" dirty="0" smtClean="0">
                <a:solidFill>
                  <a:srgbClr val="0000FF"/>
                </a:solidFill>
                <a:latin typeface="Century Gothic"/>
                <a:ea typeface="ＭＳ Ｐゴシック" charset="0"/>
                <a:cs typeface="Century Gothic"/>
              </a:rPr>
              <a:t>Materia o portatori di forza</a:t>
            </a:r>
          </a:p>
          <a:p>
            <a:pPr marL="457200" indent="-457200" eaLnBrk="1" hangingPunct="1">
              <a:buFont typeface="+mj-lt"/>
              <a:buAutoNum type="arabicPeriod"/>
            </a:pPr>
            <a:r>
              <a:rPr lang="it-IT" dirty="0" smtClean="0">
                <a:solidFill>
                  <a:srgbClr val="0000FF"/>
                </a:solidFill>
                <a:latin typeface="Century Gothic"/>
                <a:ea typeface="ＭＳ Ｐゴシック" charset="0"/>
                <a:cs typeface="Century Gothic"/>
              </a:rPr>
              <a:t>I fermioni hanno un’antiparticella</a:t>
            </a:r>
          </a:p>
          <a:p>
            <a:pPr marL="457200" indent="-457200" eaLnBrk="1" hangingPunct="1">
              <a:buFont typeface="+mj-lt"/>
              <a:buAutoNum type="arabicPeriod"/>
            </a:pPr>
            <a:r>
              <a:rPr lang="it-IT" dirty="0" smtClean="0">
                <a:solidFill>
                  <a:srgbClr val="0000FF"/>
                </a:solidFill>
                <a:latin typeface="Century Gothic"/>
                <a:ea typeface="ＭＳ Ｐゴシック" charset="0"/>
                <a:cs typeface="Century Gothic"/>
              </a:rPr>
              <a:t>Le forze sono scambiate attraverso un bosone</a:t>
            </a:r>
          </a:p>
          <a:p>
            <a:pPr marL="0" indent="0" eaLnBrk="1" hangingPunct="1"/>
            <a:endParaRPr lang="it-IT" dirty="0" smtClean="0">
              <a:solidFill>
                <a:srgbClr val="0000FF"/>
              </a:solidFill>
              <a:latin typeface="Century Gothic"/>
              <a:ea typeface="ＭＳ Ｐゴシック" charset="0"/>
              <a:cs typeface="Century Gothic"/>
            </a:endParaRPr>
          </a:p>
          <a:p>
            <a:pPr eaLnBrk="1" hangingPunct="1"/>
            <a:endParaRPr lang="it-IT" dirty="0">
              <a:solidFill>
                <a:srgbClr val="0000FF"/>
              </a:solidFill>
              <a:latin typeface="Century Gothic"/>
              <a:ea typeface="ＭＳ Ｐゴシック" charset="0"/>
              <a:cs typeface="Century Gothic"/>
            </a:endParaRPr>
          </a:p>
          <a:p>
            <a:pPr eaLnBrk="1" hangingPunct="1"/>
            <a:endParaRPr lang="it-IT" dirty="0">
              <a:solidFill>
                <a:srgbClr val="0000FF"/>
              </a:solidFill>
              <a:latin typeface="Century Gothic"/>
              <a:ea typeface="ＭＳ Ｐゴシック" charset="0"/>
              <a:cs typeface="Century Gothic"/>
            </a:endParaRPr>
          </a:p>
        </p:txBody>
      </p:sp>
      <p:sp>
        <p:nvSpPr>
          <p:cNvPr id="21508" name="Text Box 3"/>
          <p:cNvSpPr txBox="1">
            <a:spLocks noChangeArrowheads="1"/>
          </p:cNvSpPr>
          <p:nvPr/>
        </p:nvSpPr>
        <p:spPr bwMode="auto">
          <a:xfrm>
            <a:off x="288925" y="457508"/>
            <a:ext cx="8675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2800" dirty="0" smtClean="0">
                <a:solidFill>
                  <a:srgbClr val="FF0000"/>
                </a:solidFill>
                <a:latin typeface="Times New Roman" charset="0"/>
                <a:cs typeface="Times New Roman" charset="0"/>
              </a:rPr>
              <a:t>La lista completa:17 </a:t>
            </a:r>
            <a:r>
              <a:rPr lang="it-IT" sz="2800" dirty="0">
                <a:solidFill>
                  <a:srgbClr val="FF0000"/>
                </a:solidFill>
                <a:latin typeface="Times New Roman" charset="0"/>
                <a:cs typeface="Times New Roman" charset="0"/>
              </a:rPr>
              <a:t>particelle “elementari” </a:t>
            </a:r>
          </a:p>
        </p:txBody>
      </p:sp>
      <p:sp>
        <p:nvSpPr>
          <p:cNvPr id="2" name="TextBox 1"/>
          <p:cNvSpPr txBox="1"/>
          <p:nvPr/>
        </p:nvSpPr>
        <p:spPr>
          <a:xfrm>
            <a:off x="539552" y="3395895"/>
            <a:ext cx="8064896" cy="2985433"/>
          </a:xfrm>
          <a:prstGeom prst="rect">
            <a:avLst/>
          </a:prstGeom>
          <a:noFill/>
        </p:spPr>
        <p:txBody>
          <a:bodyPr wrap="square" rtlCol="0">
            <a:spAutoFit/>
          </a:bodyPr>
          <a:lstStyle/>
          <a:p>
            <a:r>
              <a:rPr lang="en-US" sz="2400" dirty="0" smtClean="0">
                <a:solidFill>
                  <a:srgbClr val="FF0000"/>
                </a:solidFill>
                <a:latin typeface="Times New Roman"/>
                <a:cs typeface="Times New Roman"/>
              </a:rPr>
              <a:t>6 quarks (</a:t>
            </a:r>
            <a:r>
              <a:rPr lang="en-US" sz="2400" dirty="0" err="1" smtClean="0">
                <a:solidFill>
                  <a:srgbClr val="FF0000"/>
                </a:solidFill>
                <a:latin typeface="Times New Roman"/>
                <a:cs typeface="Times New Roman"/>
              </a:rPr>
              <a:t>fermioni</a:t>
            </a:r>
            <a:r>
              <a:rPr lang="en-US" sz="2400" dirty="0" smtClean="0">
                <a:solidFill>
                  <a:srgbClr val="FF0000"/>
                </a:solidFill>
                <a:latin typeface="Times New Roman"/>
                <a:cs typeface="Times New Roman"/>
              </a:rPr>
              <a:t>): </a:t>
            </a:r>
            <a:r>
              <a:rPr lang="en-US" sz="2400" dirty="0" smtClean="0">
                <a:solidFill>
                  <a:srgbClr val="0000FF"/>
                </a:solidFill>
                <a:latin typeface="Times New Roman"/>
                <a:cs typeface="Times New Roman"/>
              </a:rPr>
              <a:t>up, down, strange, charm, top, bottom</a:t>
            </a:r>
          </a:p>
          <a:p>
            <a:endParaRPr lang="en-US" sz="2400" dirty="0">
              <a:solidFill>
                <a:srgbClr val="0000FF"/>
              </a:solidFill>
              <a:latin typeface="Times New Roman"/>
              <a:cs typeface="Times New Roman"/>
            </a:endParaRPr>
          </a:p>
          <a:p>
            <a:r>
              <a:rPr lang="en-US" sz="2400" dirty="0">
                <a:solidFill>
                  <a:srgbClr val="FF0000"/>
                </a:solidFill>
                <a:latin typeface="Times New Roman"/>
                <a:cs typeface="Times New Roman"/>
              </a:rPr>
              <a:t>6 </a:t>
            </a:r>
            <a:r>
              <a:rPr lang="en-US" sz="2400" dirty="0" err="1">
                <a:solidFill>
                  <a:srgbClr val="FF0000"/>
                </a:solidFill>
                <a:latin typeface="Times New Roman"/>
                <a:cs typeface="Times New Roman"/>
              </a:rPr>
              <a:t>leptoni</a:t>
            </a:r>
            <a:r>
              <a:rPr lang="en-US" sz="2400" dirty="0">
                <a:solidFill>
                  <a:srgbClr val="FF0000"/>
                </a:solidFill>
                <a:latin typeface="Times New Roman"/>
                <a:cs typeface="Times New Roman"/>
              </a:rPr>
              <a:t> (</a:t>
            </a:r>
            <a:r>
              <a:rPr lang="en-US" sz="2400" dirty="0" err="1">
                <a:solidFill>
                  <a:srgbClr val="FF0000"/>
                </a:solidFill>
                <a:latin typeface="Times New Roman"/>
                <a:cs typeface="Times New Roman"/>
              </a:rPr>
              <a:t>fermioni</a:t>
            </a:r>
            <a:r>
              <a:rPr lang="en-US" sz="2400" dirty="0">
                <a:solidFill>
                  <a:srgbClr val="FF0000"/>
                </a:solidFill>
                <a:latin typeface="Times New Roman"/>
                <a:cs typeface="Times New Roman"/>
              </a:rPr>
              <a:t>): </a:t>
            </a:r>
            <a:r>
              <a:rPr lang="en-US" sz="2400" dirty="0" err="1">
                <a:solidFill>
                  <a:srgbClr val="0000FF"/>
                </a:solidFill>
                <a:latin typeface="Times New Roman"/>
                <a:cs typeface="Times New Roman"/>
              </a:rPr>
              <a:t>elettrone</a:t>
            </a:r>
            <a:r>
              <a:rPr lang="en-US" sz="2400" dirty="0">
                <a:solidFill>
                  <a:srgbClr val="0000FF"/>
                </a:solidFill>
                <a:latin typeface="Times New Roman"/>
                <a:cs typeface="Times New Roman"/>
              </a:rPr>
              <a:t>, </a:t>
            </a:r>
            <a:r>
              <a:rPr lang="en-US" sz="2400" dirty="0" err="1">
                <a:solidFill>
                  <a:srgbClr val="0000FF"/>
                </a:solidFill>
                <a:latin typeface="Times New Roman"/>
                <a:cs typeface="Times New Roman"/>
              </a:rPr>
              <a:t>muone</a:t>
            </a:r>
            <a:r>
              <a:rPr lang="en-US" sz="2400" dirty="0">
                <a:solidFill>
                  <a:srgbClr val="0000FF"/>
                </a:solidFill>
                <a:latin typeface="Times New Roman"/>
                <a:cs typeface="Times New Roman"/>
              </a:rPr>
              <a:t>, tau, </a:t>
            </a:r>
            <a:r>
              <a:rPr lang="en-US" sz="2400" dirty="0" err="1">
                <a:solidFill>
                  <a:srgbClr val="0000FF"/>
                </a:solidFill>
                <a:latin typeface="Times New Roman"/>
                <a:cs typeface="Times New Roman"/>
              </a:rPr>
              <a:t>neutrino_e</a:t>
            </a:r>
            <a:r>
              <a:rPr lang="en-US" sz="2400" dirty="0">
                <a:solidFill>
                  <a:srgbClr val="0000FF"/>
                </a:solidFill>
                <a:latin typeface="Times New Roman"/>
                <a:cs typeface="Times New Roman"/>
              </a:rPr>
              <a:t>, </a:t>
            </a:r>
            <a:r>
              <a:rPr lang="en-US" sz="2400" dirty="0" err="1">
                <a:solidFill>
                  <a:srgbClr val="0000FF"/>
                </a:solidFill>
                <a:latin typeface="Times New Roman"/>
                <a:cs typeface="Times New Roman"/>
              </a:rPr>
              <a:t>neutrino_m</a:t>
            </a:r>
            <a:r>
              <a:rPr lang="en-US" sz="2400" dirty="0">
                <a:solidFill>
                  <a:srgbClr val="0000FF"/>
                </a:solidFill>
                <a:latin typeface="Times New Roman"/>
                <a:cs typeface="Times New Roman"/>
              </a:rPr>
              <a:t>, </a:t>
            </a:r>
            <a:r>
              <a:rPr lang="en-US" sz="2400" dirty="0" err="1" smtClean="0">
                <a:solidFill>
                  <a:srgbClr val="0000FF"/>
                </a:solidFill>
                <a:latin typeface="Times New Roman"/>
                <a:cs typeface="Times New Roman"/>
              </a:rPr>
              <a:t>neutrino_tau</a:t>
            </a:r>
            <a:endParaRPr lang="en-US" sz="2400" dirty="0" smtClean="0">
              <a:solidFill>
                <a:srgbClr val="0000FF"/>
              </a:solidFill>
              <a:latin typeface="Times New Roman"/>
              <a:cs typeface="Times New Roman"/>
            </a:endParaRPr>
          </a:p>
          <a:p>
            <a:endParaRPr lang="en-US" sz="2400" dirty="0">
              <a:solidFill>
                <a:srgbClr val="FF0000"/>
              </a:solidFill>
              <a:latin typeface="Times New Roman"/>
              <a:cs typeface="Times New Roman"/>
            </a:endParaRPr>
          </a:p>
          <a:p>
            <a:r>
              <a:rPr lang="it-IT" sz="2400" dirty="0">
                <a:solidFill>
                  <a:srgbClr val="FF0000"/>
                </a:solidFill>
                <a:latin typeface="Times New Roman"/>
                <a:cs typeface="Times New Roman"/>
              </a:rPr>
              <a:t>4 trasmettitori di forza (bosoni): </a:t>
            </a:r>
            <a:r>
              <a:rPr lang="it-IT" sz="2400" dirty="0">
                <a:solidFill>
                  <a:srgbClr val="0000FF"/>
                </a:solidFill>
                <a:latin typeface="Times New Roman"/>
                <a:cs typeface="Times New Roman"/>
              </a:rPr>
              <a:t>fotone, gluone, </a:t>
            </a:r>
            <a:r>
              <a:rPr lang="it-IT" sz="2400" dirty="0" err="1">
                <a:solidFill>
                  <a:srgbClr val="0000FF"/>
                </a:solidFill>
                <a:latin typeface="Times New Roman"/>
                <a:cs typeface="Times New Roman"/>
              </a:rPr>
              <a:t>W</a:t>
            </a:r>
            <a:r>
              <a:rPr lang="it-IT" sz="2400" dirty="0">
                <a:solidFill>
                  <a:srgbClr val="0000FF"/>
                </a:solidFill>
                <a:latin typeface="Times New Roman"/>
                <a:cs typeface="Times New Roman"/>
              </a:rPr>
              <a:t>, </a:t>
            </a:r>
            <a:r>
              <a:rPr lang="it-IT" sz="2400" dirty="0" err="1" smtClean="0">
                <a:solidFill>
                  <a:srgbClr val="0000FF"/>
                </a:solidFill>
                <a:latin typeface="Times New Roman"/>
                <a:cs typeface="Times New Roman"/>
              </a:rPr>
              <a:t>Z</a:t>
            </a:r>
            <a:endParaRPr lang="it-IT" sz="2400" dirty="0" smtClean="0">
              <a:solidFill>
                <a:srgbClr val="0000FF"/>
              </a:solidFill>
              <a:latin typeface="Times New Roman"/>
              <a:cs typeface="Times New Roman"/>
            </a:endParaRPr>
          </a:p>
          <a:p>
            <a:endParaRPr lang="it-IT" sz="2400" dirty="0" smtClean="0">
              <a:solidFill>
                <a:srgbClr val="0000FF"/>
              </a:solidFill>
              <a:latin typeface="Times New Roman"/>
              <a:cs typeface="Times New Roman"/>
            </a:endParaRPr>
          </a:p>
          <a:p>
            <a:r>
              <a:rPr lang="it-IT" sz="2000" dirty="0" smtClean="0">
                <a:solidFill>
                  <a:srgbClr val="FF0000"/>
                </a:solidFill>
                <a:latin typeface="Times New Roman"/>
                <a:cs typeface="Times New Roman"/>
              </a:rPr>
              <a:t>1 Higgs</a:t>
            </a:r>
            <a:endParaRPr lang="it-IT" sz="2000" dirty="0">
              <a:solidFill>
                <a:srgbClr val="FF0000"/>
              </a:solidFill>
              <a:latin typeface="Times New Roman"/>
              <a:cs typeface="Times New Roman"/>
            </a:endParaRPr>
          </a:p>
        </p:txBody>
      </p:sp>
    </p:spTree>
    <p:extLst>
      <p:ext uri="{BB962C8B-B14F-4D97-AF65-F5344CB8AC3E}">
        <p14:creationId xmlns:p14="http://schemas.microsoft.com/office/powerpoint/2010/main" val="95740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oter Placeholder 3"/>
          <p:cNvSpPr>
            <a:spLocks noGrp="1"/>
          </p:cNvSpPr>
          <p:nvPr>
            <p:ph type="ftr" sz="quarter" idx="11"/>
          </p:nvPr>
        </p:nvSpPr>
        <p:spPr/>
        <p:txBody>
          <a:bodyPr/>
          <a:lstStyle/>
          <a:p>
            <a:r>
              <a:rPr lang="en-US"/>
              <a:t>Nicolo Cartiglia -INFN Torino</a:t>
            </a:r>
          </a:p>
        </p:txBody>
      </p:sp>
      <p:sp>
        <p:nvSpPr>
          <p:cNvPr id="28" name="Slide Number Placeholder 4"/>
          <p:cNvSpPr>
            <a:spLocks noGrp="1"/>
          </p:cNvSpPr>
          <p:nvPr>
            <p:ph type="sldNum" sz="quarter" idx="12"/>
          </p:nvPr>
        </p:nvSpPr>
        <p:spPr/>
        <p:txBody>
          <a:bodyPr/>
          <a:lstStyle/>
          <a:p>
            <a:fld id="{D4E602FA-8D01-0844-AAD1-0302DCCE50DC}" type="slidenum">
              <a:rPr lang="en-US"/>
              <a:pPr/>
              <a:t>14</a:t>
            </a:fld>
            <a:endParaRPr lang="en-US"/>
          </a:p>
        </p:txBody>
      </p:sp>
      <p:sp>
        <p:nvSpPr>
          <p:cNvPr id="144386" name="Text Box 2"/>
          <p:cNvSpPr txBox="1">
            <a:spLocks noChangeArrowheads="1"/>
          </p:cNvSpPr>
          <p:nvPr/>
        </p:nvSpPr>
        <p:spPr bwMode="auto">
          <a:xfrm>
            <a:off x="323850" y="620713"/>
            <a:ext cx="86756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3200" dirty="0" err="1">
                <a:solidFill>
                  <a:srgbClr val="FF0000"/>
                </a:solidFill>
                <a:latin typeface="Times New Roman"/>
                <a:cs typeface="Times New Roman"/>
              </a:rPr>
              <a:t>Simmetrie</a:t>
            </a:r>
            <a:r>
              <a:rPr lang="en-US" sz="3200" dirty="0">
                <a:solidFill>
                  <a:srgbClr val="FF0000"/>
                </a:solidFill>
                <a:latin typeface="Times New Roman"/>
                <a:cs typeface="Times New Roman"/>
              </a:rPr>
              <a:t> </a:t>
            </a:r>
            <a:r>
              <a:rPr lang="en-US" sz="3200" dirty="0" err="1">
                <a:solidFill>
                  <a:srgbClr val="FF0000"/>
                </a:solidFill>
                <a:latin typeface="Times New Roman"/>
                <a:cs typeface="Times New Roman"/>
              </a:rPr>
              <a:t>nella</a:t>
            </a:r>
            <a:r>
              <a:rPr lang="en-US" sz="3200" dirty="0">
                <a:solidFill>
                  <a:srgbClr val="FF0000"/>
                </a:solidFill>
                <a:latin typeface="Times New Roman"/>
                <a:cs typeface="Times New Roman"/>
              </a:rPr>
              <a:t> </a:t>
            </a:r>
            <a:r>
              <a:rPr lang="en-US" sz="3200" dirty="0" err="1">
                <a:solidFill>
                  <a:srgbClr val="FF0000"/>
                </a:solidFill>
                <a:latin typeface="Times New Roman"/>
                <a:cs typeface="Times New Roman"/>
              </a:rPr>
              <a:t>fisica</a:t>
            </a:r>
            <a:r>
              <a:rPr lang="en-US" sz="3200" dirty="0">
                <a:solidFill>
                  <a:srgbClr val="FF0000"/>
                </a:solidFill>
                <a:latin typeface="Times New Roman"/>
                <a:cs typeface="Times New Roman"/>
              </a:rPr>
              <a:t> </a:t>
            </a:r>
            <a:r>
              <a:rPr lang="en-US" sz="3200" dirty="0" err="1">
                <a:solidFill>
                  <a:srgbClr val="FF0000"/>
                </a:solidFill>
                <a:latin typeface="Times New Roman"/>
                <a:cs typeface="Times New Roman"/>
              </a:rPr>
              <a:t>delle</a:t>
            </a:r>
            <a:r>
              <a:rPr lang="en-US" sz="3200" dirty="0">
                <a:solidFill>
                  <a:srgbClr val="FF0000"/>
                </a:solidFill>
                <a:latin typeface="Times New Roman"/>
                <a:cs typeface="Times New Roman"/>
              </a:rPr>
              <a:t> </a:t>
            </a:r>
            <a:r>
              <a:rPr lang="en-US" sz="3200" dirty="0" err="1">
                <a:solidFill>
                  <a:srgbClr val="FF0000"/>
                </a:solidFill>
                <a:latin typeface="Times New Roman"/>
                <a:cs typeface="Times New Roman"/>
              </a:rPr>
              <a:t>particelle</a:t>
            </a:r>
            <a:r>
              <a:rPr lang="en-US" sz="3200" dirty="0">
                <a:solidFill>
                  <a:srgbClr val="FF0000"/>
                </a:solidFill>
                <a:latin typeface="Times New Roman"/>
                <a:cs typeface="Times New Roman"/>
              </a:rPr>
              <a:t> </a:t>
            </a:r>
            <a:endParaRPr lang="it-IT" sz="3200" dirty="0">
              <a:solidFill>
                <a:srgbClr val="FF0000"/>
              </a:solidFill>
              <a:latin typeface="Times New Roman"/>
              <a:cs typeface="Times New Roman"/>
            </a:endParaRPr>
          </a:p>
          <a:p>
            <a:pPr algn="ctr" eaLnBrk="1" hangingPunct="1"/>
            <a:r>
              <a:rPr lang="en-US" sz="3200" dirty="0" smtClean="0">
                <a:solidFill>
                  <a:srgbClr val="FF0000"/>
                </a:solidFill>
                <a:latin typeface="Times New Roman"/>
                <a:cs typeface="Times New Roman"/>
              </a:rPr>
              <a:t> </a:t>
            </a:r>
            <a:endParaRPr lang="it-IT" sz="3200" dirty="0">
              <a:solidFill>
                <a:srgbClr val="FF0000"/>
              </a:solidFill>
              <a:latin typeface="Times New Roman"/>
              <a:cs typeface="Times New Roman"/>
            </a:endParaRPr>
          </a:p>
        </p:txBody>
      </p:sp>
      <p:sp>
        <p:nvSpPr>
          <p:cNvPr id="144389" name="Text Box 5"/>
          <p:cNvSpPr txBox="1">
            <a:spLocks noChangeArrowheads="1"/>
          </p:cNvSpPr>
          <p:nvPr/>
        </p:nvSpPr>
        <p:spPr bwMode="auto">
          <a:xfrm>
            <a:off x="323850" y="1340768"/>
            <a:ext cx="8135938"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dirty="0">
                <a:solidFill>
                  <a:srgbClr val="0000FF"/>
                </a:solidFill>
                <a:latin typeface="Times New Roman"/>
                <a:cs typeface="Times New Roman"/>
              </a:rPr>
              <a:t>Le </a:t>
            </a:r>
            <a:r>
              <a:rPr lang="en-US" sz="2400" dirty="0" err="1">
                <a:solidFill>
                  <a:srgbClr val="0000FF"/>
                </a:solidFill>
                <a:latin typeface="Times New Roman"/>
                <a:cs typeface="Times New Roman"/>
              </a:rPr>
              <a:t>simmetrie</a:t>
            </a:r>
            <a:r>
              <a:rPr lang="en-US" sz="2400" dirty="0">
                <a:solidFill>
                  <a:srgbClr val="0000FF"/>
                </a:solidFill>
                <a:latin typeface="Times New Roman"/>
                <a:cs typeface="Times New Roman"/>
              </a:rPr>
              <a:t> </a:t>
            </a:r>
            <a:r>
              <a:rPr lang="en-US" sz="2400" dirty="0" smtClean="0">
                <a:solidFill>
                  <a:srgbClr val="0000FF"/>
                </a:solidFill>
                <a:latin typeface="Times New Roman"/>
                <a:cs typeface="Times New Roman"/>
              </a:rPr>
              <a:t>sono</a:t>
            </a:r>
          </a:p>
          <a:p>
            <a:endParaRPr lang="en-US" sz="2400" dirty="0" smtClean="0">
              <a:solidFill>
                <a:srgbClr val="0000FF"/>
              </a:solidFill>
              <a:latin typeface="Times New Roman"/>
              <a:cs typeface="Times New Roman"/>
            </a:endParaRPr>
          </a:p>
          <a:p>
            <a:pPr algn="ctr"/>
            <a:r>
              <a:rPr lang="en-US" sz="2400" dirty="0" smtClean="0">
                <a:solidFill>
                  <a:srgbClr val="0000FF"/>
                </a:solidFill>
                <a:latin typeface="Times New Roman"/>
                <a:cs typeface="Times New Roman"/>
              </a:rPr>
              <a:t> </a:t>
            </a:r>
            <a:r>
              <a:rPr lang="en-US" sz="2400" b="1" u="sng" dirty="0" err="1">
                <a:solidFill>
                  <a:srgbClr val="FF0000"/>
                </a:solidFill>
                <a:latin typeface="Times New Roman"/>
                <a:cs typeface="Times New Roman"/>
              </a:rPr>
              <a:t>una</a:t>
            </a:r>
            <a:r>
              <a:rPr lang="en-US" sz="2400" b="1" u="sng" dirty="0">
                <a:solidFill>
                  <a:srgbClr val="FF0000"/>
                </a:solidFill>
                <a:latin typeface="Times New Roman"/>
                <a:cs typeface="Times New Roman"/>
              </a:rPr>
              <a:t> </a:t>
            </a:r>
            <a:r>
              <a:rPr lang="en-US" sz="2400" b="1" u="sng" dirty="0" err="1">
                <a:solidFill>
                  <a:srgbClr val="FF0000"/>
                </a:solidFill>
                <a:latin typeface="Times New Roman"/>
                <a:cs typeface="Times New Roman"/>
              </a:rPr>
              <a:t>guida</a:t>
            </a:r>
            <a:r>
              <a:rPr lang="en-US" sz="2400" b="1" u="sng" dirty="0">
                <a:solidFill>
                  <a:srgbClr val="FF0000"/>
                </a:solidFill>
                <a:latin typeface="Times New Roman"/>
                <a:cs typeface="Times New Roman"/>
              </a:rPr>
              <a:t> </a:t>
            </a:r>
            <a:r>
              <a:rPr lang="en-US" sz="2400" b="1" u="sng" dirty="0" err="1">
                <a:solidFill>
                  <a:srgbClr val="FF0000"/>
                </a:solidFill>
                <a:latin typeface="Times New Roman"/>
                <a:cs typeface="Times New Roman"/>
              </a:rPr>
              <a:t>nella</a:t>
            </a:r>
            <a:r>
              <a:rPr lang="en-US" sz="2400" b="1" u="sng" dirty="0">
                <a:solidFill>
                  <a:srgbClr val="FF0000"/>
                </a:solidFill>
                <a:latin typeface="Times New Roman"/>
                <a:cs typeface="Times New Roman"/>
              </a:rPr>
              <a:t> </a:t>
            </a:r>
            <a:r>
              <a:rPr lang="en-US" sz="2400" b="1" u="sng" dirty="0" err="1">
                <a:solidFill>
                  <a:srgbClr val="FF0000"/>
                </a:solidFill>
                <a:latin typeface="Times New Roman"/>
                <a:cs typeface="Times New Roman"/>
              </a:rPr>
              <a:t>ricerca</a:t>
            </a:r>
            <a:r>
              <a:rPr lang="en-US" sz="2400" b="1" u="sng" dirty="0">
                <a:solidFill>
                  <a:srgbClr val="FF0000"/>
                </a:solidFill>
                <a:latin typeface="Times New Roman"/>
                <a:cs typeface="Times New Roman"/>
              </a:rPr>
              <a:t> di </a:t>
            </a:r>
            <a:r>
              <a:rPr lang="en-US" sz="2400" b="1" u="sng" dirty="0" err="1">
                <a:solidFill>
                  <a:srgbClr val="FF0000"/>
                </a:solidFill>
                <a:latin typeface="Times New Roman"/>
                <a:cs typeface="Times New Roman"/>
              </a:rPr>
              <a:t>nuovi</a:t>
            </a:r>
            <a:r>
              <a:rPr lang="en-US" sz="2400" b="1" u="sng" dirty="0">
                <a:solidFill>
                  <a:srgbClr val="FF0000"/>
                </a:solidFill>
                <a:latin typeface="Times New Roman"/>
                <a:cs typeface="Times New Roman"/>
              </a:rPr>
              <a:t> </a:t>
            </a:r>
            <a:r>
              <a:rPr lang="en-US" sz="2400" b="1" u="sng" dirty="0" err="1">
                <a:solidFill>
                  <a:srgbClr val="FF0000"/>
                </a:solidFill>
                <a:latin typeface="Times New Roman"/>
                <a:cs typeface="Times New Roman"/>
              </a:rPr>
              <a:t>fenomeni</a:t>
            </a:r>
            <a:r>
              <a:rPr lang="en-US" sz="2400" b="1" dirty="0">
                <a:solidFill>
                  <a:srgbClr val="FF0000"/>
                </a:solidFill>
                <a:latin typeface="Times New Roman"/>
                <a:cs typeface="Times New Roman"/>
              </a:rPr>
              <a:t>.  </a:t>
            </a:r>
            <a:endParaRPr lang="en-US" sz="2400" b="1" dirty="0" smtClean="0">
              <a:solidFill>
                <a:srgbClr val="FF0000"/>
              </a:solidFill>
              <a:latin typeface="Times New Roman"/>
              <a:cs typeface="Times New Roman"/>
            </a:endParaRPr>
          </a:p>
          <a:p>
            <a:endParaRPr lang="en-US" sz="2400" dirty="0" smtClean="0">
              <a:solidFill>
                <a:srgbClr val="0000FF"/>
              </a:solidFill>
              <a:latin typeface="Times New Roman"/>
              <a:cs typeface="Times New Roman"/>
            </a:endParaRPr>
          </a:p>
          <a:p>
            <a:r>
              <a:rPr lang="en-US" sz="2400" dirty="0" smtClean="0">
                <a:solidFill>
                  <a:srgbClr val="0000FF"/>
                </a:solidFill>
                <a:latin typeface="Times New Roman"/>
                <a:cs typeface="Times New Roman"/>
              </a:rPr>
              <a:t>La </a:t>
            </a:r>
            <a:r>
              <a:rPr lang="en-US" sz="2400" dirty="0" err="1">
                <a:solidFill>
                  <a:srgbClr val="0000FF"/>
                </a:solidFill>
                <a:latin typeface="Times New Roman"/>
                <a:cs typeface="Times New Roman"/>
              </a:rPr>
              <a:t>scoperta</a:t>
            </a:r>
            <a:r>
              <a:rPr lang="en-US" sz="2400" dirty="0">
                <a:solidFill>
                  <a:srgbClr val="0000FF"/>
                </a:solidFill>
                <a:latin typeface="Times New Roman"/>
                <a:cs typeface="Times New Roman"/>
              </a:rPr>
              <a:t> </a:t>
            </a:r>
            <a:r>
              <a:rPr lang="en-US" sz="2400" dirty="0" err="1">
                <a:solidFill>
                  <a:srgbClr val="0000FF"/>
                </a:solidFill>
                <a:latin typeface="Times New Roman"/>
                <a:cs typeface="Times New Roman"/>
              </a:rPr>
              <a:t>dei</a:t>
            </a:r>
            <a:r>
              <a:rPr lang="en-US" sz="2400" dirty="0">
                <a:solidFill>
                  <a:srgbClr val="0000FF"/>
                </a:solidFill>
                <a:latin typeface="Times New Roman"/>
                <a:cs typeface="Times New Roman"/>
              </a:rPr>
              <a:t> quark ne </a:t>
            </a:r>
            <a:r>
              <a:rPr lang="en-US" sz="2400" dirty="0" err="1" smtClean="0">
                <a:solidFill>
                  <a:srgbClr val="0000FF"/>
                </a:solidFill>
                <a:latin typeface="Times New Roman"/>
                <a:cs typeface="Times New Roman"/>
              </a:rPr>
              <a:t>è</a:t>
            </a:r>
            <a:r>
              <a:rPr lang="en-US" sz="2400" dirty="0" smtClean="0">
                <a:solidFill>
                  <a:srgbClr val="0000FF"/>
                </a:solidFill>
                <a:latin typeface="Times New Roman"/>
                <a:cs typeface="Times New Roman"/>
              </a:rPr>
              <a:t> un </a:t>
            </a:r>
            <a:r>
              <a:rPr lang="en-US" sz="2400" dirty="0" err="1" smtClean="0">
                <a:solidFill>
                  <a:srgbClr val="0000FF"/>
                </a:solidFill>
                <a:latin typeface="Times New Roman"/>
                <a:cs typeface="Times New Roman"/>
              </a:rPr>
              <a:t>esempio</a:t>
            </a:r>
            <a:r>
              <a:rPr lang="en-US" sz="2400" dirty="0">
                <a:solidFill>
                  <a:srgbClr val="0000FF"/>
                </a:solidFill>
                <a:latin typeface="Times New Roman"/>
                <a:cs typeface="Times New Roman"/>
              </a:rPr>
              <a:t>:</a:t>
            </a:r>
          </a:p>
          <a:p>
            <a:endParaRPr lang="en-US" sz="2400" dirty="0">
              <a:solidFill>
                <a:srgbClr val="0000FF"/>
              </a:solidFill>
              <a:latin typeface="Times New Roman"/>
              <a:cs typeface="Times New Roman"/>
            </a:endParaRPr>
          </a:p>
          <a:p>
            <a:endParaRPr lang="en-US" sz="2400" dirty="0">
              <a:solidFill>
                <a:srgbClr val="0000FF"/>
              </a:solidFill>
              <a:latin typeface="Times New Roman"/>
              <a:cs typeface="Times New Roman"/>
            </a:endParaRPr>
          </a:p>
          <a:p>
            <a:endParaRPr lang="it-IT" sz="2400" dirty="0">
              <a:solidFill>
                <a:srgbClr val="0000FF"/>
              </a:solidFill>
              <a:latin typeface="Times New Roman"/>
              <a:cs typeface="Times New Roman"/>
            </a:endParaRPr>
          </a:p>
        </p:txBody>
      </p:sp>
      <p:sp>
        <p:nvSpPr>
          <p:cNvPr id="144434" name="Oval 50"/>
          <p:cNvSpPr>
            <a:spLocks noChangeArrowheads="1"/>
          </p:cNvSpPr>
          <p:nvPr/>
        </p:nvSpPr>
        <p:spPr bwMode="auto">
          <a:xfrm>
            <a:off x="4064000" y="4876800"/>
            <a:ext cx="684213" cy="711200"/>
          </a:xfrm>
          <a:prstGeom prst="ellipse">
            <a:avLst/>
          </a:prstGeom>
          <a:gradFill rotWithShape="0">
            <a:gsLst>
              <a:gs pos="0">
                <a:srgbClr val="E5F75F"/>
              </a:gs>
              <a:gs pos="100000">
                <a:srgbClr val="F68D68"/>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44435" name="Text Box 51"/>
          <p:cNvSpPr txBox="1">
            <a:spLocks noChangeArrowheads="1"/>
          </p:cNvSpPr>
          <p:nvPr/>
        </p:nvSpPr>
        <p:spPr bwMode="auto">
          <a:xfrm>
            <a:off x="4232994" y="4879975"/>
            <a:ext cx="387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a:latin typeface="Verdana" charset="0"/>
              </a:rPr>
              <a:t>s</a:t>
            </a:r>
          </a:p>
        </p:txBody>
      </p:sp>
      <p:sp>
        <p:nvSpPr>
          <p:cNvPr id="144442" name="Oval 58"/>
          <p:cNvSpPr>
            <a:spLocks noChangeArrowheads="1"/>
          </p:cNvSpPr>
          <p:nvPr/>
        </p:nvSpPr>
        <p:spPr bwMode="auto">
          <a:xfrm>
            <a:off x="2965450" y="4005263"/>
            <a:ext cx="693738" cy="711200"/>
          </a:xfrm>
          <a:prstGeom prst="ellipse">
            <a:avLst/>
          </a:prstGeom>
          <a:gradFill rotWithShape="0">
            <a:gsLst>
              <a:gs pos="0">
                <a:srgbClr val="E5F75F"/>
              </a:gs>
              <a:gs pos="100000">
                <a:srgbClr val="F68D68"/>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44443" name="Oval 59"/>
          <p:cNvSpPr>
            <a:spLocks noChangeArrowheads="1"/>
          </p:cNvSpPr>
          <p:nvPr/>
        </p:nvSpPr>
        <p:spPr bwMode="auto">
          <a:xfrm>
            <a:off x="2943225" y="4859338"/>
            <a:ext cx="695325" cy="711200"/>
          </a:xfrm>
          <a:prstGeom prst="ellipse">
            <a:avLst/>
          </a:prstGeom>
          <a:gradFill rotWithShape="0">
            <a:gsLst>
              <a:gs pos="0">
                <a:srgbClr val="E5F75F"/>
              </a:gs>
              <a:gs pos="100000">
                <a:srgbClr val="F68D68"/>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44444" name="Text Box 60"/>
          <p:cNvSpPr txBox="1">
            <a:spLocks noChangeArrowheads="1"/>
          </p:cNvSpPr>
          <p:nvPr/>
        </p:nvSpPr>
        <p:spPr bwMode="auto">
          <a:xfrm>
            <a:off x="3110273" y="4014788"/>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dirty="0">
                <a:latin typeface="Verdana" charset="0"/>
              </a:rPr>
              <a:t>u</a:t>
            </a:r>
          </a:p>
        </p:txBody>
      </p:sp>
      <p:sp>
        <p:nvSpPr>
          <p:cNvPr id="144445" name="Text Box 61"/>
          <p:cNvSpPr txBox="1">
            <a:spLocks noChangeArrowheads="1"/>
          </p:cNvSpPr>
          <p:nvPr/>
        </p:nvSpPr>
        <p:spPr bwMode="auto">
          <a:xfrm>
            <a:off x="3114241" y="4879975"/>
            <a:ext cx="4254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dirty="0">
                <a:latin typeface="Verdana" charset="0"/>
              </a:rPr>
              <a:t>d</a:t>
            </a:r>
            <a:endParaRPr lang="en-US" sz="2900" dirty="0">
              <a:latin typeface="Verdana" charset="0"/>
            </a:endParaRPr>
          </a:p>
        </p:txBody>
      </p:sp>
      <p:sp>
        <p:nvSpPr>
          <p:cNvPr id="144446" name="Text Box 62"/>
          <p:cNvSpPr txBox="1">
            <a:spLocks noChangeArrowheads="1"/>
          </p:cNvSpPr>
          <p:nvPr/>
        </p:nvSpPr>
        <p:spPr bwMode="auto">
          <a:xfrm>
            <a:off x="0" y="4221088"/>
            <a:ext cx="15122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000" dirty="0" err="1">
                <a:solidFill>
                  <a:srgbClr val="0000FF"/>
                </a:solidFill>
                <a:latin typeface="Times New Roman"/>
                <a:cs typeface="Times New Roman"/>
              </a:rPr>
              <a:t>Situazione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iniziale</a:t>
            </a:r>
            <a:r>
              <a:rPr lang="en-US" sz="2000" dirty="0">
                <a:solidFill>
                  <a:srgbClr val="0000FF"/>
                </a:solidFill>
                <a:latin typeface="Times New Roman"/>
                <a:cs typeface="Times New Roman"/>
              </a:rPr>
              <a:t>:</a:t>
            </a:r>
            <a:endParaRPr lang="it-IT" sz="2000" dirty="0">
              <a:solidFill>
                <a:srgbClr val="0000FF"/>
              </a:solidFill>
              <a:latin typeface="Times New Roman"/>
              <a:cs typeface="Times New Roman"/>
            </a:endParaRPr>
          </a:p>
        </p:txBody>
      </p:sp>
      <p:grpSp>
        <p:nvGrpSpPr>
          <p:cNvPr id="144451" name="Group 67"/>
          <p:cNvGrpSpPr>
            <a:grpSpLocks/>
          </p:cNvGrpSpPr>
          <p:nvPr/>
        </p:nvGrpSpPr>
        <p:grpSpPr bwMode="auto">
          <a:xfrm>
            <a:off x="5076056" y="3780582"/>
            <a:ext cx="1758950" cy="944562"/>
            <a:chOff x="3310" y="2341"/>
            <a:chExt cx="1108" cy="595"/>
          </a:xfrm>
        </p:grpSpPr>
        <p:grpSp>
          <p:nvGrpSpPr>
            <p:cNvPr id="144449" name="Group 65"/>
            <p:cNvGrpSpPr>
              <a:grpSpLocks/>
            </p:cNvGrpSpPr>
            <p:nvPr/>
          </p:nvGrpSpPr>
          <p:grpSpPr bwMode="auto">
            <a:xfrm>
              <a:off x="3310" y="2488"/>
              <a:ext cx="432" cy="448"/>
              <a:chOff x="3310" y="2488"/>
              <a:chExt cx="432" cy="448"/>
            </a:xfrm>
          </p:grpSpPr>
          <p:sp>
            <p:nvSpPr>
              <p:cNvPr id="144437" name="Oval 53"/>
              <p:cNvSpPr>
                <a:spLocks noChangeArrowheads="1"/>
              </p:cNvSpPr>
              <p:nvPr/>
            </p:nvSpPr>
            <p:spPr bwMode="auto">
              <a:xfrm>
                <a:off x="3310" y="2488"/>
                <a:ext cx="432" cy="448"/>
              </a:xfrm>
              <a:prstGeom prst="ellipse">
                <a:avLst/>
              </a:prstGeom>
              <a:gradFill rotWithShape="0">
                <a:gsLst>
                  <a:gs pos="0">
                    <a:srgbClr val="E5F75F"/>
                  </a:gs>
                  <a:gs pos="100000">
                    <a:srgbClr val="F68D68"/>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44440" name="Text Box 56"/>
              <p:cNvSpPr txBox="1">
                <a:spLocks noChangeArrowheads="1"/>
              </p:cNvSpPr>
              <p:nvPr/>
            </p:nvSpPr>
            <p:spPr bwMode="auto">
              <a:xfrm>
                <a:off x="3424" y="2523"/>
                <a:ext cx="21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dirty="0">
                    <a:latin typeface="Verdana" charset="0"/>
                  </a:rPr>
                  <a:t>t</a:t>
                </a:r>
              </a:p>
            </p:txBody>
          </p:sp>
        </p:grpSp>
        <p:sp>
          <p:nvSpPr>
            <p:cNvPr id="144450" name="Text Box 66"/>
            <p:cNvSpPr txBox="1">
              <a:spLocks noChangeArrowheads="1"/>
            </p:cNvSpPr>
            <p:nvPr/>
          </p:nvSpPr>
          <p:spPr bwMode="auto">
            <a:xfrm>
              <a:off x="3787" y="2341"/>
              <a:ext cx="63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FF0000"/>
                  </a:solidFill>
                  <a:latin typeface="Verdana" charset="0"/>
                </a:rPr>
                <a:t>1995 !</a:t>
              </a:r>
              <a:endParaRPr lang="it-IT" b="1">
                <a:solidFill>
                  <a:srgbClr val="FF0000"/>
                </a:solidFill>
                <a:latin typeface="Verdana" charset="0"/>
              </a:endParaRPr>
            </a:p>
          </p:txBody>
        </p:sp>
      </p:grpSp>
      <p:grpSp>
        <p:nvGrpSpPr>
          <p:cNvPr id="144458" name="Group 74"/>
          <p:cNvGrpSpPr>
            <a:grpSpLocks/>
          </p:cNvGrpSpPr>
          <p:nvPr/>
        </p:nvGrpSpPr>
        <p:grpSpPr bwMode="auto">
          <a:xfrm>
            <a:off x="3851920" y="3429000"/>
            <a:ext cx="887413" cy="1296988"/>
            <a:chOff x="2472" y="2160"/>
            <a:chExt cx="559" cy="817"/>
          </a:xfrm>
        </p:grpSpPr>
        <p:grpSp>
          <p:nvGrpSpPr>
            <p:cNvPr id="144447" name="Group 63"/>
            <p:cNvGrpSpPr>
              <a:grpSpLocks/>
            </p:cNvGrpSpPr>
            <p:nvPr/>
          </p:nvGrpSpPr>
          <p:grpSpPr bwMode="auto">
            <a:xfrm>
              <a:off x="2600" y="2529"/>
              <a:ext cx="431" cy="448"/>
              <a:chOff x="2600" y="2529"/>
              <a:chExt cx="431" cy="448"/>
            </a:xfrm>
          </p:grpSpPr>
          <p:sp>
            <p:nvSpPr>
              <p:cNvPr id="144436" name="Oval 52"/>
              <p:cNvSpPr>
                <a:spLocks noChangeArrowheads="1"/>
              </p:cNvSpPr>
              <p:nvPr/>
            </p:nvSpPr>
            <p:spPr bwMode="auto">
              <a:xfrm>
                <a:off x="2600" y="2529"/>
                <a:ext cx="431" cy="448"/>
              </a:xfrm>
              <a:prstGeom prst="ellipse">
                <a:avLst/>
              </a:prstGeom>
              <a:gradFill rotWithShape="0">
                <a:gsLst>
                  <a:gs pos="0">
                    <a:srgbClr val="E5F75F"/>
                  </a:gs>
                  <a:gs pos="100000">
                    <a:srgbClr val="F68D68"/>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44439" name="Text Box 55"/>
              <p:cNvSpPr txBox="1">
                <a:spLocks noChangeArrowheads="1"/>
              </p:cNvSpPr>
              <p:nvPr/>
            </p:nvSpPr>
            <p:spPr bwMode="auto">
              <a:xfrm>
                <a:off x="2722" y="2535"/>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dirty="0">
                    <a:latin typeface="Verdana" charset="0"/>
                  </a:rPr>
                  <a:t>c</a:t>
                </a:r>
                <a:endParaRPr lang="en-US" sz="2900" b="1" dirty="0">
                  <a:solidFill>
                    <a:srgbClr val="FFFF00"/>
                  </a:solidFill>
                  <a:latin typeface="Verdana" charset="0"/>
                </a:endParaRPr>
              </a:p>
            </p:txBody>
          </p:sp>
        </p:grpSp>
        <p:sp>
          <p:nvSpPr>
            <p:cNvPr id="144456" name="Text Box 72"/>
            <p:cNvSpPr txBox="1">
              <a:spLocks noChangeArrowheads="1"/>
            </p:cNvSpPr>
            <p:nvPr/>
          </p:nvSpPr>
          <p:spPr bwMode="auto">
            <a:xfrm>
              <a:off x="2472" y="2160"/>
              <a:ext cx="5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FF0000"/>
                  </a:solidFill>
                  <a:latin typeface="Verdana" charset="0"/>
                </a:rPr>
                <a:t>1974</a:t>
              </a:r>
              <a:endParaRPr lang="it-IT" b="1">
                <a:solidFill>
                  <a:srgbClr val="FF0000"/>
                </a:solidFill>
                <a:latin typeface="Verdana" charset="0"/>
              </a:endParaRPr>
            </a:p>
          </p:txBody>
        </p:sp>
      </p:grpSp>
      <p:grpSp>
        <p:nvGrpSpPr>
          <p:cNvPr id="144459" name="Group 75"/>
          <p:cNvGrpSpPr>
            <a:grpSpLocks/>
          </p:cNvGrpSpPr>
          <p:nvPr/>
        </p:nvGrpSpPr>
        <p:grpSpPr bwMode="auto">
          <a:xfrm>
            <a:off x="5076056" y="4869160"/>
            <a:ext cx="1739900" cy="942975"/>
            <a:chOff x="3310" y="3022"/>
            <a:chExt cx="1096" cy="594"/>
          </a:xfrm>
        </p:grpSpPr>
        <p:grpSp>
          <p:nvGrpSpPr>
            <p:cNvPr id="144448" name="Group 64"/>
            <p:cNvGrpSpPr>
              <a:grpSpLocks/>
            </p:cNvGrpSpPr>
            <p:nvPr/>
          </p:nvGrpSpPr>
          <p:grpSpPr bwMode="auto">
            <a:xfrm>
              <a:off x="3310" y="3022"/>
              <a:ext cx="432" cy="448"/>
              <a:chOff x="3310" y="3022"/>
              <a:chExt cx="432" cy="448"/>
            </a:xfrm>
          </p:grpSpPr>
          <p:sp>
            <p:nvSpPr>
              <p:cNvPr id="144438" name="Oval 54"/>
              <p:cNvSpPr>
                <a:spLocks noChangeArrowheads="1"/>
              </p:cNvSpPr>
              <p:nvPr/>
            </p:nvSpPr>
            <p:spPr bwMode="auto">
              <a:xfrm>
                <a:off x="3310" y="3022"/>
                <a:ext cx="432" cy="448"/>
              </a:xfrm>
              <a:prstGeom prst="ellipse">
                <a:avLst/>
              </a:prstGeom>
              <a:gradFill rotWithShape="0">
                <a:gsLst>
                  <a:gs pos="0">
                    <a:srgbClr val="E5F75F"/>
                  </a:gs>
                  <a:gs pos="100000">
                    <a:srgbClr val="F68D68"/>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nchor="ctr"/>
              <a:lstStyle/>
              <a:p>
                <a:pPr algn="ctr" defTabSz="835025"/>
                <a:endParaRPr lang="en-US" sz="2200">
                  <a:solidFill>
                    <a:srgbClr val="FFFF00"/>
                  </a:solidFill>
                  <a:latin typeface="Verdana" charset="0"/>
                </a:endParaRPr>
              </a:p>
            </p:txBody>
          </p:sp>
          <p:sp>
            <p:nvSpPr>
              <p:cNvPr id="144441" name="Text Box 57"/>
              <p:cNvSpPr txBox="1">
                <a:spLocks noChangeArrowheads="1"/>
              </p:cNvSpPr>
              <p:nvPr/>
            </p:nvSpPr>
            <p:spPr bwMode="auto">
              <a:xfrm>
                <a:off x="3428" y="3055"/>
                <a:ext cx="26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91" tIns="41796" rIns="83591" bIns="41796">
                <a:spAutoFit/>
              </a:bodyPr>
              <a:lstStyle>
                <a:lvl1pPr defTabSz="835025">
                  <a:defRPr sz="2400">
                    <a:solidFill>
                      <a:schemeClr val="tx1"/>
                    </a:solidFill>
                    <a:latin typeface="Times" charset="0"/>
                    <a:ea typeface="ＭＳ Ｐゴシック" charset="0"/>
                  </a:defRPr>
                </a:lvl1pPr>
                <a:lvl2pPr marL="417513" defTabSz="835025">
                  <a:defRPr sz="2400">
                    <a:solidFill>
                      <a:schemeClr val="tx1"/>
                    </a:solidFill>
                    <a:latin typeface="Times" charset="0"/>
                    <a:ea typeface="ＭＳ Ｐゴシック" charset="0"/>
                  </a:defRPr>
                </a:lvl2pPr>
                <a:lvl3pPr marL="835025" defTabSz="835025">
                  <a:defRPr sz="2400">
                    <a:solidFill>
                      <a:schemeClr val="tx1"/>
                    </a:solidFill>
                    <a:latin typeface="Times" charset="0"/>
                    <a:ea typeface="ＭＳ Ｐゴシック" charset="0"/>
                  </a:defRPr>
                </a:lvl3pPr>
                <a:lvl4pPr marL="1254125" defTabSz="835025">
                  <a:defRPr sz="2400">
                    <a:solidFill>
                      <a:schemeClr val="tx1"/>
                    </a:solidFill>
                    <a:latin typeface="Times" charset="0"/>
                    <a:ea typeface="ＭＳ Ｐゴシック" charset="0"/>
                  </a:defRPr>
                </a:lvl4pPr>
                <a:lvl5pPr marL="1671638" defTabSz="835025">
                  <a:defRPr sz="2400">
                    <a:solidFill>
                      <a:schemeClr val="tx1"/>
                    </a:solidFill>
                    <a:latin typeface="Times" charset="0"/>
                    <a:ea typeface="ＭＳ Ｐゴシック" charset="0"/>
                  </a:defRPr>
                </a:lvl5pPr>
                <a:lvl6pPr marL="2128838" defTabSz="835025" eaLnBrk="0" fontAlgn="base" hangingPunct="0">
                  <a:spcBef>
                    <a:spcPct val="0"/>
                  </a:spcBef>
                  <a:spcAft>
                    <a:spcPct val="0"/>
                  </a:spcAft>
                  <a:defRPr sz="2400">
                    <a:solidFill>
                      <a:schemeClr val="tx1"/>
                    </a:solidFill>
                    <a:latin typeface="Times" charset="0"/>
                    <a:ea typeface="ＭＳ Ｐゴシック" charset="0"/>
                  </a:defRPr>
                </a:lvl6pPr>
                <a:lvl7pPr marL="2586038" defTabSz="835025" eaLnBrk="0" fontAlgn="base" hangingPunct="0">
                  <a:spcBef>
                    <a:spcPct val="0"/>
                  </a:spcBef>
                  <a:spcAft>
                    <a:spcPct val="0"/>
                  </a:spcAft>
                  <a:defRPr sz="2400">
                    <a:solidFill>
                      <a:schemeClr val="tx1"/>
                    </a:solidFill>
                    <a:latin typeface="Times" charset="0"/>
                    <a:ea typeface="ＭＳ Ｐゴシック" charset="0"/>
                  </a:defRPr>
                </a:lvl7pPr>
                <a:lvl8pPr marL="3043238" defTabSz="835025" eaLnBrk="0" fontAlgn="base" hangingPunct="0">
                  <a:spcBef>
                    <a:spcPct val="0"/>
                  </a:spcBef>
                  <a:spcAft>
                    <a:spcPct val="0"/>
                  </a:spcAft>
                  <a:defRPr sz="2400">
                    <a:solidFill>
                      <a:schemeClr val="tx1"/>
                    </a:solidFill>
                    <a:latin typeface="Times" charset="0"/>
                    <a:ea typeface="ＭＳ Ｐゴシック" charset="0"/>
                  </a:defRPr>
                </a:lvl8pPr>
                <a:lvl9pPr marL="3500438"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en-US" sz="2900" b="1" dirty="0">
                    <a:latin typeface="Verdana" charset="0"/>
                  </a:rPr>
                  <a:t>b</a:t>
                </a:r>
              </a:p>
            </p:txBody>
          </p:sp>
        </p:grpSp>
        <p:sp>
          <p:nvSpPr>
            <p:cNvPr id="144457" name="Text Box 73"/>
            <p:cNvSpPr txBox="1">
              <a:spLocks noChangeArrowheads="1"/>
            </p:cNvSpPr>
            <p:nvPr/>
          </p:nvSpPr>
          <p:spPr bwMode="auto">
            <a:xfrm>
              <a:off x="3882" y="3385"/>
              <a:ext cx="5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FF0000"/>
                  </a:solidFill>
                  <a:latin typeface="Verdana" charset="0"/>
                </a:rPr>
                <a:t>1977</a:t>
              </a:r>
              <a:endParaRPr lang="it-IT" b="1">
                <a:solidFill>
                  <a:srgbClr val="FF0000"/>
                </a:solidFill>
                <a:latin typeface="Verdana" charset="0"/>
              </a:endParaRPr>
            </a:p>
          </p:txBody>
        </p:sp>
      </p:grpSp>
      <p:sp>
        <p:nvSpPr>
          <p:cNvPr id="2" name="TextBox 1"/>
          <p:cNvSpPr txBox="1"/>
          <p:nvPr/>
        </p:nvSpPr>
        <p:spPr>
          <a:xfrm>
            <a:off x="1979712" y="3578240"/>
            <a:ext cx="928459" cy="1938992"/>
          </a:xfrm>
          <a:prstGeom prst="rect">
            <a:avLst/>
          </a:prstGeom>
          <a:noFill/>
        </p:spPr>
        <p:txBody>
          <a:bodyPr wrap="none" rtlCol="0">
            <a:spAutoFit/>
          </a:bodyPr>
          <a:lstStyle/>
          <a:p>
            <a:pPr algn="ctr"/>
            <a:r>
              <a:rPr lang="en-US" sz="2000" b="1" dirty="0" err="1" smtClean="0">
                <a:latin typeface="Times New Roman"/>
                <a:cs typeface="Times New Roman"/>
              </a:rPr>
              <a:t>Carica</a:t>
            </a:r>
            <a:endParaRPr lang="en-US" sz="2000" b="1" dirty="0" smtClean="0">
              <a:latin typeface="Times New Roman"/>
              <a:cs typeface="Times New Roman"/>
            </a:endParaRPr>
          </a:p>
          <a:p>
            <a:pPr algn="ctr"/>
            <a:endParaRPr lang="en-US" sz="2000" b="1" dirty="0">
              <a:latin typeface="Times New Roman"/>
              <a:cs typeface="Times New Roman"/>
            </a:endParaRPr>
          </a:p>
          <a:p>
            <a:pPr algn="ctr"/>
            <a:r>
              <a:rPr lang="en-US" sz="2000" b="1" dirty="0" smtClean="0">
                <a:latin typeface="Times New Roman"/>
                <a:cs typeface="Times New Roman"/>
              </a:rPr>
              <a:t>2/3</a:t>
            </a:r>
          </a:p>
          <a:p>
            <a:pPr algn="ctr"/>
            <a:endParaRPr lang="en-US" sz="2000" b="1" dirty="0">
              <a:latin typeface="Times New Roman"/>
              <a:cs typeface="Times New Roman"/>
            </a:endParaRPr>
          </a:p>
          <a:p>
            <a:pPr algn="ctr"/>
            <a:endParaRPr lang="en-US" sz="2000" b="1" dirty="0" smtClean="0">
              <a:latin typeface="Times New Roman"/>
              <a:cs typeface="Times New Roman"/>
            </a:endParaRPr>
          </a:p>
          <a:p>
            <a:pPr algn="ctr"/>
            <a:r>
              <a:rPr lang="en-US" sz="2000" b="1" dirty="0" smtClean="0">
                <a:latin typeface="Times New Roman"/>
                <a:cs typeface="Times New Roman"/>
              </a:rPr>
              <a:t>-1/3</a:t>
            </a:r>
          </a:p>
        </p:txBody>
      </p:sp>
      <p:cxnSp>
        <p:nvCxnSpPr>
          <p:cNvPr id="4" name="Straight Connector 3"/>
          <p:cNvCxnSpPr/>
          <p:nvPr/>
        </p:nvCxnSpPr>
        <p:spPr bwMode="auto">
          <a:xfrm>
            <a:off x="2051720" y="4797152"/>
            <a:ext cx="4032448" cy="0"/>
          </a:xfrm>
          <a:prstGeom prst="line">
            <a:avLst/>
          </a:prstGeom>
          <a:solidFill>
            <a:schemeClr val="accent1"/>
          </a:solidFill>
          <a:ln w="9525" cap="flat" cmpd="sng" algn="ctr">
            <a:solidFill>
              <a:schemeClr val="tx1"/>
            </a:solidFill>
            <a:prstDash val="dot"/>
            <a:round/>
            <a:headEnd type="none" w="med" len="med"/>
            <a:tailEnd type="none" w="med" len="med"/>
          </a:ln>
          <a:effectLst/>
        </p:spPr>
      </p:cxnSp>
      <p:cxnSp>
        <p:nvCxnSpPr>
          <p:cNvPr id="33" name="Straight Connector 32"/>
          <p:cNvCxnSpPr/>
          <p:nvPr/>
        </p:nvCxnSpPr>
        <p:spPr bwMode="auto">
          <a:xfrm flipV="1">
            <a:off x="2771800" y="4149080"/>
            <a:ext cx="0" cy="1368152"/>
          </a:xfrm>
          <a:prstGeom prst="line">
            <a:avLst/>
          </a:prstGeom>
          <a:solidFill>
            <a:schemeClr val="accent1"/>
          </a:solidFill>
          <a:ln w="9525" cap="flat" cmpd="sng" algn="ctr">
            <a:solidFill>
              <a:schemeClr val="tx1"/>
            </a:solidFill>
            <a:prstDash val="dot"/>
            <a:round/>
            <a:headEnd type="none" w="med" len="med"/>
            <a:tailEnd type="none" w="med" len="med"/>
          </a:ln>
          <a:effectLst/>
        </p:spPr>
      </p:cxnSp>
    </p:spTree>
    <p:extLst>
      <p:ext uri="{BB962C8B-B14F-4D97-AF65-F5344CB8AC3E}">
        <p14:creationId xmlns:p14="http://schemas.microsoft.com/office/powerpoint/2010/main" val="3162973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44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44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4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DDEE0BF-C9B7-9240-8F64-E53FC0DE2D68}" type="slidenum">
              <a:rPr lang="en-US" sz="1400">
                <a:solidFill>
                  <a:schemeClr val="bg1"/>
                </a:solidFill>
                <a:latin typeface="Times New Roman" charset="0"/>
                <a:cs typeface="Times New Roman" charset="0"/>
              </a:rPr>
              <a:pPr/>
              <a:t>15</a:t>
            </a:fld>
            <a:endParaRPr lang="en-US" sz="1400">
              <a:solidFill>
                <a:schemeClr val="bg1"/>
              </a:solidFill>
              <a:latin typeface="Times New Roman" charset="0"/>
              <a:cs typeface="Times New Roman" charset="0"/>
            </a:endParaRPr>
          </a:p>
        </p:txBody>
      </p:sp>
      <p:sp>
        <p:nvSpPr>
          <p:cNvPr id="38915"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6"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7"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0" name="Text Box 7"/>
          <p:cNvSpPr txBox="1">
            <a:spLocks noChangeArrowheads="1"/>
          </p:cNvSpPr>
          <p:nvPr/>
        </p:nvSpPr>
        <p:spPr bwMode="auto">
          <a:xfrm>
            <a:off x="144463" y="476250"/>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dirty="0" err="1" smtClean="0">
                <a:solidFill>
                  <a:srgbClr val="FF0000"/>
                </a:solidFill>
                <a:latin typeface="Times New Roman" charset="0"/>
                <a:cs typeface="Times New Roman" charset="0"/>
              </a:rPr>
              <a:t>Simmetrie</a:t>
            </a:r>
            <a:r>
              <a:rPr lang="en-US" sz="3200" dirty="0" smtClean="0">
                <a:solidFill>
                  <a:srgbClr val="FF0000"/>
                </a:solidFill>
                <a:latin typeface="Times New Roman" charset="0"/>
                <a:cs typeface="Times New Roman" charset="0"/>
              </a:rPr>
              <a:t> </a:t>
            </a:r>
            <a:r>
              <a:rPr lang="en-US" sz="3200" dirty="0" err="1" smtClean="0">
                <a:solidFill>
                  <a:srgbClr val="FF0000"/>
                </a:solidFill>
                <a:latin typeface="Times New Roman" charset="0"/>
                <a:cs typeface="Times New Roman" charset="0"/>
              </a:rPr>
              <a:t>Nascoste</a:t>
            </a:r>
            <a:endParaRPr lang="it-IT" sz="3200" dirty="0">
              <a:solidFill>
                <a:srgbClr val="FF0000"/>
              </a:solidFill>
              <a:latin typeface="Times New Roman" charset="0"/>
              <a:cs typeface="Times New Roman" charset="0"/>
            </a:endParaRPr>
          </a:p>
        </p:txBody>
      </p:sp>
      <p:sp>
        <p:nvSpPr>
          <p:cNvPr id="38921"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2" name="TextBox 11"/>
          <p:cNvSpPr txBox="1">
            <a:spLocks noChangeArrowheads="1"/>
          </p:cNvSpPr>
          <p:nvPr/>
        </p:nvSpPr>
        <p:spPr bwMode="auto">
          <a:xfrm>
            <a:off x="179512" y="1115159"/>
            <a:ext cx="85689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Aft>
                <a:spcPts val="600"/>
              </a:spcAft>
            </a:pPr>
            <a:r>
              <a:rPr lang="it-IT" dirty="0" smtClean="0">
                <a:solidFill>
                  <a:srgbClr val="FF0000"/>
                </a:solidFill>
                <a:latin typeface="Times New Roman" charset="0"/>
                <a:cs typeface="Times New Roman" charset="0"/>
              </a:rPr>
              <a:t>Le simmetrie della natura sono spesso “nascoste”, “rotte” da effetti che si sovrappongono.</a:t>
            </a:r>
            <a:endParaRPr lang="it-IT" dirty="0">
              <a:solidFill>
                <a:srgbClr val="FF0000"/>
              </a:solidFill>
              <a:latin typeface="Times New Roman" charset="0"/>
              <a:cs typeface="Times New Roman" charset="0"/>
            </a:endParaRPr>
          </a:p>
        </p:txBody>
      </p:sp>
      <p:sp>
        <p:nvSpPr>
          <p:cNvPr id="2" name="Rectangle 1"/>
          <p:cNvSpPr/>
          <p:nvPr/>
        </p:nvSpPr>
        <p:spPr>
          <a:xfrm>
            <a:off x="25116" y="2052132"/>
            <a:ext cx="8435316" cy="4401204"/>
          </a:xfrm>
          <a:prstGeom prst="rect">
            <a:avLst/>
          </a:prstGeom>
        </p:spPr>
        <p:txBody>
          <a:bodyPr wrap="square">
            <a:spAutoFit/>
          </a:bodyPr>
          <a:lstStyle/>
          <a:p>
            <a:pPr>
              <a:spcAft>
                <a:spcPts val="600"/>
              </a:spcAft>
            </a:pPr>
            <a:r>
              <a:rPr lang="it-IT" sz="2400" dirty="0">
                <a:solidFill>
                  <a:srgbClr val="008000"/>
                </a:solidFill>
                <a:latin typeface="Times New Roman" charset="0"/>
                <a:cs typeface="Times New Roman" charset="0"/>
              </a:rPr>
              <a:t>Esempio:  </a:t>
            </a:r>
            <a:r>
              <a:rPr lang="it-IT" sz="2400" dirty="0">
                <a:solidFill>
                  <a:srgbClr val="0000FF"/>
                </a:solidFill>
                <a:latin typeface="Times New Roman" charset="0"/>
                <a:cs typeface="Times New Roman" charset="0"/>
              </a:rPr>
              <a:t>le leggi della fisica sono simmetriche per </a:t>
            </a:r>
            <a:r>
              <a:rPr lang="it-IT" sz="2400" dirty="0" smtClean="0">
                <a:solidFill>
                  <a:srgbClr val="0000FF"/>
                </a:solidFill>
                <a:latin typeface="Times New Roman" charset="0"/>
                <a:cs typeface="Times New Roman" charset="0"/>
              </a:rPr>
              <a:t>rotazione. Sulla </a:t>
            </a:r>
            <a:r>
              <a:rPr lang="it-IT" sz="2400" dirty="0">
                <a:solidFill>
                  <a:srgbClr val="0000FF"/>
                </a:solidFill>
                <a:latin typeface="Times New Roman" charset="0"/>
                <a:cs typeface="Times New Roman" charset="0"/>
              </a:rPr>
              <a:t>terra invece, a causa della gravità,  </a:t>
            </a:r>
            <a:r>
              <a:rPr lang="it-IT" sz="2400" dirty="0" smtClean="0">
                <a:solidFill>
                  <a:srgbClr val="0000FF"/>
                </a:solidFill>
                <a:latin typeface="Times New Roman" charset="0"/>
                <a:cs typeface="Times New Roman" charset="0"/>
              </a:rPr>
              <a:t>questo </a:t>
            </a:r>
            <a:r>
              <a:rPr lang="it-IT" sz="2400" dirty="0">
                <a:solidFill>
                  <a:srgbClr val="0000FF"/>
                </a:solidFill>
                <a:latin typeface="Times New Roman" charset="0"/>
                <a:cs typeface="Times New Roman" charset="0"/>
              </a:rPr>
              <a:t>non è vero. </a:t>
            </a:r>
          </a:p>
          <a:p>
            <a:pPr>
              <a:spcAft>
                <a:spcPts val="600"/>
              </a:spcAft>
            </a:pPr>
            <a:endParaRPr lang="it-IT" sz="2400" dirty="0" smtClean="0">
              <a:solidFill>
                <a:srgbClr val="0000FF"/>
              </a:solidFill>
              <a:latin typeface="Times New Roman" charset="0"/>
              <a:cs typeface="Times New Roman" charset="0"/>
            </a:endParaRPr>
          </a:p>
          <a:p>
            <a:pPr>
              <a:spcAft>
                <a:spcPts val="600"/>
              </a:spcAft>
            </a:pPr>
            <a:r>
              <a:rPr lang="it-IT" sz="2400" dirty="0" smtClean="0">
                <a:solidFill>
                  <a:srgbClr val="0000FF"/>
                </a:solidFill>
                <a:latin typeface="Times New Roman" charset="0"/>
                <a:cs typeface="Times New Roman" charset="0"/>
              </a:rPr>
              <a:t>Si </a:t>
            </a:r>
            <a:r>
              <a:rPr lang="it-IT" sz="2400" dirty="0">
                <a:solidFill>
                  <a:srgbClr val="0000FF"/>
                </a:solidFill>
                <a:latin typeface="Times New Roman" charset="0"/>
                <a:cs typeface="Times New Roman" charset="0"/>
              </a:rPr>
              <a:t>dice allora che </a:t>
            </a:r>
            <a:r>
              <a:rPr lang="it-IT" sz="2400" dirty="0" smtClean="0">
                <a:solidFill>
                  <a:srgbClr val="0000FF"/>
                </a:solidFill>
                <a:latin typeface="Times New Roman" charset="0"/>
                <a:cs typeface="Times New Roman" charset="0"/>
              </a:rPr>
              <a:t>la</a:t>
            </a:r>
          </a:p>
          <a:p>
            <a:pPr>
              <a:spcAft>
                <a:spcPts val="600"/>
              </a:spcAft>
            </a:pPr>
            <a:r>
              <a:rPr lang="it-IT" sz="2400" dirty="0" smtClean="0">
                <a:solidFill>
                  <a:srgbClr val="0000FF"/>
                </a:solidFill>
                <a:latin typeface="Times New Roman" charset="0"/>
                <a:cs typeface="Times New Roman" charset="0"/>
              </a:rPr>
              <a:t> </a:t>
            </a:r>
            <a:r>
              <a:rPr lang="it-IT" sz="2400" dirty="0">
                <a:solidFill>
                  <a:srgbClr val="0000FF"/>
                </a:solidFill>
                <a:latin typeface="Times New Roman" charset="0"/>
                <a:cs typeface="Times New Roman" charset="0"/>
              </a:rPr>
              <a:t>simmetria è nascosta </a:t>
            </a:r>
            <a:endParaRPr lang="it-IT" sz="2400" dirty="0" smtClean="0">
              <a:solidFill>
                <a:srgbClr val="0000FF"/>
              </a:solidFill>
              <a:latin typeface="Times New Roman" charset="0"/>
              <a:cs typeface="Times New Roman" charset="0"/>
            </a:endParaRPr>
          </a:p>
          <a:p>
            <a:pPr>
              <a:spcAft>
                <a:spcPts val="600"/>
              </a:spcAft>
            </a:pPr>
            <a:r>
              <a:rPr lang="it-IT" sz="2400" dirty="0" smtClean="0">
                <a:solidFill>
                  <a:srgbClr val="0000FF"/>
                </a:solidFill>
                <a:latin typeface="Times New Roman" charset="0"/>
                <a:cs typeface="Times New Roman" charset="0"/>
              </a:rPr>
              <a:t>(</a:t>
            </a:r>
            <a:r>
              <a:rPr lang="it-IT" sz="2400" dirty="0">
                <a:solidFill>
                  <a:srgbClr val="0000FF"/>
                </a:solidFill>
                <a:latin typeface="Times New Roman" charset="0"/>
                <a:cs typeface="Times New Roman" charset="0"/>
              </a:rPr>
              <a:t>o rotta) dalla </a:t>
            </a:r>
            <a:r>
              <a:rPr lang="it-IT" sz="2400" dirty="0" smtClean="0">
                <a:solidFill>
                  <a:srgbClr val="0000FF"/>
                </a:solidFill>
                <a:latin typeface="Times New Roman" charset="0"/>
                <a:cs typeface="Times New Roman" charset="0"/>
              </a:rPr>
              <a:t>gravità.</a:t>
            </a:r>
          </a:p>
          <a:p>
            <a:pPr>
              <a:spcAft>
                <a:spcPts val="600"/>
              </a:spcAft>
            </a:pPr>
            <a:r>
              <a:rPr lang="it-IT" sz="2400" dirty="0" smtClean="0">
                <a:solidFill>
                  <a:srgbClr val="008000"/>
                </a:solidFill>
                <a:latin typeface="Times New Roman" charset="0"/>
                <a:cs typeface="Times New Roman" charset="0"/>
              </a:rPr>
              <a:t>La simmetria esiste, </a:t>
            </a:r>
          </a:p>
          <a:p>
            <a:pPr>
              <a:spcAft>
                <a:spcPts val="600"/>
              </a:spcAft>
            </a:pPr>
            <a:r>
              <a:rPr lang="it-IT" sz="2400" dirty="0" smtClean="0">
                <a:solidFill>
                  <a:srgbClr val="008000"/>
                </a:solidFill>
                <a:latin typeface="Times New Roman" charset="0"/>
                <a:cs typeface="Times New Roman" charset="0"/>
              </a:rPr>
              <a:t>ma non si vede più </a:t>
            </a:r>
          </a:p>
          <a:p>
            <a:pPr>
              <a:spcAft>
                <a:spcPts val="600"/>
              </a:spcAft>
            </a:pPr>
            <a:endParaRPr lang="it-IT" sz="2400" dirty="0">
              <a:solidFill>
                <a:srgbClr val="008000"/>
              </a:solidFill>
              <a:latin typeface="Times New Roman" charset="0"/>
              <a:cs typeface="Times New Roman" charset="0"/>
            </a:endParaRPr>
          </a:p>
          <a:p>
            <a:pPr>
              <a:spcAft>
                <a:spcPts val="600"/>
              </a:spcAft>
            </a:pPr>
            <a:r>
              <a:rPr lang="it-IT" sz="2400" dirty="0" smtClean="0">
                <a:solidFill>
                  <a:srgbClr val="008000"/>
                </a:solidFill>
                <a:latin typeface="Times New Roman" charset="0"/>
                <a:cs typeface="Times New Roman" charset="0"/>
              </a:rPr>
              <a:t>La ricerca di simmetria nascoste  è il mestiere dei fisici teorici…</a:t>
            </a:r>
          </a:p>
        </p:txBody>
      </p:sp>
      <p:pic>
        <p:nvPicPr>
          <p:cNvPr id="3" name="Hidden symmetry I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44008" y="2852936"/>
            <a:ext cx="4283968" cy="3212976"/>
          </a:xfrm>
          <a:prstGeom prst="rect">
            <a:avLst/>
          </a:prstGeom>
        </p:spPr>
      </p:pic>
    </p:spTree>
    <p:extLst>
      <p:ext uri="{BB962C8B-B14F-4D97-AF65-F5344CB8AC3E}">
        <p14:creationId xmlns:p14="http://schemas.microsoft.com/office/powerpoint/2010/main" val="770183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DDEE0BF-C9B7-9240-8F64-E53FC0DE2D68}" type="slidenum">
              <a:rPr lang="en-US" sz="1400">
                <a:solidFill>
                  <a:schemeClr val="bg1"/>
                </a:solidFill>
                <a:latin typeface="Times New Roman" charset="0"/>
                <a:cs typeface="Times New Roman" charset="0"/>
              </a:rPr>
              <a:pPr/>
              <a:t>16</a:t>
            </a:fld>
            <a:endParaRPr lang="en-US" sz="1400">
              <a:solidFill>
                <a:schemeClr val="bg1"/>
              </a:solidFill>
              <a:latin typeface="Times New Roman" charset="0"/>
              <a:cs typeface="Times New Roman" charset="0"/>
            </a:endParaRPr>
          </a:p>
        </p:txBody>
      </p:sp>
      <p:sp>
        <p:nvSpPr>
          <p:cNvPr id="38915"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6"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7"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0" name="Text Box 7"/>
          <p:cNvSpPr txBox="1">
            <a:spLocks noChangeArrowheads="1"/>
          </p:cNvSpPr>
          <p:nvPr/>
        </p:nvSpPr>
        <p:spPr bwMode="auto">
          <a:xfrm>
            <a:off x="144463" y="476250"/>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dirty="0" smtClean="0">
                <a:solidFill>
                  <a:srgbClr val="FF0000"/>
                </a:solidFill>
                <a:latin typeface="Times New Roman" charset="0"/>
                <a:cs typeface="Times New Roman" charset="0"/>
              </a:rPr>
              <a:t>La </a:t>
            </a:r>
            <a:r>
              <a:rPr lang="en-US" sz="3200" dirty="0" err="1" smtClean="0">
                <a:solidFill>
                  <a:srgbClr val="FF0000"/>
                </a:solidFill>
                <a:latin typeface="Times New Roman" charset="0"/>
                <a:cs typeface="Times New Roman" charset="0"/>
              </a:rPr>
              <a:t>massa</a:t>
            </a:r>
            <a:r>
              <a:rPr lang="en-US" sz="3200" dirty="0" smtClean="0">
                <a:solidFill>
                  <a:srgbClr val="FF0000"/>
                </a:solidFill>
                <a:latin typeface="Times New Roman" charset="0"/>
                <a:cs typeface="Times New Roman" charset="0"/>
              </a:rPr>
              <a:t> </a:t>
            </a:r>
            <a:r>
              <a:rPr lang="en-US" sz="3200" dirty="0" err="1" smtClean="0">
                <a:solidFill>
                  <a:srgbClr val="FF0000"/>
                </a:solidFill>
                <a:latin typeface="Times New Roman" charset="0"/>
                <a:cs typeface="Times New Roman" charset="0"/>
              </a:rPr>
              <a:t>delle</a:t>
            </a:r>
            <a:r>
              <a:rPr lang="en-US" sz="3200" dirty="0" smtClean="0">
                <a:solidFill>
                  <a:srgbClr val="FF0000"/>
                </a:solidFill>
                <a:latin typeface="Times New Roman" charset="0"/>
                <a:cs typeface="Times New Roman" charset="0"/>
              </a:rPr>
              <a:t> </a:t>
            </a:r>
            <a:r>
              <a:rPr lang="en-US" sz="3200" dirty="0" err="1" smtClean="0">
                <a:solidFill>
                  <a:srgbClr val="FF0000"/>
                </a:solidFill>
                <a:latin typeface="Times New Roman" charset="0"/>
                <a:cs typeface="Times New Roman" charset="0"/>
              </a:rPr>
              <a:t>particelle</a:t>
            </a:r>
            <a:r>
              <a:rPr lang="en-US" sz="3200" dirty="0" smtClean="0">
                <a:solidFill>
                  <a:srgbClr val="FF0000"/>
                </a:solidFill>
                <a:latin typeface="Times New Roman" charset="0"/>
                <a:cs typeface="Times New Roman" charset="0"/>
              </a:rPr>
              <a:t> </a:t>
            </a:r>
            <a:r>
              <a:rPr lang="en-US" sz="3200" dirty="0" err="1" smtClean="0">
                <a:solidFill>
                  <a:srgbClr val="FF0000"/>
                </a:solidFill>
                <a:latin typeface="Times New Roman" charset="0"/>
                <a:cs typeface="Times New Roman" charset="0"/>
              </a:rPr>
              <a:t>elementari</a:t>
            </a:r>
            <a:endParaRPr lang="it-IT" sz="3200" dirty="0">
              <a:solidFill>
                <a:srgbClr val="FF0000"/>
              </a:solidFill>
              <a:latin typeface="Times New Roman" charset="0"/>
              <a:cs typeface="Times New Roman" charset="0"/>
            </a:endParaRPr>
          </a:p>
        </p:txBody>
      </p:sp>
      <p:sp>
        <p:nvSpPr>
          <p:cNvPr id="38921"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2" name="TextBox 11"/>
          <p:cNvSpPr txBox="1">
            <a:spLocks noChangeArrowheads="1"/>
          </p:cNvSpPr>
          <p:nvPr/>
        </p:nvSpPr>
        <p:spPr bwMode="auto">
          <a:xfrm>
            <a:off x="179512" y="1115159"/>
            <a:ext cx="85689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Aft>
                <a:spcPts val="600"/>
              </a:spcAft>
            </a:pPr>
            <a:r>
              <a:rPr lang="it-IT" dirty="0" smtClean="0">
                <a:solidFill>
                  <a:srgbClr val="0000FF"/>
                </a:solidFill>
                <a:latin typeface="Times New Roman" charset="0"/>
                <a:cs typeface="Times New Roman" charset="0"/>
              </a:rPr>
              <a:t>Qual è la simmetria tra le masse particelle elementari?</a:t>
            </a:r>
            <a:endParaRPr lang="it-IT" dirty="0">
              <a:solidFill>
                <a:srgbClr val="0000FF"/>
              </a:solidFill>
              <a:latin typeface="Times New Roman" charset="0"/>
              <a:cs typeface="Times New Roman" charset="0"/>
            </a:endParaRPr>
          </a:p>
        </p:txBody>
      </p:sp>
      <p:pic>
        <p:nvPicPr>
          <p:cNvPr id="3" name="Picture 2" descr="sm_masses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556792"/>
            <a:ext cx="6996839" cy="5112568"/>
          </a:xfrm>
          <a:prstGeom prst="rect">
            <a:avLst/>
          </a:prstGeom>
        </p:spPr>
      </p:pic>
      <p:sp>
        <p:nvSpPr>
          <p:cNvPr id="4" name="TextBox 3"/>
          <p:cNvSpPr txBox="1"/>
          <p:nvPr/>
        </p:nvSpPr>
        <p:spPr>
          <a:xfrm>
            <a:off x="6588224" y="1846565"/>
            <a:ext cx="2376264" cy="646331"/>
          </a:xfrm>
          <a:prstGeom prst="rect">
            <a:avLst/>
          </a:prstGeom>
          <a:solidFill>
            <a:srgbClr val="FFFFFF"/>
          </a:solidFill>
        </p:spPr>
        <p:txBody>
          <a:bodyPr wrap="square" rtlCol="0">
            <a:spAutoFit/>
          </a:bodyPr>
          <a:lstStyle/>
          <a:p>
            <a:r>
              <a:rPr lang="en-US" dirty="0" err="1" smtClean="0"/>
              <a:t>Cosa</a:t>
            </a:r>
            <a:r>
              <a:rPr lang="en-US" dirty="0" smtClean="0"/>
              <a:t> ci </a:t>
            </a:r>
            <a:r>
              <a:rPr lang="en-US" dirty="0" err="1" smtClean="0"/>
              <a:t>dicono</a:t>
            </a:r>
            <a:r>
              <a:rPr lang="en-US" dirty="0" smtClean="0"/>
              <a:t> </a:t>
            </a:r>
            <a:r>
              <a:rPr lang="en-US" dirty="0" err="1" smtClean="0"/>
              <a:t>questi</a:t>
            </a:r>
            <a:r>
              <a:rPr lang="en-US" dirty="0" smtClean="0"/>
              <a:t> </a:t>
            </a:r>
            <a:r>
              <a:rPr lang="en-US" dirty="0" err="1" smtClean="0"/>
              <a:t>valori</a:t>
            </a:r>
            <a:r>
              <a:rPr lang="en-US" dirty="0" smtClean="0"/>
              <a:t> di </a:t>
            </a:r>
            <a:r>
              <a:rPr lang="en-US" dirty="0" err="1" smtClean="0"/>
              <a:t>massa</a:t>
            </a:r>
            <a:r>
              <a:rPr lang="en-US" dirty="0" smtClean="0"/>
              <a:t>?</a:t>
            </a:r>
            <a:endParaRPr lang="en-US" dirty="0"/>
          </a:p>
        </p:txBody>
      </p:sp>
      <p:sp>
        <p:nvSpPr>
          <p:cNvPr id="5" name="TextBox 4"/>
          <p:cNvSpPr txBox="1"/>
          <p:nvPr/>
        </p:nvSpPr>
        <p:spPr>
          <a:xfrm>
            <a:off x="4881518" y="2492896"/>
            <a:ext cx="569387" cy="215444"/>
          </a:xfrm>
          <a:prstGeom prst="rect">
            <a:avLst/>
          </a:prstGeom>
          <a:solidFill>
            <a:srgbClr val="FF9900"/>
          </a:solidFill>
        </p:spPr>
        <p:txBody>
          <a:bodyPr wrap="none" rtlCol="0">
            <a:spAutoFit/>
          </a:bodyPr>
          <a:lstStyle/>
          <a:p>
            <a:r>
              <a:rPr lang="en-US" sz="800" b="1" dirty="0" smtClean="0">
                <a:solidFill>
                  <a:srgbClr val="008000"/>
                </a:solidFill>
                <a:latin typeface="Times New Roman"/>
                <a:cs typeface="Times New Roman"/>
              </a:rPr>
              <a:t>125 GeV</a:t>
            </a:r>
          </a:p>
        </p:txBody>
      </p:sp>
    </p:spTree>
    <p:extLst>
      <p:ext uri="{BB962C8B-B14F-4D97-AF65-F5344CB8AC3E}">
        <p14:creationId xmlns:p14="http://schemas.microsoft.com/office/powerpoint/2010/main" val="21462645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DDEE0BF-C9B7-9240-8F64-E53FC0DE2D68}" type="slidenum">
              <a:rPr lang="en-US" sz="1400">
                <a:solidFill>
                  <a:schemeClr val="bg1"/>
                </a:solidFill>
                <a:latin typeface="Times New Roman" charset="0"/>
                <a:cs typeface="Times New Roman" charset="0"/>
              </a:rPr>
              <a:pPr/>
              <a:t>17</a:t>
            </a:fld>
            <a:endParaRPr lang="en-US" sz="1400">
              <a:solidFill>
                <a:schemeClr val="bg1"/>
              </a:solidFill>
              <a:latin typeface="Times New Roman" charset="0"/>
              <a:cs typeface="Times New Roman" charset="0"/>
            </a:endParaRPr>
          </a:p>
        </p:txBody>
      </p:sp>
      <p:sp>
        <p:nvSpPr>
          <p:cNvPr id="38915"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6"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7"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0" name="Text Box 7"/>
          <p:cNvSpPr txBox="1">
            <a:spLocks noChangeArrowheads="1"/>
          </p:cNvSpPr>
          <p:nvPr/>
        </p:nvSpPr>
        <p:spPr bwMode="auto">
          <a:xfrm>
            <a:off x="144463" y="476250"/>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dirty="0" err="1" smtClean="0">
                <a:solidFill>
                  <a:srgbClr val="FF0000"/>
                </a:solidFill>
                <a:latin typeface="Times New Roman" charset="0"/>
                <a:cs typeface="Times New Roman" charset="0"/>
              </a:rPr>
              <a:t>L’idea</a:t>
            </a:r>
            <a:r>
              <a:rPr lang="en-US" sz="3200" dirty="0" smtClean="0">
                <a:solidFill>
                  <a:srgbClr val="FF0000"/>
                </a:solidFill>
                <a:latin typeface="Times New Roman" charset="0"/>
                <a:cs typeface="Times New Roman" charset="0"/>
              </a:rPr>
              <a:t> di Mr. Higgs</a:t>
            </a:r>
            <a:endParaRPr lang="it-IT" sz="3200" dirty="0">
              <a:solidFill>
                <a:srgbClr val="FF0000"/>
              </a:solidFill>
              <a:latin typeface="Times New Roman" charset="0"/>
              <a:cs typeface="Times New Roman" charset="0"/>
            </a:endParaRPr>
          </a:p>
        </p:txBody>
      </p:sp>
      <p:sp>
        <p:nvSpPr>
          <p:cNvPr id="38921"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2" name="TextBox 11"/>
          <p:cNvSpPr txBox="1">
            <a:spLocks noChangeArrowheads="1"/>
          </p:cNvSpPr>
          <p:nvPr/>
        </p:nvSpPr>
        <p:spPr bwMode="auto">
          <a:xfrm>
            <a:off x="179512" y="1115159"/>
            <a:ext cx="8964488"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Aft>
                <a:spcPts val="600"/>
              </a:spcAft>
            </a:pPr>
            <a:r>
              <a:rPr lang="it-IT" sz="2800" dirty="0" smtClean="0">
                <a:solidFill>
                  <a:srgbClr val="FF0000"/>
                </a:solidFill>
                <a:latin typeface="Times New Roman" charset="0"/>
                <a:cs typeface="Times New Roman" charset="0"/>
              </a:rPr>
              <a:t>Le particelle non hanno massa, e sono simmetriche tra loro</a:t>
            </a:r>
          </a:p>
          <a:p>
            <a:pPr>
              <a:spcAft>
                <a:spcPts val="600"/>
              </a:spcAft>
            </a:pPr>
            <a:r>
              <a:rPr lang="it-IT" dirty="0" smtClean="0">
                <a:solidFill>
                  <a:srgbClr val="0000FF"/>
                </a:solidFill>
                <a:latin typeface="Times New Roman" charset="0"/>
                <a:cs typeface="Times New Roman" charset="0"/>
              </a:rPr>
              <a:t>Questa simmetria è “nascosta” (</a:t>
            </a:r>
            <a:r>
              <a:rPr lang="it-IT" dirty="0" err="1" smtClean="0">
                <a:solidFill>
                  <a:srgbClr val="0000FF"/>
                </a:solidFill>
                <a:latin typeface="Times New Roman" charset="0"/>
                <a:cs typeface="Times New Roman" charset="0"/>
              </a:rPr>
              <a:t>broken</a:t>
            </a:r>
            <a:r>
              <a:rPr lang="it-IT" dirty="0" smtClean="0">
                <a:solidFill>
                  <a:srgbClr val="0000FF"/>
                </a:solidFill>
                <a:latin typeface="Times New Roman" charset="0"/>
                <a:cs typeface="Times New Roman" charset="0"/>
              </a:rPr>
              <a:t>) dal fatto che il  bosone di Higgs, interagendo con le particelle, le rende massive</a:t>
            </a:r>
            <a:endParaRPr lang="it-IT" dirty="0">
              <a:solidFill>
                <a:srgbClr val="0000FF"/>
              </a:solidFill>
              <a:latin typeface="Times New Roman" charset="0"/>
              <a:cs typeface="Times New Roman" charset="0"/>
            </a:endParaRPr>
          </a:p>
        </p:txBody>
      </p:sp>
      <p:pic>
        <p:nvPicPr>
          <p:cNvPr id="13" name="Picture 12" descr="Screen Shot 2012-11-21 at 1.03.16 PM.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95536" y="2636912"/>
            <a:ext cx="8323187" cy="3421828"/>
          </a:xfrm>
          <a:prstGeom prst="rect">
            <a:avLst/>
          </a:prstGeom>
        </p:spPr>
      </p:pic>
      <p:sp>
        <p:nvSpPr>
          <p:cNvPr id="2" name="Oval 1"/>
          <p:cNvSpPr/>
          <p:nvPr/>
        </p:nvSpPr>
        <p:spPr bwMode="auto">
          <a:xfrm>
            <a:off x="3347864" y="3645024"/>
            <a:ext cx="2088232" cy="3600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charset="0"/>
            </a:endParaRPr>
          </a:p>
        </p:txBody>
      </p:sp>
      <p:sp>
        <p:nvSpPr>
          <p:cNvPr id="3" name="TextBox 2"/>
          <p:cNvSpPr txBox="1"/>
          <p:nvPr/>
        </p:nvSpPr>
        <p:spPr>
          <a:xfrm>
            <a:off x="5436096" y="3501008"/>
            <a:ext cx="799618" cy="461665"/>
          </a:xfrm>
          <a:prstGeom prst="rect">
            <a:avLst/>
          </a:prstGeom>
          <a:noFill/>
        </p:spPr>
        <p:txBody>
          <a:bodyPr wrap="none" rtlCol="0">
            <a:spAutoFit/>
          </a:bodyPr>
          <a:lstStyle/>
          <a:p>
            <a:r>
              <a:rPr lang="en-US" sz="2400" b="1" dirty="0" smtClean="0">
                <a:solidFill>
                  <a:srgbClr val="FF0000"/>
                </a:solidFill>
              </a:rPr>
              <a:t>!!!!!!</a:t>
            </a:r>
            <a:endParaRPr lang="en-US" sz="2400" b="1" dirty="0">
              <a:solidFill>
                <a:srgbClr val="FF0000"/>
              </a:solidFill>
            </a:endParaRPr>
          </a:p>
        </p:txBody>
      </p:sp>
      <p:sp>
        <p:nvSpPr>
          <p:cNvPr id="4" name="Rectangle 3"/>
          <p:cNvSpPr/>
          <p:nvPr/>
        </p:nvSpPr>
        <p:spPr>
          <a:xfrm>
            <a:off x="8316416" y="2636912"/>
            <a:ext cx="576064" cy="1584176"/>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charset="0"/>
            </a:endParaRPr>
          </a:p>
        </p:txBody>
      </p:sp>
      <p:sp>
        <p:nvSpPr>
          <p:cNvPr id="15" name="Rectangle 14"/>
          <p:cNvSpPr/>
          <p:nvPr/>
        </p:nvSpPr>
        <p:spPr>
          <a:xfrm>
            <a:off x="8604448" y="4437112"/>
            <a:ext cx="360040" cy="1584176"/>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41932605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3584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A4AB9D5-AAF4-C843-A5A9-89E7684FCC3F}" type="slidenum">
              <a:rPr lang="en-US" sz="1400">
                <a:solidFill>
                  <a:schemeClr val="bg1"/>
                </a:solidFill>
                <a:latin typeface="Verdana" charset="0"/>
              </a:rPr>
              <a:pPr/>
              <a:t>18</a:t>
            </a:fld>
            <a:endParaRPr lang="en-US" sz="1400">
              <a:solidFill>
                <a:schemeClr val="bg1"/>
              </a:solidFill>
              <a:latin typeface="Verdana" charset="0"/>
            </a:endParaRPr>
          </a:p>
        </p:txBody>
      </p:sp>
      <p:sp>
        <p:nvSpPr>
          <p:cNvPr id="35843" name="Line 13"/>
          <p:cNvSpPr>
            <a:spLocks noChangeShapeType="1"/>
          </p:cNvSpPr>
          <p:nvPr/>
        </p:nvSpPr>
        <p:spPr bwMode="auto">
          <a:xfrm flipV="1">
            <a:off x="1177925" y="1557338"/>
            <a:ext cx="0" cy="3697287"/>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4038" name="Text Box 16"/>
          <p:cNvSpPr txBox="1">
            <a:spLocks noChangeArrowheads="1"/>
          </p:cNvSpPr>
          <p:nvPr/>
        </p:nvSpPr>
        <p:spPr bwMode="auto">
          <a:xfrm>
            <a:off x="360040" y="692150"/>
            <a:ext cx="8676456" cy="5101166"/>
          </a:xfrm>
          <a:prstGeom prst="rect">
            <a:avLst/>
          </a:prstGeom>
          <a:noFill/>
          <a:ln w="12700">
            <a:noFill/>
            <a:miter lim="800000"/>
            <a:headEnd type="none" w="sm" len="sm"/>
            <a:tailEnd type="none" w="sm" len="sm"/>
          </a:ln>
        </p:spPr>
        <p:txBody>
          <a:bodyPr wrap="square" lIns="83591" tIns="41796" rIns="83591" bIns="41796">
            <a:spAutoFit/>
          </a:bodyPr>
          <a:lstStyle/>
          <a:p>
            <a:pPr defTabSz="835025">
              <a:defRPr/>
            </a:pPr>
            <a:r>
              <a:rPr lang="it-IT" sz="2400" dirty="0" smtClean="0">
                <a:solidFill>
                  <a:srgbClr val="0000FF"/>
                </a:solidFill>
                <a:latin typeface="Times New Roman" charset="0"/>
                <a:ea typeface="Times New Roman" charset="0"/>
                <a:cs typeface="Times New Roman" charset="0"/>
              </a:rPr>
              <a:t>Questa idea apre la porta alla descrizione matematica delle interazioni tra particelle, chiamata il </a:t>
            </a:r>
            <a:r>
              <a:rPr lang="it-IT" sz="2400" dirty="0">
                <a:solidFill>
                  <a:srgbClr val="0000FF"/>
                </a:solidFill>
                <a:latin typeface="Times New Roman" charset="0"/>
                <a:ea typeface="Times New Roman" charset="0"/>
                <a:cs typeface="Times New Roman" charset="0"/>
              </a:rPr>
              <a:t>M</a:t>
            </a:r>
            <a:r>
              <a:rPr lang="it-IT" sz="2400" dirty="0" smtClean="0">
                <a:solidFill>
                  <a:srgbClr val="0000FF"/>
                </a:solidFill>
                <a:latin typeface="Times New Roman" charset="0"/>
                <a:ea typeface="Times New Roman" charset="0"/>
                <a:cs typeface="Times New Roman" charset="0"/>
              </a:rPr>
              <a:t>ODELLO STANDARD,  che è possibile </a:t>
            </a:r>
            <a:r>
              <a:rPr lang="it-IT" sz="2400" dirty="0" smtClean="0">
                <a:solidFill>
                  <a:srgbClr val="FF0000"/>
                </a:solidFill>
                <a:latin typeface="Times New Roman" charset="0"/>
                <a:ea typeface="Times New Roman" charset="0"/>
                <a:cs typeface="Times New Roman" charset="0"/>
              </a:rPr>
              <a:t>SOLO SE:</a:t>
            </a:r>
          </a:p>
          <a:p>
            <a:pPr defTabSz="835025">
              <a:defRPr/>
            </a:pPr>
            <a:endParaRPr lang="it-IT" sz="2400" dirty="0">
              <a:solidFill>
                <a:srgbClr val="0000FF"/>
              </a:solidFill>
              <a:latin typeface="Times New Roman" charset="0"/>
              <a:ea typeface="Times New Roman" charset="0"/>
              <a:cs typeface="Times New Roman" charset="0"/>
            </a:endParaRPr>
          </a:p>
          <a:p>
            <a:pPr lvl="2" defTabSz="835025">
              <a:defRPr/>
            </a:pPr>
            <a:r>
              <a:rPr lang="it-IT" sz="2400" dirty="0" smtClean="0">
                <a:solidFill>
                  <a:srgbClr val="0000FF"/>
                </a:solidFill>
                <a:latin typeface="Times New Roman" charset="0"/>
                <a:ea typeface="Times New Roman" charset="0"/>
                <a:cs typeface="Times New Roman" charset="0"/>
              </a:rPr>
              <a:t>	</a:t>
            </a:r>
            <a:r>
              <a:rPr lang="it-IT" sz="2800" dirty="0" smtClean="0">
                <a:solidFill>
                  <a:srgbClr val="FF0000"/>
                </a:solidFill>
                <a:latin typeface="Times New Roman" charset="0"/>
                <a:ea typeface="Times New Roman" charset="0"/>
                <a:cs typeface="Times New Roman" charset="0"/>
              </a:rPr>
              <a:t>Tutte le particelle hanno massa nulla</a:t>
            </a:r>
          </a:p>
          <a:p>
            <a:pPr lvl="2" defTabSz="835025">
              <a:defRPr/>
            </a:pPr>
            <a:endParaRPr lang="it-IT" sz="2800" dirty="0">
              <a:solidFill>
                <a:srgbClr val="0000FF"/>
              </a:solidFill>
              <a:latin typeface="Times New Roman" charset="0"/>
              <a:ea typeface="Times New Roman" charset="0"/>
              <a:cs typeface="Times New Roman" charset="0"/>
              <a:sym typeface="Wingdings"/>
            </a:endParaRPr>
          </a:p>
          <a:p>
            <a:pPr defTabSz="835025">
              <a:defRPr/>
            </a:pPr>
            <a:r>
              <a:rPr lang="it-IT" sz="2400" dirty="0" smtClean="0">
                <a:solidFill>
                  <a:srgbClr val="0000FF"/>
                </a:solidFill>
                <a:latin typeface="Times New Roman" charset="0"/>
                <a:ea typeface="Times New Roman" charset="0"/>
                <a:cs typeface="Times New Roman" charset="0"/>
                <a:sym typeface="Wingdings"/>
              </a:rPr>
              <a:t>C’è una particella </a:t>
            </a:r>
            <a:r>
              <a:rPr lang="it-IT" sz="2400" dirty="0" smtClean="0">
                <a:solidFill>
                  <a:srgbClr val="FF0000"/>
                </a:solidFill>
                <a:latin typeface="Times New Roman" charset="0"/>
                <a:ea typeface="Times New Roman" charset="0"/>
                <a:cs typeface="Times New Roman" charset="0"/>
                <a:sym typeface="Wingdings"/>
              </a:rPr>
              <a:t>assolutamente speciale</a:t>
            </a:r>
            <a:r>
              <a:rPr lang="it-IT" sz="2400" dirty="0" smtClean="0">
                <a:solidFill>
                  <a:srgbClr val="0000FF"/>
                </a:solidFill>
                <a:latin typeface="Times New Roman" charset="0"/>
                <a:ea typeface="Times New Roman" charset="0"/>
                <a:cs typeface="Times New Roman" charset="0"/>
                <a:sym typeface="Wingdings"/>
              </a:rPr>
              <a:t>, che non è ne materia ne un messaggero di forze, che spiega perché  le particelle sono  massive: </a:t>
            </a:r>
            <a:endParaRPr lang="it-IT" sz="2400" dirty="0">
              <a:solidFill>
                <a:srgbClr val="0000FF"/>
              </a:solidFill>
              <a:latin typeface="Times New Roman" charset="0"/>
              <a:ea typeface="Times New Roman" charset="0"/>
              <a:cs typeface="Times New Roman" charset="0"/>
              <a:sym typeface="Wingdings"/>
            </a:endParaRPr>
          </a:p>
          <a:p>
            <a:pPr defTabSz="835025">
              <a:defRPr/>
            </a:pPr>
            <a:r>
              <a:rPr lang="it-IT" sz="2400" dirty="0" smtClean="0">
                <a:solidFill>
                  <a:srgbClr val="0000FF"/>
                </a:solidFill>
                <a:latin typeface="Times New Roman" charset="0"/>
                <a:ea typeface="Times New Roman" charset="0"/>
                <a:cs typeface="Times New Roman" charset="0"/>
                <a:sym typeface="Wingdings"/>
              </a:rPr>
              <a:t>		</a:t>
            </a:r>
          </a:p>
          <a:p>
            <a:pPr defTabSz="835025">
              <a:defRPr/>
            </a:pPr>
            <a:r>
              <a:rPr lang="it-IT" sz="2400" dirty="0">
                <a:solidFill>
                  <a:srgbClr val="0000FF"/>
                </a:solidFill>
                <a:latin typeface="Times New Roman" charset="0"/>
                <a:ea typeface="Times New Roman" charset="0"/>
                <a:cs typeface="Times New Roman" charset="0"/>
                <a:sym typeface="Wingdings"/>
              </a:rPr>
              <a:t>	</a:t>
            </a:r>
            <a:r>
              <a:rPr lang="it-IT" sz="2400" dirty="0" smtClean="0">
                <a:solidFill>
                  <a:srgbClr val="0000FF"/>
                </a:solidFill>
                <a:latin typeface="Times New Roman" charset="0"/>
                <a:ea typeface="Times New Roman" charset="0"/>
                <a:cs typeface="Times New Roman" charset="0"/>
                <a:sym typeface="Wingdings"/>
              </a:rPr>
              <a:t>	</a:t>
            </a:r>
            <a:r>
              <a:rPr lang="it-IT" sz="5400" b="1" u="sng" dirty="0" smtClean="0">
                <a:solidFill>
                  <a:srgbClr val="FF0000"/>
                </a:solidFill>
                <a:latin typeface="Times New Roman" charset="0"/>
                <a:ea typeface="Times New Roman" charset="0"/>
                <a:cs typeface="Times New Roman" charset="0"/>
                <a:sym typeface="Wingdings"/>
              </a:rPr>
              <a:t>Il bosone di Higgs</a:t>
            </a:r>
            <a:endParaRPr lang="it-IT" sz="2400" dirty="0">
              <a:solidFill>
                <a:srgbClr val="0000FF"/>
              </a:solidFill>
              <a:latin typeface="Times New Roman" charset="0"/>
              <a:ea typeface="Times New Roman" charset="0"/>
              <a:cs typeface="Times New Roman" charset="0"/>
            </a:endParaRPr>
          </a:p>
          <a:p>
            <a:pPr defTabSz="835025">
              <a:defRPr/>
            </a:pPr>
            <a:endParaRPr lang="it-IT" sz="2400" dirty="0">
              <a:solidFill>
                <a:srgbClr val="0000FF"/>
              </a:solidFill>
              <a:latin typeface="Times New Roman" charset="0"/>
              <a:ea typeface="Times New Roman" charset="0"/>
              <a:cs typeface="Times New Roman" charset="0"/>
            </a:endParaRPr>
          </a:p>
          <a:p>
            <a:pPr defTabSz="835025">
              <a:defRPr/>
            </a:pPr>
            <a:endParaRPr lang="it-IT" sz="2400" dirty="0">
              <a:solidFill>
                <a:srgbClr val="0000FF"/>
              </a:solidFill>
              <a:latin typeface="Times New Roman" charset="0"/>
              <a:ea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4038">
                                            <p:txEl>
                                              <p:pRg st="6" end="6"/>
                                            </p:txEl>
                                          </p:spTgt>
                                        </p:tgtEl>
                                        <p:attrNameLst>
                                          <p:attrName>style.visibility</p:attrName>
                                        </p:attrNameLst>
                                      </p:cBhvr>
                                      <p:to>
                                        <p:strVal val="visible"/>
                                      </p:to>
                                    </p:set>
                                    <p:animEffect transition="in" filter="circle(in)">
                                      <p:cBhvr>
                                        <p:cTn id="15" dur="2000"/>
                                        <p:tgtEl>
                                          <p:spTgt spid="440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DDEE0BF-C9B7-9240-8F64-E53FC0DE2D68}" type="slidenum">
              <a:rPr lang="en-US" sz="1400">
                <a:solidFill>
                  <a:schemeClr val="bg1"/>
                </a:solidFill>
                <a:latin typeface="Times New Roman" charset="0"/>
                <a:cs typeface="Times New Roman" charset="0"/>
              </a:rPr>
              <a:pPr/>
              <a:t>19</a:t>
            </a:fld>
            <a:endParaRPr lang="en-US" sz="1400">
              <a:solidFill>
                <a:schemeClr val="bg1"/>
              </a:solidFill>
              <a:latin typeface="Times New Roman" charset="0"/>
              <a:cs typeface="Times New Roman" charset="0"/>
            </a:endParaRPr>
          </a:p>
        </p:txBody>
      </p:sp>
      <p:sp>
        <p:nvSpPr>
          <p:cNvPr id="38915"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6"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7"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0" name="Text Box 7"/>
          <p:cNvSpPr txBox="1">
            <a:spLocks noChangeArrowheads="1"/>
          </p:cNvSpPr>
          <p:nvPr/>
        </p:nvSpPr>
        <p:spPr bwMode="auto">
          <a:xfrm>
            <a:off x="144463" y="476250"/>
            <a:ext cx="867568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dirty="0">
                <a:solidFill>
                  <a:srgbClr val="FF0000"/>
                </a:solidFill>
                <a:latin typeface="Times New Roman" charset="0"/>
                <a:cs typeface="Times New Roman" charset="0"/>
              </a:rPr>
              <a:t>I</a:t>
            </a:r>
            <a:r>
              <a:rPr lang="en-US" sz="3200" dirty="0" smtClean="0">
                <a:solidFill>
                  <a:srgbClr val="FF0000"/>
                </a:solidFill>
                <a:latin typeface="Times New Roman" charset="0"/>
                <a:cs typeface="Times New Roman" charset="0"/>
              </a:rPr>
              <a:t>l </a:t>
            </a:r>
            <a:r>
              <a:rPr lang="en-US" sz="3200" dirty="0" err="1" smtClean="0">
                <a:solidFill>
                  <a:srgbClr val="FF0000"/>
                </a:solidFill>
                <a:latin typeface="Times New Roman" charset="0"/>
                <a:cs typeface="Times New Roman" charset="0"/>
              </a:rPr>
              <a:t>bosone</a:t>
            </a:r>
            <a:r>
              <a:rPr lang="en-US" sz="3200" dirty="0" smtClean="0">
                <a:solidFill>
                  <a:srgbClr val="FF0000"/>
                </a:solidFill>
                <a:latin typeface="Times New Roman" charset="0"/>
                <a:cs typeface="Times New Roman" charset="0"/>
              </a:rPr>
              <a:t> di Higgs </a:t>
            </a:r>
            <a:r>
              <a:rPr lang="en-US" sz="3200" dirty="0" err="1" smtClean="0">
                <a:solidFill>
                  <a:srgbClr val="FF0000"/>
                </a:solidFill>
                <a:latin typeface="Times New Roman" charset="0"/>
                <a:cs typeface="Times New Roman" charset="0"/>
              </a:rPr>
              <a:t>ed</a:t>
            </a:r>
            <a:r>
              <a:rPr lang="en-US" sz="3200" dirty="0" smtClean="0">
                <a:solidFill>
                  <a:srgbClr val="FF0000"/>
                </a:solidFill>
                <a:latin typeface="Times New Roman" charset="0"/>
                <a:cs typeface="Times New Roman" charset="0"/>
              </a:rPr>
              <a:t> </a:t>
            </a:r>
            <a:r>
              <a:rPr lang="en-US" sz="3200" dirty="0" err="1" smtClean="0">
                <a:solidFill>
                  <a:srgbClr val="FF0000"/>
                </a:solidFill>
                <a:latin typeface="Times New Roman" charset="0"/>
                <a:cs typeface="Times New Roman" charset="0"/>
              </a:rPr>
              <a:t>il</a:t>
            </a:r>
            <a:r>
              <a:rPr lang="en-US" sz="3200" dirty="0" smtClean="0">
                <a:solidFill>
                  <a:srgbClr val="FF0000"/>
                </a:solidFill>
                <a:latin typeface="Times New Roman" charset="0"/>
                <a:cs typeface="Times New Roman" charset="0"/>
              </a:rPr>
              <a:t> </a:t>
            </a:r>
            <a:r>
              <a:rPr lang="en-US" sz="3200" i="1" dirty="0" smtClean="0">
                <a:solidFill>
                  <a:srgbClr val="FF0000"/>
                </a:solidFill>
                <a:latin typeface="Times New Roman" charset="0"/>
                <a:cs typeface="Times New Roman" charset="0"/>
              </a:rPr>
              <a:t>campo</a:t>
            </a:r>
            <a:r>
              <a:rPr lang="en-US" sz="3200" dirty="0" smtClean="0">
                <a:solidFill>
                  <a:srgbClr val="FF0000"/>
                </a:solidFill>
                <a:latin typeface="Times New Roman" charset="0"/>
                <a:cs typeface="Times New Roman" charset="0"/>
              </a:rPr>
              <a:t> di Higgs</a:t>
            </a:r>
            <a:endParaRPr lang="it-IT" sz="3200" dirty="0">
              <a:solidFill>
                <a:srgbClr val="FF0000"/>
              </a:solidFill>
              <a:latin typeface="Times New Roman" charset="0"/>
              <a:cs typeface="Times New Roman" charset="0"/>
            </a:endParaRPr>
          </a:p>
        </p:txBody>
      </p:sp>
      <p:sp>
        <p:nvSpPr>
          <p:cNvPr id="38921"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6" name="Higgs_field_bubb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3085" y="3021468"/>
            <a:ext cx="6787267" cy="3071828"/>
          </a:xfrm>
          <a:prstGeom prst="rect">
            <a:avLst/>
          </a:prstGeom>
        </p:spPr>
      </p:pic>
      <p:sp>
        <p:nvSpPr>
          <p:cNvPr id="2" name="TextBox 1"/>
          <p:cNvSpPr txBox="1"/>
          <p:nvPr/>
        </p:nvSpPr>
        <p:spPr>
          <a:xfrm>
            <a:off x="323528" y="980728"/>
            <a:ext cx="8604448" cy="2246769"/>
          </a:xfrm>
          <a:prstGeom prst="rect">
            <a:avLst/>
          </a:prstGeom>
          <a:noFill/>
        </p:spPr>
        <p:txBody>
          <a:bodyPr wrap="square" rtlCol="0">
            <a:spAutoFit/>
          </a:bodyPr>
          <a:lstStyle/>
          <a:p>
            <a:pPr>
              <a:defRPr/>
            </a:pPr>
            <a:endParaRPr lang="it-IT" sz="2800" dirty="0" smtClean="0">
              <a:solidFill>
                <a:srgbClr val="0000FF"/>
              </a:solidFill>
              <a:latin typeface="Times New Roman" charset="0"/>
              <a:cs typeface="Times New Roman" charset="0"/>
              <a:sym typeface="Wingdings"/>
            </a:endParaRPr>
          </a:p>
          <a:p>
            <a:pPr>
              <a:defRPr/>
            </a:pPr>
            <a:r>
              <a:rPr lang="it-IT" sz="2800" dirty="0" smtClean="0">
                <a:solidFill>
                  <a:srgbClr val="0000FF"/>
                </a:solidFill>
                <a:latin typeface="Times New Roman" charset="0"/>
                <a:cs typeface="Times New Roman" charset="0"/>
                <a:sym typeface="Wingdings"/>
              </a:rPr>
              <a:t>Pensate al campo elettromagnetico: </a:t>
            </a:r>
          </a:p>
          <a:p>
            <a:pPr>
              <a:defRPr/>
            </a:pPr>
            <a:r>
              <a:rPr lang="it-IT" sz="2800" dirty="0" smtClean="0">
                <a:solidFill>
                  <a:srgbClr val="0000FF"/>
                </a:solidFill>
                <a:latin typeface="Times New Roman" charset="0"/>
                <a:cs typeface="Times New Roman" charset="0"/>
                <a:sym typeface="Wingdings"/>
              </a:rPr>
              <a:t> i</a:t>
            </a:r>
            <a:r>
              <a:rPr lang="it-IT" sz="2800" dirty="0" smtClean="0">
                <a:solidFill>
                  <a:srgbClr val="0000FF"/>
                </a:solidFill>
                <a:latin typeface="Times New Roman" charset="0"/>
                <a:cs typeface="Times New Roman" charset="0"/>
              </a:rPr>
              <a:t>l </a:t>
            </a:r>
            <a:r>
              <a:rPr lang="it-IT" sz="2800" dirty="0">
                <a:solidFill>
                  <a:srgbClr val="0000FF"/>
                </a:solidFill>
                <a:latin typeface="Times New Roman" charset="0"/>
                <a:cs typeface="Times New Roman" charset="0"/>
              </a:rPr>
              <a:t>fotone è la </a:t>
            </a:r>
            <a:r>
              <a:rPr lang="it-IT" sz="2800" dirty="0" smtClean="0">
                <a:solidFill>
                  <a:srgbClr val="0000FF"/>
                </a:solidFill>
                <a:latin typeface="Times New Roman" charset="0"/>
                <a:cs typeface="Times New Roman" charset="0"/>
              </a:rPr>
              <a:t>“prova” del </a:t>
            </a:r>
            <a:r>
              <a:rPr lang="it-IT" sz="2800" dirty="0">
                <a:solidFill>
                  <a:srgbClr val="0000FF"/>
                </a:solidFill>
                <a:latin typeface="Times New Roman" charset="0"/>
                <a:cs typeface="Times New Roman" charset="0"/>
              </a:rPr>
              <a:t>campo elettromagnetico</a:t>
            </a:r>
            <a:r>
              <a:rPr lang="it-IT" sz="2800" dirty="0" smtClean="0">
                <a:solidFill>
                  <a:srgbClr val="0000FF"/>
                </a:solidFill>
                <a:latin typeface="Times New Roman" charset="0"/>
                <a:cs typeface="Times New Roman" charset="0"/>
              </a:rPr>
              <a:t>.</a:t>
            </a:r>
            <a:endParaRPr lang="it-IT" sz="2800" dirty="0">
              <a:solidFill>
                <a:srgbClr val="0000FF"/>
              </a:solidFill>
              <a:latin typeface="Times New Roman" charset="0"/>
              <a:cs typeface="Times New Roman" charset="0"/>
            </a:endParaRPr>
          </a:p>
          <a:p>
            <a:pPr marL="457200" indent="-457200">
              <a:buFont typeface="Wingdings" charset="0"/>
              <a:buChar char="è"/>
              <a:defRPr/>
            </a:pPr>
            <a:r>
              <a:rPr lang="it-IT" sz="2800" dirty="0" smtClean="0">
                <a:solidFill>
                  <a:srgbClr val="FF0000"/>
                </a:solidFill>
                <a:latin typeface="Times New Roman" charset="0"/>
                <a:cs typeface="Times New Roman" charset="0"/>
              </a:rPr>
              <a:t>la </a:t>
            </a:r>
            <a:r>
              <a:rPr lang="it-IT" sz="2800" dirty="0">
                <a:solidFill>
                  <a:srgbClr val="FF0000"/>
                </a:solidFill>
                <a:latin typeface="Times New Roman" charset="0"/>
                <a:cs typeface="Times New Roman" charset="0"/>
              </a:rPr>
              <a:t>particella di Higgs </a:t>
            </a:r>
            <a:r>
              <a:rPr lang="it-IT" sz="2800" dirty="0" smtClean="0">
                <a:solidFill>
                  <a:srgbClr val="FF0000"/>
                </a:solidFill>
                <a:latin typeface="Times New Roman" charset="0"/>
                <a:cs typeface="Times New Roman" charset="0"/>
              </a:rPr>
              <a:t>H </a:t>
            </a:r>
            <a:r>
              <a:rPr lang="it-IT" sz="2800" dirty="0">
                <a:solidFill>
                  <a:srgbClr val="FF0000"/>
                </a:solidFill>
                <a:latin typeface="Times New Roman" charset="0"/>
                <a:cs typeface="Times New Roman" charset="0"/>
              </a:rPr>
              <a:t>è la </a:t>
            </a:r>
            <a:r>
              <a:rPr lang="it-IT" sz="2800" dirty="0" smtClean="0">
                <a:solidFill>
                  <a:srgbClr val="FF0000"/>
                </a:solidFill>
                <a:latin typeface="Times New Roman" charset="0"/>
                <a:cs typeface="Times New Roman" charset="0"/>
              </a:rPr>
              <a:t>“prova” del </a:t>
            </a:r>
            <a:r>
              <a:rPr lang="it-IT" sz="2800" dirty="0">
                <a:solidFill>
                  <a:srgbClr val="FF0000"/>
                </a:solidFill>
                <a:latin typeface="Times New Roman" charset="0"/>
                <a:cs typeface="Times New Roman" charset="0"/>
              </a:rPr>
              <a:t>campo di </a:t>
            </a:r>
            <a:r>
              <a:rPr lang="it-IT" sz="2800" dirty="0" smtClean="0">
                <a:solidFill>
                  <a:srgbClr val="FF0000"/>
                </a:solidFill>
                <a:latin typeface="Times New Roman" charset="0"/>
                <a:cs typeface="Times New Roman" charset="0"/>
              </a:rPr>
              <a:t>Higgs.</a:t>
            </a:r>
          </a:p>
        </p:txBody>
      </p:sp>
    </p:spTree>
    <p:extLst>
      <p:ext uri="{BB962C8B-B14F-4D97-AF65-F5344CB8AC3E}">
        <p14:creationId xmlns:p14="http://schemas.microsoft.com/office/powerpoint/2010/main" val="2368857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3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Century Gothic"/>
                <a:cs typeface="Century Gothic"/>
              </a:rPr>
              <a:t>Nicolo Cartiglia -INFN Torino</a:t>
            </a:r>
          </a:p>
        </p:txBody>
      </p:sp>
      <p:sp>
        <p:nvSpPr>
          <p:cNvPr id="194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BF59B56-6EBB-C34A-995C-AEFC3DD0655D}" type="slidenum">
              <a:rPr lang="en-US" sz="1400">
                <a:solidFill>
                  <a:schemeClr val="bg1"/>
                </a:solidFill>
                <a:latin typeface="Century Gothic"/>
                <a:cs typeface="Century Gothic"/>
              </a:rPr>
              <a:pPr/>
              <a:t>2</a:t>
            </a:fld>
            <a:endParaRPr lang="en-US" sz="1400">
              <a:solidFill>
                <a:schemeClr val="bg1"/>
              </a:solidFill>
              <a:latin typeface="Century Gothic"/>
              <a:cs typeface="Century Gothic"/>
            </a:endParaRPr>
          </a:p>
        </p:txBody>
      </p:sp>
      <p:sp>
        <p:nvSpPr>
          <p:cNvPr id="19459" name="Rectangle 5"/>
          <p:cNvSpPr>
            <a:spLocks noGrp="1" noChangeArrowheads="1"/>
          </p:cNvSpPr>
          <p:nvPr>
            <p:ph type="body" idx="1"/>
          </p:nvPr>
        </p:nvSpPr>
        <p:spPr>
          <a:xfrm>
            <a:off x="539750" y="981075"/>
            <a:ext cx="7772400" cy="2160588"/>
          </a:xfrm>
          <a:noFill/>
        </p:spPr>
        <p:txBody>
          <a:bodyPr/>
          <a:lstStyle/>
          <a:p>
            <a:r>
              <a:rPr lang="en-US" sz="2000" dirty="0" smtClean="0">
                <a:solidFill>
                  <a:srgbClr val="0000FF"/>
                </a:solidFill>
                <a:latin typeface="Century Gothic"/>
                <a:cs typeface="Century Gothic"/>
              </a:rPr>
              <a:t>What surrounds us is extremely complex, often the result of many  overlapping things.</a:t>
            </a:r>
            <a:br>
              <a:rPr lang="en-US" sz="2000" dirty="0" smtClean="0">
                <a:solidFill>
                  <a:srgbClr val="0000FF"/>
                </a:solidFill>
                <a:latin typeface="Century Gothic"/>
                <a:cs typeface="Century Gothic"/>
              </a:rPr>
            </a:br>
            <a:r>
              <a:rPr lang="en-US" sz="2000" dirty="0" smtClean="0">
                <a:solidFill>
                  <a:srgbClr val="0000FF"/>
                </a:solidFill>
                <a:latin typeface="Century Gothic"/>
                <a:cs typeface="Century Gothic"/>
              </a:rPr>
              <a:t>Think of this classroom: there are lots of things that happen right now and write the laws of physics to describe them is virtually impossible.</a:t>
            </a:r>
          </a:p>
          <a:p>
            <a:pPr eaLnBrk="1" hangingPunct="1"/>
            <a:endParaRPr lang="en-US" sz="2000" dirty="0">
              <a:solidFill>
                <a:srgbClr val="0000FF"/>
              </a:solidFill>
              <a:latin typeface="Century Gothic"/>
              <a:ea typeface="ＭＳ Ｐゴシック" charset="0"/>
              <a:cs typeface="Century Gothic"/>
            </a:endParaRPr>
          </a:p>
        </p:txBody>
      </p:sp>
      <p:sp>
        <p:nvSpPr>
          <p:cNvPr id="19460" name="Text Box 6"/>
          <p:cNvSpPr txBox="1">
            <a:spLocks noChangeArrowheads="1"/>
          </p:cNvSpPr>
          <p:nvPr/>
        </p:nvSpPr>
        <p:spPr bwMode="auto">
          <a:xfrm>
            <a:off x="288925" y="404813"/>
            <a:ext cx="8675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mtClean="0">
                <a:solidFill>
                  <a:srgbClr val="FF0000"/>
                </a:solidFill>
                <a:latin typeface="Century Gothic"/>
                <a:cs typeface="Century Gothic"/>
              </a:rPr>
              <a:t>Problem: how to deal with a very complex system</a:t>
            </a:r>
            <a:endParaRPr lang="en-US">
              <a:solidFill>
                <a:srgbClr val="FF0000"/>
              </a:solidFill>
              <a:latin typeface="Century Gothic"/>
              <a:cs typeface="Century Gothic"/>
            </a:endParaRPr>
          </a:p>
        </p:txBody>
      </p:sp>
      <p:sp>
        <p:nvSpPr>
          <p:cNvPr id="6" name="Rectangle 5"/>
          <p:cNvSpPr txBox="1">
            <a:spLocks noChangeArrowheads="1"/>
          </p:cNvSpPr>
          <p:nvPr/>
        </p:nvSpPr>
        <p:spPr bwMode="auto">
          <a:xfrm>
            <a:off x="539750" y="3716338"/>
            <a:ext cx="7704658" cy="244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20000"/>
              </a:spcBef>
            </a:pPr>
            <a:r>
              <a:rPr lang="en-US" sz="2000" i="1" dirty="0" smtClean="0">
                <a:solidFill>
                  <a:srgbClr val="FF0000"/>
                </a:solidFill>
                <a:latin typeface="Century Gothic"/>
                <a:cs typeface="Century Gothic"/>
              </a:rPr>
              <a:t>Reductionism</a:t>
            </a:r>
            <a:r>
              <a:rPr lang="en-US" sz="2000" i="1" dirty="0" smtClean="0">
                <a:solidFill>
                  <a:srgbClr val="0000FF"/>
                </a:solidFill>
                <a:latin typeface="Century Gothic"/>
                <a:cs typeface="Century Gothic"/>
              </a:rPr>
              <a:t> is the basic process used in physics to understand reality:</a:t>
            </a:r>
          </a:p>
          <a:p>
            <a:pPr eaLnBrk="1" hangingPunct="1">
              <a:spcBef>
                <a:spcPct val="20000"/>
              </a:spcBef>
            </a:pPr>
            <a:endParaRPr lang="en-US" sz="2000" i="1" dirty="0" smtClean="0">
              <a:solidFill>
                <a:srgbClr val="0000FF"/>
              </a:solidFill>
              <a:latin typeface="Century Gothic"/>
              <a:cs typeface="Century Gothic"/>
            </a:endParaRPr>
          </a:p>
          <a:p>
            <a:pPr eaLnBrk="1" hangingPunct="1">
              <a:spcBef>
                <a:spcPct val="20000"/>
              </a:spcBef>
            </a:pPr>
            <a:r>
              <a:rPr lang="en-US" sz="2000" i="1" dirty="0" smtClean="0">
                <a:solidFill>
                  <a:srgbClr val="0000FF"/>
                </a:solidFill>
                <a:latin typeface="Century Gothic"/>
                <a:cs typeface="Century Gothic"/>
              </a:rPr>
              <a:t>The properties of complex systems can be interpreted in terms of the properties of simpler parts that compose them and the forces involved to compose</a:t>
            </a:r>
            <a:endParaRPr lang="en-US" sz="2000" i="1" dirty="0">
              <a:solidFill>
                <a:srgbClr val="0000FF"/>
              </a:solidFill>
              <a:latin typeface="Century Gothic"/>
              <a:cs typeface="Century Gothic"/>
            </a:endParaRPr>
          </a:p>
        </p:txBody>
      </p:sp>
      <p:sp>
        <p:nvSpPr>
          <p:cNvPr id="7" name="Text Box 6"/>
          <p:cNvSpPr txBox="1">
            <a:spLocks noChangeArrowheads="1"/>
          </p:cNvSpPr>
          <p:nvPr/>
        </p:nvSpPr>
        <p:spPr bwMode="auto">
          <a:xfrm>
            <a:off x="179512" y="2852936"/>
            <a:ext cx="8675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dirty="0" smtClean="0">
                <a:solidFill>
                  <a:srgbClr val="FF0000"/>
                </a:solidFill>
                <a:latin typeface="Century Gothic"/>
                <a:cs typeface="Century Gothic"/>
              </a:rPr>
              <a:t>Solution: reduce the problem to its simpler parts</a:t>
            </a:r>
            <a:endParaRPr lang="en-US" dirty="0">
              <a:solidFill>
                <a:srgbClr val="FF0000"/>
              </a:solidFill>
              <a:latin typeface="Century Gothic"/>
              <a:cs typeface="Century Gothic"/>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DDEE0BF-C9B7-9240-8F64-E53FC0DE2D68}" type="slidenum">
              <a:rPr lang="en-US" sz="1400">
                <a:solidFill>
                  <a:schemeClr val="bg1"/>
                </a:solidFill>
                <a:latin typeface="Times New Roman" charset="0"/>
                <a:cs typeface="Times New Roman" charset="0"/>
              </a:rPr>
              <a:pPr/>
              <a:t>20</a:t>
            </a:fld>
            <a:endParaRPr lang="en-US" sz="1400">
              <a:solidFill>
                <a:schemeClr val="bg1"/>
              </a:solidFill>
              <a:latin typeface="Times New Roman" charset="0"/>
              <a:cs typeface="Times New Roman" charset="0"/>
            </a:endParaRPr>
          </a:p>
        </p:txBody>
      </p:sp>
      <p:sp>
        <p:nvSpPr>
          <p:cNvPr id="38915"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6"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7"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0" name="Text Box 7"/>
          <p:cNvSpPr txBox="1">
            <a:spLocks noChangeArrowheads="1"/>
          </p:cNvSpPr>
          <p:nvPr/>
        </p:nvSpPr>
        <p:spPr bwMode="auto">
          <a:xfrm>
            <a:off x="144463" y="476250"/>
            <a:ext cx="867568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dirty="0" smtClean="0">
                <a:solidFill>
                  <a:srgbClr val="FF0000"/>
                </a:solidFill>
                <a:latin typeface="Times New Roman" charset="0"/>
                <a:cs typeface="Times New Roman" charset="0"/>
              </a:rPr>
              <a:t>Il </a:t>
            </a:r>
            <a:r>
              <a:rPr lang="en-US" sz="3200" i="1" dirty="0" smtClean="0">
                <a:solidFill>
                  <a:srgbClr val="FF0000"/>
                </a:solidFill>
                <a:latin typeface="Times New Roman" charset="0"/>
                <a:cs typeface="Times New Roman" charset="0"/>
              </a:rPr>
              <a:t>campo</a:t>
            </a:r>
            <a:r>
              <a:rPr lang="en-US" sz="3200" dirty="0" smtClean="0">
                <a:solidFill>
                  <a:srgbClr val="FF0000"/>
                </a:solidFill>
                <a:latin typeface="Times New Roman" charset="0"/>
                <a:cs typeface="Times New Roman" charset="0"/>
              </a:rPr>
              <a:t> di Higgs</a:t>
            </a:r>
            <a:endParaRPr lang="it-IT" sz="3200" dirty="0">
              <a:solidFill>
                <a:srgbClr val="FF0000"/>
              </a:solidFill>
              <a:latin typeface="Times New Roman" charset="0"/>
              <a:cs typeface="Times New Roman" charset="0"/>
            </a:endParaRPr>
          </a:p>
        </p:txBody>
      </p:sp>
      <p:sp>
        <p:nvSpPr>
          <p:cNvPr id="38921"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p:nvPr/>
        </p:nvSpPr>
        <p:spPr>
          <a:xfrm>
            <a:off x="323528" y="1124744"/>
            <a:ext cx="8604448" cy="1323439"/>
          </a:xfrm>
          <a:prstGeom prst="rect">
            <a:avLst/>
          </a:prstGeom>
          <a:noFill/>
        </p:spPr>
        <p:txBody>
          <a:bodyPr wrap="square" rtlCol="0">
            <a:spAutoFit/>
          </a:bodyPr>
          <a:lstStyle/>
          <a:p>
            <a:r>
              <a:rPr lang="it-IT" sz="2000" dirty="0" smtClean="0">
                <a:solidFill>
                  <a:srgbClr val="0000FF"/>
                </a:solidFill>
                <a:latin typeface="Times New Roman"/>
                <a:cs typeface="Times New Roman"/>
              </a:rPr>
              <a:t>Il concetto di “campo” in fisica è comune, pensate ad un campo elettrico tra le facce di un condensatore.  Importante: </a:t>
            </a:r>
            <a:r>
              <a:rPr lang="it-IT" sz="2000" dirty="0" smtClean="0">
                <a:solidFill>
                  <a:srgbClr val="FF0000"/>
                </a:solidFill>
                <a:latin typeface="Times New Roman"/>
                <a:cs typeface="Times New Roman"/>
              </a:rPr>
              <a:t>il campo elettrico ha una direzione.</a:t>
            </a:r>
          </a:p>
          <a:p>
            <a:endParaRPr lang="it-IT" sz="2000" dirty="0">
              <a:solidFill>
                <a:srgbClr val="0000FF"/>
              </a:solidFill>
              <a:latin typeface="Times New Roman"/>
              <a:cs typeface="Times New Roman"/>
            </a:endParaRPr>
          </a:p>
          <a:p>
            <a:r>
              <a:rPr lang="it-IT" sz="2000" dirty="0" smtClean="0">
                <a:solidFill>
                  <a:srgbClr val="FF0000"/>
                </a:solidFill>
                <a:latin typeface="Times New Roman"/>
                <a:cs typeface="Times New Roman"/>
              </a:rPr>
              <a:t> </a:t>
            </a:r>
            <a:endParaRPr lang="it-IT" sz="2000" dirty="0">
              <a:solidFill>
                <a:srgbClr val="FF0000"/>
              </a:solidFill>
              <a:latin typeface="Times New Roman"/>
              <a:cs typeface="Times New Roman"/>
            </a:endParaRPr>
          </a:p>
        </p:txBody>
      </p:sp>
      <p:pic>
        <p:nvPicPr>
          <p:cNvPr id="3" name="Picture 2" descr="e_vs_h_vev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2348880"/>
            <a:ext cx="4763492" cy="3906064"/>
          </a:xfrm>
          <a:prstGeom prst="rect">
            <a:avLst/>
          </a:prstGeom>
        </p:spPr>
      </p:pic>
      <p:sp>
        <p:nvSpPr>
          <p:cNvPr id="4" name="Rectangle 3"/>
          <p:cNvSpPr/>
          <p:nvPr/>
        </p:nvSpPr>
        <p:spPr>
          <a:xfrm>
            <a:off x="323528" y="2060848"/>
            <a:ext cx="3888432" cy="1631216"/>
          </a:xfrm>
          <a:prstGeom prst="rect">
            <a:avLst/>
          </a:prstGeom>
        </p:spPr>
        <p:txBody>
          <a:bodyPr wrap="square">
            <a:spAutoFit/>
          </a:bodyPr>
          <a:lstStyle/>
          <a:p>
            <a:r>
              <a:rPr lang="it-IT" sz="2000" dirty="0">
                <a:solidFill>
                  <a:srgbClr val="0000FF"/>
                </a:solidFill>
                <a:latin typeface="Times New Roman"/>
                <a:cs typeface="Times New Roman"/>
              </a:rPr>
              <a:t>Il campo di Higgs è analogo, ma è uno scalare, come la temperatura:</a:t>
            </a:r>
          </a:p>
          <a:p>
            <a:r>
              <a:rPr lang="it-IT" sz="2000" dirty="0">
                <a:solidFill>
                  <a:srgbClr val="FF0000"/>
                </a:solidFill>
                <a:latin typeface="Times New Roman"/>
                <a:cs typeface="Times New Roman"/>
              </a:rPr>
              <a:t>Il campo di Higgs non ha una </a:t>
            </a:r>
            <a:r>
              <a:rPr lang="it-IT" sz="2000" dirty="0" smtClean="0">
                <a:solidFill>
                  <a:srgbClr val="FF0000"/>
                </a:solidFill>
                <a:latin typeface="Times New Roman"/>
                <a:cs typeface="Times New Roman"/>
              </a:rPr>
              <a:t>direzione.</a:t>
            </a:r>
            <a:endParaRPr lang="it-IT" sz="2000" dirty="0">
              <a:solidFill>
                <a:srgbClr val="FF0000"/>
              </a:solidFill>
              <a:latin typeface="Times New Roman" charset="0"/>
              <a:cs typeface="Times New Roman" charset="0"/>
            </a:endParaRPr>
          </a:p>
          <a:p>
            <a:pPr>
              <a:defRPr/>
            </a:pPr>
            <a:endParaRPr lang="it-IT" sz="2000" dirty="0">
              <a:solidFill>
                <a:srgbClr val="0000FF"/>
              </a:solidFill>
              <a:latin typeface="Times New Roman" charset="0"/>
              <a:cs typeface="Times New Roman" charset="0"/>
            </a:endParaRPr>
          </a:p>
        </p:txBody>
      </p:sp>
      <p:sp>
        <p:nvSpPr>
          <p:cNvPr id="6" name="Rectangle 5"/>
          <p:cNvSpPr/>
          <p:nvPr/>
        </p:nvSpPr>
        <p:spPr>
          <a:xfrm>
            <a:off x="251520" y="3645024"/>
            <a:ext cx="4032448" cy="2246769"/>
          </a:xfrm>
          <a:prstGeom prst="rect">
            <a:avLst/>
          </a:prstGeom>
        </p:spPr>
        <p:txBody>
          <a:bodyPr wrap="square">
            <a:spAutoFit/>
          </a:bodyPr>
          <a:lstStyle/>
          <a:p>
            <a:r>
              <a:rPr lang="it-IT" sz="2000" dirty="0" smtClean="0">
                <a:solidFill>
                  <a:srgbClr val="0000FF"/>
                </a:solidFill>
                <a:latin typeface="Times New Roman"/>
                <a:cs typeface="Times New Roman"/>
              </a:rPr>
              <a:t>Così come il vuoto in un condensatore non è esattamente vuoto perché c’è il campo elettrico, così </a:t>
            </a:r>
            <a:r>
              <a:rPr lang="it-IT" sz="2000" dirty="0" smtClean="0">
                <a:solidFill>
                  <a:srgbClr val="FF0000"/>
                </a:solidFill>
                <a:latin typeface="Times New Roman"/>
                <a:cs typeface="Times New Roman"/>
              </a:rPr>
              <a:t>lo spazio non è esattamente vuoto perché c’è il campo di Higgs.</a:t>
            </a:r>
          </a:p>
          <a:p>
            <a:endParaRPr lang="it-IT" sz="2000" dirty="0">
              <a:solidFill>
                <a:srgbClr val="FF0000"/>
              </a:solidFill>
              <a:latin typeface="Times New Roman" charset="0"/>
              <a:cs typeface="Times New Roman" charset="0"/>
            </a:endParaRPr>
          </a:p>
          <a:p>
            <a:pPr>
              <a:defRPr/>
            </a:pPr>
            <a:r>
              <a:rPr lang="it-IT" sz="2000" dirty="0" smtClean="0">
                <a:solidFill>
                  <a:srgbClr val="0000FF"/>
                </a:solidFill>
                <a:latin typeface="Times New Roman" charset="0"/>
                <a:cs typeface="Times New Roman" charset="0"/>
              </a:rPr>
              <a:t>Il vuoto non è assolutamente vuoto!!</a:t>
            </a:r>
            <a:endParaRPr lang="it-IT" sz="2000" dirty="0">
              <a:solidFill>
                <a:srgbClr val="0000FF"/>
              </a:solidFill>
              <a:latin typeface="Times New Roman" charset="0"/>
              <a:cs typeface="Times New Roman" charset="0"/>
            </a:endParaRPr>
          </a:p>
        </p:txBody>
      </p:sp>
    </p:spTree>
    <p:extLst>
      <p:ext uri="{BB962C8B-B14F-4D97-AF65-F5344CB8AC3E}">
        <p14:creationId xmlns:p14="http://schemas.microsoft.com/office/powerpoint/2010/main" val="11787750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409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C416133-DA75-F84F-8E13-7B34122B2B40}" type="slidenum">
              <a:rPr lang="en-US" sz="1400">
                <a:solidFill>
                  <a:schemeClr val="bg1"/>
                </a:solidFill>
                <a:latin typeface="Verdana" charset="0"/>
              </a:rPr>
              <a:pPr/>
              <a:t>21</a:t>
            </a:fld>
            <a:endParaRPr lang="en-US" sz="1400">
              <a:solidFill>
                <a:schemeClr val="bg1"/>
              </a:solidFill>
              <a:latin typeface="Verdana" charset="0"/>
            </a:endParaRPr>
          </a:p>
        </p:txBody>
      </p:sp>
      <p:sp>
        <p:nvSpPr>
          <p:cNvPr id="40963" name="Text Box 42"/>
          <p:cNvSpPr txBox="1">
            <a:spLocks noChangeArrowheads="1"/>
          </p:cNvSpPr>
          <p:nvPr/>
        </p:nvSpPr>
        <p:spPr bwMode="auto">
          <a:xfrm>
            <a:off x="144463" y="476250"/>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200">
                <a:solidFill>
                  <a:srgbClr val="FF0000"/>
                </a:solidFill>
                <a:latin typeface="Times New Roman" charset="0"/>
                <a:cs typeface="Times New Roman" charset="0"/>
              </a:rPr>
              <a:t>La massa dei leptoni e quark</a:t>
            </a:r>
          </a:p>
        </p:txBody>
      </p:sp>
      <p:sp>
        <p:nvSpPr>
          <p:cNvPr id="40964" name="Rectangle 44"/>
          <p:cNvSpPr>
            <a:spLocks noChangeArrowheads="1"/>
          </p:cNvSpPr>
          <p:nvPr/>
        </p:nvSpPr>
        <p:spPr bwMode="auto">
          <a:xfrm>
            <a:off x="-36514" y="981075"/>
            <a:ext cx="918051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it-IT" sz="2800" dirty="0" smtClean="0">
                <a:solidFill>
                  <a:srgbClr val="0000FF"/>
                </a:solidFill>
                <a:latin typeface="Times New Roman" charset="0"/>
                <a:cs typeface="Times New Roman" charset="0"/>
              </a:rPr>
              <a:t>Idea </a:t>
            </a:r>
            <a:r>
              <a:rPr lang="it-IT" sz="2800" dirty="0">
                <a:solidFill>
                  <a:srgbClr val="0000FF"/>
                </a:solidFill>
                <a:latin typeface="Times New Roman" charset="0"/>
                <a:cs typeface="Times New Roman" charset="0"/>
              </a:rPr>
              <a:t>chiave: </a:t>
            </a:r>
            <a:endParaRPr lang="it-IT" sz="2800" dirty="0" smtClean="0">
              <a:solidFill>
                <a:srgbClr val="0000FF"/>
              </a:solidFill>
              <a:latin typeface="Times New Roman" charset="0"/>
              <a:cs typeface="Times New Roman" charset="0"/>
            </a:endParaRPr>
          </a:p>
          <a:p>
            <a:r>
              <a:rPr lang="it-IT" sz="2800" dirty="0" smtClean="0">
                <a:solidFill>
                  <a:srgbClr val="FF0000"/>
                </a:solidFill>
                <a:latin typeface="Times New Roman" charset="0"/>
                <a:cs typeface="Times New Roman" charset="0"/>
              </a:rPr>
              <a:t>Il campo di Higgs si incolla alle particelle e crea la loro massa</a:t>
            </a:r>
            <a:endParaRPr lang="it-IT" sz="2800" dirty="0">
              <a:solidFill>
                <a:srgbClr val="0000FF"/>
              </a:solidFill>
              <a:latin typeface="Times New Roman" charset="0"/>
              <a:cs typeface="Times New Roman" charset="0"/>
            </a:endParaRPr>
          </a:p>
          <a:p>
            <a:endParaRPr lang="it-IT" sz="2800" dirty="0">
              <a:solidFill>
                <a:srgbClr val="0000FF"/>
              </a:solidFill>
              <a:latin typeface="Times New Roman" charset="0"/>
              <a:cs typeface="Times New Roman" charset="0"/>
            </a:endParaRPr>
          </a:p>
        </p:txBody>
      </p:sp>
      <p:sp>
        <p:nvSpPr>
          <p:cNvPr id="40966" name="Rectangle 1"/>
          <p:cNvSpPr>
            <a:spLocks noChangeArrowheads="1"/>
          </p:cNvSpPr>
          <p:nvPr/>
        </p:nvSpPr>
        <p:spPr bwMode="auto">
          <a:xfrm>
            <a:off x="0" y="2492896"/>
            <a:ext cx="327585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sz="2400" dirty="0">
                <a:solidFill>
                  <a:srgbClr val="0000FF"/>
                </a:solidFill>
                <a:latin typeface="Times New Roman" charset="0"/>
                <a:cs typeface="Times New Roman" charset="0"/>
              </a:rPr>
              <a:t>La massa è una proprietà che viene acquisita attraverso l’interazione con il bosone di Higgs: </a:t>
            </a:r>
            <a:r>
              <a:rPr lang="it-IT" sz="2400" dirty="0">
                <a:solidFill>
                  <a:srgbClr val="FF0000"/>
                </a:solidFill>
                <a:latin typeface="Times New Roman" charset="0"/>
                <a:cs typeface="Times New Roman" charset="0"/>
              </a:rPr>
              <a:t>sembrano avere massa </a:t>
            </a:r>
            <a:r>
              <a:rPr lang="it-IT" sz="2400" dirty="0">
                <a:solidFill>
                  <a:srgbClr val="0000FF"/>
                </a:solidFill>
                <a:latin typeface="Times New Roman" charset="0"/>
                <a:cs typeface="Times New Roman" charset="0"/>
              </a:rPr>
              <a:t>perché interagiscono con il bosone di Higgs e diventano più difficili da spostare.</a:t>
            </a:r>
          </a:p>
        </p:txBody>
      </p:sp>
      <p:pic>
        <p:nvPicPr>
          <p:cNvPr id="2" name="Higgs fie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52395" y="1872208"/>
            <a:ext cx="5628117" cy="4221088"/>
          </a:xfrm>
          <a:prstGeom prst="rect">
            <a:avLst/>
          </a:prstGeom>
        </p:spPr>
      </p:pic>
    </p:spTree>
    <p:extLst>
      <p:ext uri="{BB962C8B-B14F-4D97-AF65-F5344CB8AC3E}">
        <p14:creationId xmlns:p14="http://schemas.microsoft.com/office/powerpoint/2010/main" val="2072660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4B36267-BB76-3845-BFC8-FEC0BCE45579}" type="slidenum">
              <a:rPr lang="en-US" sz="1400">
                <a:solidFill>
                  <a:schemeClr val="bg1"/>
                </a:solidFill>
                <a:latin typeface="Times New Roman" charset="0"/>
                <a:cs typeface="Times New Roman" charset="0"/>
              </a:rPr>
              <a:pPr/>
              <a:t>22</a:t>
            </a:fld>
            <a:endParaRPr lang="en-US" sz="1400">
              <a:solidFill>
                <a:schemeClr val="bg1"/>
              </a:solidFill>
              <a:latin typeface="Times New Roman" charset="0"/>
              <a:cs typeface="Times New Roman" charset="0"/>
            </a:endParaRPr>
          </a:p>
        </p:txBody>
      </p:sp>
      <p:sp>
        <p:nvSpPr>
          <p:cNvPr id="18435" name="Rectangle 4"/>
          <p:cNvSpPr>
            <a:spLocks noChangeArrowheads="1"/>
          </p:cNvSpPr>
          <p:nvPr/>
        </p:nvSpPr>
        <p:spPr bwMode="auto">
          <a:xfrm>
            <a:off x="687388" y="476672"/>
            <a:ext cx="77724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it-IT" sz="4000" dirty="0" smtClean="0">
                <a:solidFill>
                  <a:srgbClr val="FF0000"/>
                </a:solidFill>
                <a:latin typeface="Times New Roman" charset="0"/>
                <a:cs typeface="Times New Roman" charset="0"/>
              </a:rPr>
              <a:t>Caccia al bosone di Higgs</a:t>
            </a:r>
            <a:endParaRPr lang="it-IT" sz="4000" dirty="0">
              <a:solidFill>
                <a:srgbClr val="FF0000"/>
              </a:solidFill>
              <a:latin typeface="Times New Roman" charset="0"/>
              <a:cs typeface="Times New Roman" charset="0"/>
            </a:endParaRPr>
          </a:p>
        </p:txBody>
      </p:sp>
      <p:pic>
        <p:nvPicPr>
          <p:cNvPr id="2" name="CatchHigg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1760" y="1196752"/>
            <a:ext cx="3851920" cy="2888940"/>
          </a:xfrm>
          <a:prstGeom prst="rect">
            <a:avLst/>
          </a:prstGeom>
        </p:spPr>
      </p:pic>
      <p:sp>
        <p:nvSpPr>
          <p:cNvPr id="4" name="TextBox 3"/>
          <p:cNvSpPr txBox="1"/>
          <p:nvPr/>
        </p:nvSpPr>
        <p:spPr>
          <a:xfrm>
            <a:off x="611560" y="4509120"/>
            <a:ext cx="8208912" cy="1631216"/>
          </a:xfrm>
          <a:prstGeom prst="rect">
            <a:avLst/>
          </a:prstGeom>
          <a:noFill/>
        </p:spPr>
        <p:txBody>
          <a:bodyPr wrap="square" rtlCol="0">
            <a:spAutoFit/>
          </a:bodyPr>
          <a:lstStyle/>
          <a:p>
            <a:r>
              <a:rPr lang="it-IT" sz="2000" dirty="0" smtClean="0">
                <a:solidFill>
                  <a:srgbClr val="0000FF"/>
                </a:solidFill>
                <a:latin typeface="Times New Roman"/>
                <a:cs typeface="Times New Roman"/>
              </a:rPr>
              <a:t>Dal 1964, anno di pubblicazione dell’articolo di Mr. Higgs che lo proponeva, la particella di Higgs è stato il sacro </a:t>
            </a:r>
            <a:r>
              <a:rPr lang="it-IT" sz="2000" dirty="0" err="1" smtClean="0">
                <a:solidFill>
                  <a:srgbClr val="0000FF"/>
                </a:solidFill>
                <a:latin typeface="Times New Roman"/>
                <a:cs typeface="Times New Roman"/>
              </a:rPr>
              <a:t>Gral</a:t>
            </a:r>
            <a:r>
              <a:rPr lang="it-IT" sz="2000" dirty="0" smtClean="0">
                <a:solidFill>
                  <a:srgbClr val="0000FF"/>
                </a:solidFill>
                <a:latin typeface="Times New Roman"/>
                <a:cs typeface="Times New Roman"/>
              </a:rPr>
              <a:t> della fisica, su cui si sono riversati fiumi di articoli, soldi, notti insonni, matrimoni falliti, adrenalina, speranze e delusioni.</a:t>
            </a:r>
          </a:p>
          <a:p>
            <a:endParaRPr lang="it-IT" sz="2000" dirty="0">
              <a:solidFill>
                <a:srgbClr val="0000FF"/>
              </a:solidFill>
              <a:latin typeface="Times New Roman"/>
              <a:cs typeface="Times New Roman"/>
            </a:endParaRPr>
          </a:p>
        </p:txBody>
      </p:sp>
    </p:spTree>
    <p:extLst>
      <p:ext uri="{BB962C8B-B14F-4D97-AF65-F5344CB8AC3E}">
        <p14:creationId xmlns:p14="http://schemas.microsoft.com/office/powerpoint/2010/main" val="1895182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66" fill="hold"/>
                                        <p:tgtEl>
                                          <p:spTgt spid="2"/>
                                        </p:tgtEl>
                                      </p:cBhvr>
                                    </p:cmd>
                                  </p:childTnLst>
                                </p:cTn>
                              </p:par>
                              <p:par>
                                <p:cTn id="7" presetID="1" presetClass="mediacall" presetSubtype="0" fill="hold" nodeType="withEffect">
                                  <p:stCondLst>
                                    <p:cond delay="0"/>
                                  </p:stCondLst>
                                  <p:childTnLst>
                                    <p:cmd type="call" cmd="playFrom(0.0)">
                                      <p:cBhvr>
                                        <p:cTn id="8" dur="12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4B36267-BB76-3845-BFC8-FEC0BCE45579}" type="slidenum">
              <a:rPr lang="en-US" sz="1400">
                <a:solidFill>
                  <a:schemeClr val="bg1"/>
                </a:solidFill>
                <a:latin typeface="Times New Roman" charset="0"/>
                <a:cs typeface="Times New Roman" charset="0"/>
              </a:rPr>
              <a:pPr/>
              <a:t>23</a:t>
            </a:fld>
            <a:endParaRPr lang="en-US" sz="1400">
              <a:solidFill>
                <a:schemeClr val="bg1"/>
              </a:solidFill>
              <a:latin typeface="Times New Roman" charset="0"/>
              <a:cs typeface="Times New Roman" charset="0"/>
            </a:endParaRPr>
          </a:p>
        </p:txBody>
      </p:sp>
      <p:sp>
        <p:nvSpPr>
          <p:cNvPr id="4" name="TextBox 3"/>
          <p:cNvSpPr txBox="1"/>
          <p:nvPr/>
        </p:nvSpPr>
        <p:spPr>
          <a:xfrm>
            <a:off x="395536" y="5517232"/>
            <a:ext cx="8208912" cy="707886"/>
          </a:xfrm>
          <a:prstGeom prst="rect">
            <a:avLst/>
          </a:prstGeom>
          <a:noFill/>
        </p:spPr>
        <p:txBody>
          <a:bodyPr wrap="square" rtlCol="0">
            <a:spAutoFit/>
          </a:bodyPr>
          <a:lstStyle/>
          <a:p>
            <a:endParaRPr lang="it-IT" sz="2000" dirty="0">
              <a:solidFill>
                <a:srgbClr val="0000FF"/>
              </a:solidFill>
              <a:latin typeface="Times New Roman"/>
              <a:cs typeface="Times New Roman"/>
            </a:endParaRPr>
          </a:p>
          <a:p>
            <a:r>
              <a:rPr lang="it-IT" sz="2000" dirty="0" smtClean="0">
                <a:solidFill>
                  <a:srgbClr val="0000FF"/>
                </a:solidFill>
                <a:latin typeface="Times New Roman"/>
                <a:cs typeface="Times New Roman"/>
              </a:rPr>
              <a:t>Tutto è cambiato il 4 luglio 2012….</a:t>
            </a:r>
            <a:endParaRPr lang="it-IT" sz="2000" dirty="0">
              <a:solidFill>
                <a:srgbClr val="0000FF"/>
              </a:solidFill>
              <a:latin typeface="Times New Roman"/>
              <a:cs typeface="Times New Roman"/>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764704"/>
            <a:ext cx="9081264" cy="4752528"/>
          </a:xfrm>
          <a:prstGeom prst="rect">
            <a:avLst/>
          </a:prstGeom>
        </p:spPr>
      </p:pic>
    </p:spTree>
    <p:extLst>
      <p:ext uri="{BB962C8B-B14F-4D97-AF65-F5344CB8AC3E}">
        <p14:creationId xmlns:p14="http://schemas.microsoft.com/office/powerpoint/2010/main" val="25726810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552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07B22E2-B76D-4F45-8ACF-6EEF9207B2A5}" type="slidenum">
              <a:rPr lang="en-US" sz="1400">
                <a:solidFill>
                  <a:schemeClr val="bg1"/>
                </a:solidFill>
                <a:latin typeface="Verdana" charset="0"/>
              </a:rPr>
              <a:pPr/>
              <a:t>24</a:t>
            </a:fld>
            <a:endParaRPr lang="en-US" sz="1400">
              <a:solidFill>
                <a:schemeClr val="bg1"/>
              </a:solidFill>
              <a:latin typeface="Verdana" charset="0"/>
            </a:endParaRPr>
          </a:p>
        </p:txBody>
      </p:sp>
      <p:sp>
        <p:nvSpPr>
          <p:cNvPr id="55299"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00"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01"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02"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03"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04" name="Text Box 7"/>
          <p:cNvSpPr txBox="1">
            <a:spLocks noChangeArrowheads="1"/>
          </p:cNvSpPr>
          <p:nvPr/>
        </p:nvSpPr>
        <p:spPr bwMode="auto">
          <a:xfrm>
            <a:off x="144463" y="476250"/>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200">
                <a:solidFill>
                  <a:srgbClr val="FF0000"/>
                </a:solidFill>
                <a:latin typeface="Times New Roman" charset="0"/>
                <a:cs typeface="Times New Roman" charset="0"/>
              </a:rPr>
              <a:t>Come si fa un bosone di Higgs?</a:t>
            </a:r>
          </a:p>
        </p:txBody>
      </p:sp>
      <p:sp>
        <p:nvSpPr>
          <p:cNvPr id="55305"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06" name="TextBox 1"/>
          <p:cNvSpPr txBox="1">
            <a:spLocks noChangeArrowheads="1"/>
          </p:cNvSpPr>
          <p:nvPr/>
        </p:nvSpPr>
        <p:spPr bwMode="auto">
          <a:xfrm>
            <a:off x="539750" y="1052513"/>
            <a:ext cx="7099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a:solidFill>
                  <a:srgbClr val="0000FF"/>
                </a:solidFill>
                <a:latin typeface="Times New Roman" charset="0"/>
                <a:cs typeface="Times New Roman" charset="0"/>
              </a:rPr>
              <a:t>La teoria ci dice quali sono i meccanismi di produzione: </a:t>
            </a:r>
          </a:p>
          <a:p>
            <a:pPr lvl="1">
              <a:buFont typeface="Arial" charset="0"/>
              <a:buChar char="•"/>
            </a:pPr>
            <a:r>
              <a:rPr lang="it-IT" dirty="0">
                <a:solidFill>
                  <a:srgbClr val="0000FF"/>
                </a:solidFill>
                <a:latin typeface="Times New Roman" charset="0"/>
                <a:cs typeface="Times New Roman" charset="0"/>
              </a:rPr>
              <a:t>Si parte da due protoni</a:t>
            </a:r>
          </a:p>
          <a:p>
            <a:pPr lvl="1">
              <a:buFont typeface="Arial" charset="0"/>
              <a:buChar char="•"/>
            </a:pPr>
            <a:r>
              <a:rPr lang="it-IT" dirty="0">
                <a:solidFill>
                  <a:srgbClr val="0000FF"/>
                </a:solidFill>
                <a:latin typeface="Times New Roman" charset="0"/>
                <a:cs typeface="Times New Roman" charset="0"/>
              </a:rPr>
              <a:t>due “costituenti” si fondono, e </a:t>
            </a:r>
            <a:r>
              <a:rPr lang="it-IT" dirty="0" smtClean="0">
                <a:solidFill>
                  <a:srgbClr val="0000FF"/>
                </a:solidFill>
                <a:latin typeface="Times New Roman" charset="0"/>
                <a:cs typeface="Times New Roman" charset="0"/>
              </a:rPr>
              <a:t>si forma </a:t>
            </a:r>
            <a:r>
              <a:rPr lang="it-IT" dirty="0">
                <a:solidFill>
                  <a:srgbClr val="0000FF"/>
                </a:solidFill>
                <a:latin typeface="Times New Roman" charset="0"/>
                <a:cs typeface="Times New Roman" charset="0"/>
              </a:rPr>
              <a:t>l’</a:t>
            </a:r>
            <a:r>
              <a:rPr lang="it-IT" altLang="ja-JP" dirty="0">
                <a:solidFill>
                  <a:srgbClr val="0000FF"/>
                </a:solidFill>
                <a:latin typeface="Times New Roman" charset="0"/>
                <a:cs typeface="Times New Roman" charset="0"/>
              </a:rPr>
              <a:t>Higgs </a:t>
            </a:r>
            <a:endParaRPr lang="it-IT" dirty="0">
              <a:solidFill>
                <a:srgbClr val="0000FF"/>
              </a:solidFill>
              <a:latin typeface="Times New Roman" charset="0"/>
              <a:cs typeface="Times New Roman" charset="0"/>
            </a:endParaRPr>
          </a:p>
        </p:txBody>
      </p:sp>
      <p:grpSp>
        <p:nvGrpSpPr>
          <p:cNvPr id="55307" name="Group 4"/>
          <p:cNvGrpSpPr>
            <a:grpSpLocks/>
          </p:cNvGrpSpPr>
          <p:nvPr/>
        </p:nvGrpSpPr>
        <p:grpSpPr bwMode="auto">
          <a:xfrm>
            <a:off x="1619250" y="2492375"/>
            <a:ext cx="4873625" cy="3744913"/>
            <a:chOff x="2051720" y="2959350"/>
            <a:chExt cx="4440808" cy="3349970"/>
          </a:xfrm>
        </p:grpSpPr>
        <p:pic>
          <p:nvPicPr>
            <p:cNvPr id="55308" name="Picture 2" descr="production_mech.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51720" y="2959350"/>
              <a:ext cx="4440808" cy="334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9" name="Oval 3"/>
            <p:cNvSpPr>
              <a:spLocks noChangeArrowheads="1"/>
            </p:cNvSpPr>
            <p:nvPr/>
          </p:nvSpPr>
          <p:spPr bwMode="auto">
            <a:xfrm>
              <a:off x="3563888" y="3573016"/>
              <a:ext cx="360040" cy="432048"/>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10" name="Oval 14"/>
            <p:cNvSpPr>
              <a:spLocks noChangeArrowheads="1"/>
            </p:cNvSpPr>
            <p:nvPr/>
          </p:nvSpPr>
          <p:spPr bwMode="auto">
            <a:xfrm>
              <a:off x="5868144" y="3573016"/>
              <a:ext cx="360040" cy="432048"/>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11" name="Oval 15"/>
            <p:cNvSpPr>
              <a:spLocks noChangeArrowheads="1"/>
            </p:cNvSpPr>
            <p:nvPr/>
          </p:nvSpPr>
          <p:spPr bwMode="auto">
            <a:xfrm>
              <a:off x="5868144" y="5373216"/>
              <a:ext cx="360040" cy="432048"/>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12" name="Oval 16"/>
            <p:cNvSpPr>
              <a:spLocks noChangeArrowheads="1"/>
            </p:cNvSpPr>
            <p:nvPr/>
          </p:nvSpPr>
          <p:spPr bwMode="auto">
            <a:xfrm>
              <a:off x="3491880" y="5805264"/>
              <a:ext cx="360040" cy="432048"/>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563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CA2346F-1D86-4046-BFF8-AE28F0593EDE}" type="slidenum">
              <a:rPr lang="en-US" sz="1400">
                <a:solidFill>
                  <a:schemeClr val="bg1"/>
                </a:solidFill>
                <a:latin typeface="Verdana" charset="0"/>
              </a:rPr>
              <a:pPr/>
              <a:t>25</a:t>
            </a:fld>
            <a:endParaRPr lang="en-US" sz="1400">
              <a:solidFill>
                <a:schemeClr val="bg1"/>
              </a:solidFill>
              <a:latin typeface="Verdana" charset="0"/>
            </a:endParaRPr>
          </a:p>
        </p:txBody>
      </p:sp>
      <p:sp>
        <p:nvSpPr>
          <p:cNvPr id="56323"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6324"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6325"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6326"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6327"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6328" name="Text Box 7"/>
          <p:cNvSpPr txBox="1">
            <a:spLocks noChangeArrowheads="1"/>
          </p:cNvSpPr>
          <p:nvPr/>
        </p:nvSpPr>
        <p:spPr bwMode="auto">
          <a:xfrm>
            <a:off x="144463" y="476250"/>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a:solidFill>
                  <a:srgbClr val="FF0000"/>
                </a:solidFill>
                <a:latin typeface="Times New Roman" charset="0"/>
                <a:cs typeface="Times New Roman" charset="0"/>
              </a:rPr>
              <a:t>Per i curiosi</a:t>
            </a:r>
            <a:endParaRPr lang="it-IT" sz="3200">
              <a:solidFill>
                <a:srgbClr val="FF0000"/>
              </a:solidFill>
              <a:latin typeface="Times New Roman" charset="0"/>
              <a:cs typeface="Times New Roman" charset="0"/>
            </a:endParaRPr>
          </a:p>
        </p:txBody>
      </p:sp>
      <p:sp>
        <p:nvSpPr>
          <p:cNvPr id="56329"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56330" name="Picture 4" descr="leading_contributio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7363" y="1773238"/>
            <a:ext cx="8320087"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573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3893E1F-E33D-A046-8CA8-FA858FFEF788}" type="slidenum">
              <a:rPr lang="en-US" sz="1400">
                <a:solidFill>
                  <a:schemeClr val="bg1"/>
                </a:solidFill>
                <a:latin typeface="Verdana" charset="0"/>
              </a:rPr>
              <a:pPr/>
              <a:t>26</a:t>
            </a:fld>
            <a:endParaRPr lang="en-US" sz="1400">
              <a:solidFill>
                <a:schemeClr val="bg1"/>
              </a:solidFill>
              <a:latin typeface="Verdana" charset="0"/>
            </a:endParaRPr>
          </a:p>
        </p:txBody>
      </p:sp>
      <p:sp>
        <p:nvSpPr>
          <p:cNvPr id="57347"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7348"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7349"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7350"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7351"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7352" name="Text Box 7"/>
          <p:cNvSpPr txBox="1">
            <a:spLocks noChangeArrowheads="1"/>
          </p:cNvSpPr>
          <p:nvPr/>
        </p:nvSpPr>
        <p:spPr bwMode="auto">
          <a:xfrm>
            <a:off x="144463" y="476250"/>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200">
                <a:solidFill>
                  <a:srgbClr val="FF0000"/>
                </a:solidFill>
                <a:latin typeface="Times New Roman" charset="0"/>
                <a:cs typeface="Times New Roman" charset="0"/>
              </a:rPr>
              <a:t>Che probabilità ha di crearsi un bosone di Higgs?</a:t>
            </a:r>
          </a:p>
        </p:txBody>
      </p:sp>
      <p:sp>
        <p:nvSpPr>
          <p:cNvPr id="57353"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7354" name="TextBox 1"/>
          <p:cNvSpPr txBox="1">
            <a:spLocks noChangeArrowheads="1"/>
          </p:cNvSpPr>
          <p:nvPr/>
        </p:nvSpPr>
        <p:spPr bwMode="auto">
          <a:xfrm>
            <a:off x="0" y="2060575"/>
            <a:ext cx="3419872"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a:solidFill>
                  <a:srgbClr val="0000FF"/>
                </a:solidFill>
                <a:latin typeface="Times New Roman" charset="0"/>
                <a:cs typeface="Times New Roman" charset="0"/>
              </a:rPr>
              <a:t>Si riesce a fare un bosone di Higgs una volta ogni 10</a:t>
            </a:r>
            <a:r>
              <a:rPr lang="it-IT" baseline="30000" dirty="0">
                <a:solidFill>
                  <a:srgbClr val="0000FF"/>
                </a:solidFill>
                <a:latin typeface="Times New Roman" charset="0"/>
                <a:cs typeface="Times New Roman" charset="0"/>
              </a:rPr>
              <a:t>12 </a:t>
            </a:r>
            <a:r>
              <a:rPr lang="it-IT" dirty="0">
                <a:solidFill>
                  <a:srgbClr val="0000FF"/>
                </a:solidFill>
                <a:latin typeface="Times New Roman" charset="0"/>
                <a:cs typeface="Times New Roman" charset="0"/>
              </a:rPr>
              <a:t>urti…</a:t>
            </a:r>
          </a:p>
          <a:p>
            <a:endParaRPr lang="it-IT" baseline="30000" dirty="0">
              <a:solidFill>
                <a:srgbClr val="0000FF"/>
              </a:solidFill>
              <a:latin typeface="Times New Roman" charset="0"/>
              <a:cs typeface="Times New Roman" charset="0"/>
            </a:endParaRPr>
          </a:p>
          <a:p>
            <a:r>
              <a:rPr lang="it-IT" dirty="0">
                <a:solidFill>
                  <a:srgbClr val="0000FF"/>
                </a:solidFill>
                <a:latin typeface="Times New Roman" charset="0"/>
                <a:cs typeface="Times New Roman" charset="0"/>
              </a:rPr>
              <a:t>Nel modo in cui funziona LHC adesso, si fa circa un Higgs ogni </a:t>
            </a:r>
            <a:r>
              <a:rPr lang="it-IT" dirty="0" smtClean="0">
                <a:solidFill>
                  <a:srgbClr val="0000FF"/>
                </a:solidFill>
                <a:latin typeface="Times New Roman" charset="0"/>
                <a:cs typeface="Times New Roman" charset="0"/>
              </a:rPr>
              <a:t>ora</a:t>
            </a:r>
          </a:p>
          <a:p>
            <a:r>
              <a:rPr lang="it-IT" dirty="0" smtClean="0">
                <a:solidFill>
                  <a:srgbClr val="0000FF"/>
                </a:solidFill>
                <a:latin typeface="Times New Roman" charset="0"/>
                <a:cs typeface="Times New Roman" charset="0"/>
              </a:rPr>
              <a:t>(secondo la teoria attuale).</a:t>
            </a:r>
            <a:endParaRPr lang="it-IT" dirty="0">
              <a:solidFill>
                <a:srgbClr val="0000FF"/>
              </a:solidFill>
              <a:latin typeface="Times New Roman" charset="0"/>
              <a:cs typeface="Times New Roman" charset="0"/>
            </a:endParaRPr>
          </a:p>
        </p:txBody>
      </p:sp>
      <p:pic>
        <p:nvPicPr>
          <p:cNvPr id="5735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40200" y="1573213"/>
            <a:ext cx="4313238"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Oval 17"/>
          <p:cNvSpPr>
            <a:spLocks noChangeArrowheads="1"/>
          </p:cNvSpPr>
          <p:nvPr/>
        </p:nvSpPr>
        <p:spPr bwMode="auto">
          <a:xfrm>
            <a:off x="5220073" y="5229225"/>
            <a:ext cx="1368152" cy="360015"/>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7" name="TextBox 5"/>
          <p:cNvSpPr txBox="1">
            <a:spLocks noChangeArrowheads="1"/>
          </p:cNvSpPr>
          <p:nvPr/>
        </p:nvSpPr>
        <p:spPr bwMode="auto">
          <a:xfrm>
            <a:off x="2555875" y="5157788"/>
            <a:ext cx="2152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err="1">
                <a:solidFill>
                  <a:srgbClr val="FF0000"/>
                </a:solidFill>
              </a:rPr>
              <a:t>Urto</a:t>
            </a:r>
            <a:r>
              <a:rPr lang="en-US" sz="1800" dirty="0">
                <a:solidFill>
                  <a:srgbClr val="FF0000"/>
                </a:solidFill>
              </a:rPr>
              <a:t> </a:t>
            </a:r>
            <a:r>
              <a:rPr lang="en-US" sz="1800" dirty="0" err="1">
                <a:solidFill>
                  <a:srgbClr val="FF0000"/>
                </a:solidFill>
              </a:rPr>
              <a:t>protone-protone</a:t>
            </a:r>
            <a:endParaRPr lang="en-US" sz="1800" dirty="0">
              <a:solidFill>
                <a:srgbClr val="FF0000"/>
              </a:solidFill>
            </a:endParaRPr>
          </a:p>
          <a:p>
            <a:r>
              <a:rPr lang="en-US" sz="1800" dirty="0" err="1">
                <a:solidFill>
                  <a:srgbClr val="FF0000"/>
                </a:solidFill>
              </a:rPr>
              <a:t>che</a:t>
            </a:r>
            <a:r>
              <a:rPr lang="en-US" sz="1800" dirty="0">
                <a:solidFill>
                  <a:srgbClr val="FF0000"/>
                </a:solidFill>
              </a:rPr>
              <a:t> </a:t>
            </a:r>
            <a:r>
              <a:rPr lang="en-US" sz="1800" dirty="0" err="1">
                <a:solidFill>
                  <a:srgbClr val="FF0000"/>
                </a:solidFill>
              </a:rPr>
              <a:t>fa</a:t>
            </a:r>
            <a:r>
              <a:rPr lang="en-US" sz="1800" dirty="0">
                <a:solidFill>
                  <a:srgbClr val="FF0000"/>
                </a:solidFill>
              </a:rPr>
              <a:t> un Higgs</a:t>
            </a:r>
          </a:p>
        </p:txBody>
      </p:sp>
      <p:cxnSp>
        <p:nvCxnSpPr>
          <p:cNvPr id="57358" name="Straight Arrow Connector 7"/>
          <p:cNvCxnSpPr>
            <a:cxnSpLocks noChangeShapeType="1"/>
          </p:cNvCxnSpPr>
          <p:nvPr/>
        </p:nvCxnSpPr>
        <p:spPr bwMode="auto">
          <a:xfrm>
            <a:off x="4211638" y="1844675"/>
            <a:ext cx="1368425" cy="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57359" name="TextBox 21"/>
          <p:cNvSpPr txBox="1">
            <a:spLocks noChangeArrowheads="1"/>
          </p:cNvSpPr>
          <p:nvPr/>
        </p:nvSpPr>
        <p:spPr bwMode="auto">
          <a:xfrm>
            <a:off x="2700338" y="1474788"/>
            <a:ext cx="2152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0000"/>
                </a:solidFill>
              </a:rPr>
              <a:t>Urto protone-protone</a:t>
            </a:r>
          </a:p>
        </p:txBody>
      </p:sp>
      <p:cxnSp>
        <p:nvCxnSpPr>
          <p:cNvPr id="57360" name="Straight Arrow Connector 22"/>
          <p:cNvCxnSpPr>
            <a:cxnSpLocks noChangeShapeType="1"/>
          </p:cNvCxnSpPr>
          <p:nvPr/>
        </p:nvCxnSpPr>
        <p:spPr bwMode="auto">
          <a:xfrm flipV="1">
            <a:off x="4140200" y="5589240"/>
            <a:ext cx="1079872" cy="143223"/>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7361" name="Straight Arrow Connector 9"/>
          <p:cNvCxnSpPr>
            <a:cxnSpLocks noChangeShapeType="1"/>
          </p:cNvCxnSpPr>
          <p:nvPr/>
        </p:nvCxnSpPr>
        <p:spPr bwMode="auto">
          <a:xfrm>
            <a:off x="3492500" y="1989138"/>
            <a:ext cx="0" cy="3024187"/>
          </a:xfrm>
          <a:prstGeom prst="straightConnector1">
            <a:avLst/>
          </a:prstGeom>
          <a:noFill/>
          <a:ln w="9525">
            <a:solidFill>
              <a:srgbClr val="FF0000"/>
            </a:solidFill>
            <a:prstDash val="dash"/>
            <a:round/>
            <a:headEnd type="arrow" w="med" len="med"/>
            <a:tailEnd type="arrow" w="med" len="med"/>
          </a:ln>
          <a:extLst>
            <a:ext uri="{909E8E84-426E-40dd-AFC4-6F175D3DCCD1}">
              <a14:hiddenFill xmlns:a14="http://schemas.microsoft.com/office/drawing/2010/main">
                <a:noFill/>
              </a14:hiddenFill>
            </a:ext>
          </a:extLst>
        </p:spPr>
      </p:cxnSp>
      <p:sp>
        <p:nvSpPr>
          <p:cNvPr id="57362" name="TextBox 10"/>
          <p:cNvSpPr txBox="1">
            <a:spLocks noChangeArrowheads="1"/>
          </p:cNvSpPr>
          <p:nvPr/>
        </p:nvSpPr>
        <p:spPr bwMode="auto">
          <a:xfrm>
            <a:off x="3563888" y="4716884"/>
            <a:ext cx="620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solidFill>
                  <a:srgbClr val="FF6600"/>
                </a:solidFill>
              </a:rPr>
              <a:t>10</a:t>
            </a:r>
            <a:r>
              <a:rPr lang="en-US" sz="1800" baseline="30000" dirty="0">
                <a:solidFill>
                  <a:srgbClr val="FF6600"/>
                </a:solidFill>
              </a:rPr>
              <a:t>-12</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593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DE5A718-9877-5F49-A3F7-B2B1B760A1A5}" type="slidenum">
              <a:rPr lang="en-US" sz="1400">
                <a:solidFill>
                  <a:schemeClr val="bg1"/>
                </a:solidFill>
                <a:latin typeface="Verdana" charset="0"/>
              </a:rPr>
              <a:pPr/>
              <a:t>27</a:t>
            </a:fld>
            <a:endParaRPr lang="en-US" sz="1400">
              <a:solidFill>
                <a:schemeClr val="bg1"/>
              </a:solidFill>
              <a:latin typeface="Verdana" charset="0"/>
            </a:endParaRPr>
          </a:p>
        </p:txBody>
      </p:sp>
      <p:sp>
        <p:nvSpPr>
          <p:cNvPr id="59395"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9396"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9397"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9398" name="Text Box 7"/>
          <p:cNvSpPr txBox="1">
            <a:spLocks noChangeArrowheads="1"/>
          </p:cNvSpPr>
          <p:nvPr/>
        </p:nvSpPr>
        <p:spPr bwMode="auto">
          <a:xfrm>
            <a:off x="144463" y="476250"/>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200">
                <a:solidFill>
                  <a:srgbClr val="FF0000"/>
                </a:solidFill>
                <a:latin typeface="Times New Roman" charset="0"/>
                <a:cs typeface="Times New Roman" charset="0"/>
              </a:rPr>
              <a:t>Come facciamo a vederlo?</a:t>
            </a:r>
          </a:p>
        </p:txBody>
      </p:sp>
      <p:sp>
        <p:nvSpPr>
          <p:cNvPr id="59399"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9400" name="TextBox 1"/>
          <p:cNvSpPr txBox="1">
            <a:spLocks noChangeArrowheads="1"/>
          </p:cNvSpPr>
          <p:nvPr/>
        </p:nvSpPr>
        <p:spPr bwMode="auto">
          <a:xfrm>
            <a:off x="107504" y="1412776"/>
            <a:ext cx="403244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smtClean="0">
                <a:solidFill>
                  <a:srgbClr val="0000FF"/>
                </a:solidFill>
                <a:latin typeface="Times New Roman" charset="0"/>
                <a:cs typeface="Times New Roman" charset="0"/>
                <a:sym typeface="Wingdings" charset="0"/>
              </a:rPr>
              <a:t>Il bosone di Higgs non vive abbastanza a lungo per essere misurato, ma decade subito in altre particelle.</a:t>
            </a:r>
          </a:p>
          <a:p>
            <a:endParaRPr lang="it-IT" dirty="0" smtClean="0">
              <a:solidFill>
                <a:srgbClr val="0000FF"/>
              </a:solidFill>
              <a:latin typeface="Times New Roman" charset="0"/>
              <a:cs typeface="Times New Roman" charset="0"/>
              <a:sym typeface="Wingdings" charset="0"/>
            </a:endParaRPr>
          </a:p>
          <a:p>
            <a:r>
              <a:rPr lang="it-IT" dirty="0" smtClean="0">
                <a:solidFill>
                  <a:srgbClr val="0000FF"/>
                </a:solidFill>
                <a:latin typeface="Times New Roman" charset="0"/>
                <a:cs typeface="Times New Roman" charset="0"/>
                <a:sym typeface="Wingdings" charset="0"/>
              </a:rPr>
              <a:t>Dobbiamo misurare </a:t>
            </a:r>
            <a:r>
              <a:rPr lang="it-IT" dirty="0">
                <a:solidFill>
                  <a:srgbClr val="0000FF"/>
                </a:solidFill>
                <a:latin typeface="Times New Roman" charset="0"/>
                <a:cs typeface="Times New Roman" charset="0"/>
                <a:sym typeface="Wingdings" charset="0"/>
              </a:rPr>
              <a:t>la massa di  coppie </a:t>
            </a:r>
            <a:r>
              <a:rPr lang="it-IT" dirty="0" err="1">
                <a:solidFill>
                  <a:srgbClr val="0000FF"/>
                </a:solidFill>
                <a:latin typeface="Times New Roman" charset="0"/>
                <a:cs typeface="Times New Roman" charset="0"/>
                <a:sym typeface="Wingdings" charset="0"/>
              </a:rPr>
              <a:t>bb</a:t>
            </a:r>
            <a:r>
              <a:rPr lang="it-IT" dirty="0">
                <a:solidFill>
                  <a:srgbClr val="0000FF"/>
                </a:solidFill>
                <a:latin typeface="Times New Roman" charset="0"/>
                <a:cs typeface="Times New Roman" charset="0"/>
                <a:sym typeface="Wingdings" charset="0"/>
              </a:rPr>
              <a:t>, oppure WW,  ZZ, …, </a:t>
            </a:r>
            <a:r>
              <a:rPr lang="it-IT" dirty="0">
                <a:solidFill>
                  <a:srgbClr val="0000FF"/>
                </a:solidFill>
                <a:latin typeface="Symbol" charset="0"/>
                <a:cs typeface="Symbol" charset="0"/>
                <a:sym typeface="Wingdings" charset="0"/>
              </a:rPr>
              <a:t>gg, </a:t>
            </a:r>
            <a:r>
              <a:rPr lang="it-IT" dirty="0">
                <a:solidFill>
                  <a:srgbClr val="0000FF"/>
                </a:solidFill>
                <a:latin typeface="Times New Roman" charset="0"/>
                <a:cs typeface="Times New Roman" charset="0"/>
                <a:sym typeface="Wingdings" charset="0"/>
              </a:rPr>
              <a:t>e vedere se è  la stessa. </a:t>
            </a:r>
            <a:endParaRPr lang="it-IT" dirty="0">
              <a:solidFill>
                <a:srgbClr val="0000FF"/>
              </a:solidFill>
              <a:latin typeface="Times New Roman" charset="0"/>
              <a:cs typeface="Times New Roman" charset="0"/>
            </a:endParaRPr>
          </a:p>
        </p:txBody>
      </p:sp>
      <p:pic>
        <p:nvPicPr>
          <p:cNvPr id="59401" name="Picture 13" descr="Higgs mass.pd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44008" y="1196975"/>
            <a:ext cx="4392042"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604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6D8D988-C611-4C4B-9B7B-DADD36F49042}" type="slidenum">
              <a:rPr lang="en-US" sz="1400">
                <a:solidFill>
                  <a:schemeClr val="bg1"/>
                </a:solidFill>
                <a:latin typeface="Verdana" charset="0"/>
              </a:rPr>
              <a:pPr/>
              <a:t>28</a:t>
            </a:fld>
            <a:endParaRPr lang="en-US" sz="1400">
              <a:solidFill>
                <a:schemeClr val="bg1"/>
              </a:solidFill>
              <a:latin typeface="Verdana" charset="0"/>
            </a:endParaRPr>
          </a:p>
        </p:txBody>
      </p:sp>
      <p:sp>
        <p:nvSpPr>
          <p:cNvPr id="60419"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0"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1"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2" name="Text Box 7"/>
          <p:cNvSpPr txBox="1">
            <a:spLocks noChangeArrowheads="1"/>
          </p:cNvSpPr>
          <p:nvPr/>
        </p:nvSpPr>
        <p:spPr bwMode="auto">
          <a:xfrm>
            <a:off x="144463" y="476250"/>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endParaRPr lang="it-IT" sz="3200">
              <a:solidFill>
                <a:srgbClr val="FF0000"/>
              </a:solidFill>
              <a:latin typeface="Times New Roman" charset="0"/>
              <a:cs typeface="Times New Roman" charset="0"/>
            </a:endParaRPr>
          </a:p>
        </p:txBody>
      </p:sp>
      <p:sp>
        <p:nvSpPr>
          <p:cNvPr id="60423"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4" name="TextBox 5"/>
          <p:cNvSpPr txBox="1">
            <a:spLocks noChangeArrowheads="1"/>
          </p:cNvSpPr>
          <p:nvPr/>
        </p:nvSpPr>
        <p:spPr bwMode="auto">
          <a:xfrm>
            <a:off x="250825" y="3068638"/>
            <a:ext cx="184150" cy="4619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solidFill>
                <a:srgbClr val="0000FF"/>
              </a:solidFill>
              <a:latin typeface="Times New Roman" charset="0"/>
              <a:cs typeface="Times New Roman" charset="0"/>
            </a:endParaRPr>
          </a:p>
        </p:txBody>
      </p:sp>
      <p:pic>
        <p:nvPicPr>
          <p:cNvPr id="60425" name="Picture 1" descr="gg-run177878-evt188723900-3d_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338" y="0"/>
            <a:ext cx="9224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426" name="Straight Arrow Connector 3"/>
          <p:cNvCxnSpPr>
            <a:cxnSpLocks noChangeShapeType="1"/>
          </p:cNvCxnSpPr>
          <p:nvPr/>
        </p:nvCxnSpPr>
        <p:spPr bwMode="auto">
          <a:xfrm flipV="1">
            <a:off x="468313" y="4076700"/>
            <a:ext cx="2735262" cy="1081088"/>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60427" name="Straight Arrow Connector 15"/>
          <p:cNvCxnSpPr>
            <a:cxnSpLocks noChangeShapeType="1"/>
          </p:cNvCxnSpPr>
          <p:nvPr/>
        </p:nvCxnSpPr>
        <p:spPr bwMode="auto">
          <a:xfrm flipH="1">
            <a:off x="6875463" y="1844675"/>
            <a:ext cx="1873250" cy="792163"/>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cxnSp>
      <p:sp>
        <p:nvSpPr>
          <p:cNvPr id="60428" name="TextBox 9"/>
          <p:cNvSpPr txBox="1">
            <a:spLocks noChangeArrowheads="1"/>
          </p:cNvSpPr>
          <p:nvPr/>
        </p:nvSpPr>
        <p:spPr bwMode="auto">
          <a:xfrm rot="-1215069">
            <a:off x="825500" y="4419600"/>
            <a:ext cx="96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rPr>
              <a:t>protone</a:t>
            </a:r>
          </a:p>
        </p:txBody>
      </p:sp>
      <p:sp>
        <p:nvSpPr>
          <p:cNvPr id="60429" name="TextBox 21"/>
          <p:cNvSpPr txBox="1">
            <a:spLocks noChangeArrowheads="1"/>
          </p:cNvSpPr>
          <p:nvPr/>
        </p:nvSpPr>
        <p:spPr bwMode="auto">
          <a:xfrm rot="-1215069">
            <a:off x="7089775" y="1900238"/>
            <a:ext cx="968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rPr>
              <a:t>protone</a:t>
            </a:r>
          </a:p>
        </p:txBody>
      </p:sp>
      <p:sp>
        <p:nvSpPr>
          <p:cNvPr id="60430" name="TextBox 22"/>
          <p:cNvSpPr txBox="1">
            <a:spLocks noChangeArrowheads="1"/>
          </p:cNvSpPr>
          <p:nvPr/>
        </p:nvSpPr>
        <p:spPr bwMode="auto">
          <a:xfrm rot="2538039">
            <a:off x="3084513" y="1427163"/>
            <a:ext cx="839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rPr>
              <a:t>fotone</a:t>
            </a:r>
          </a:p>
        </p:txBody>
      </p:sp>
      <p:sp>
        <p:nvSpPr>
          <p:cNvPr id="60431" name="TextBox 23"/>
          <p:cNvSpPr txBox="1">
            <a:spLocks noChangeArrowheads="1"/>
          </p:cNvSpPr>
          <p:nvPr/>
        </p:nvSpPr>
        <p:spPr bwMode="auto">
          <a:xfrm rot="2538039">
            <a:off x="5965825" y="4379913"/>
            <a:ext cx="839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rPr>
              <a:t>fotone</a:t>
            </a:r>
          </a:p>
        </p:txBody>
      </p:sp>
      <p:sp>
        <p:nvSpPr>
          <p:cNvPr id="60432" name="TextBox 10"/>
          <p:cNvSpPr txBox="1">
            <a:spLocks noChangeArrowheads="1"/>
          </p:cNvSpPr>
          <p:nvPr/>
        </p:nvSpPr>
        <p:spPr bwMode="auto">
          <a:xfrm>
            <a:off x="2555875" y="6237288"/>
            <a:ext cx="4818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FF"/>
                </a:solidFill>
              </a:rPr>
              <a:t>Evento misura a CMS a Giugno 2011</a:t>
            </a:r>
          </a:p>
        </p:txBody>
      </p:sp>
      <p:sp>
        <p:nvSpPr>
          <p:cNvPr id="60433" name="TextBox 5"/>
          <p:cNvSpPr txBox="1">
            <a:spLocks noChangeArrowheads="1"/>
          </p:cNvSpPr>
          <p:nvPr/>
        </p:nvSpPr>
        <p:spPr bwMode="auto">
          <a:xfrm>
            <a:off x="357188" y="5559425"/>
            <a:ext cx="3854450" cy="4619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solidFill>
                  <a:schemeClr val="bg1"/>
                </a:solidFill>
                <a:latin typeface="Times New Roman" charset="0"/>
                <a:cs typeface="Times New Roman" charset="0"/>
              </a:rPr>
              <a:t>E’ o non è  un “</a:t>
            </a:r>
            <a:r>
              <a:rPr lang="it-IT" altLang="ja-JP">
                <a:solidFill>
                  <a:schemeClr val="bg1"/>
                </a:solidFill>
                <a:latin typeface="Times New Roman" charset="0"/>
                <a:cs typeface="Times New Roman" charset="0"/>
              </a:rPr>
              <a:t>Higgs</a:t>
            </a:r>
            <a:r>
              <a:rPr lang="it-IT" altLang="ja-JP">
                <a:solidFill>
                  <a:schemeClr val="bg1"/>
                </a:solidFill>
                <a:latin typeface="Times New Roman" charset="0"/>
                <a:cs typeface="Times New Roman" charset="0"/>
                <a:sym typeface="Wingdings" charset="0"/>
              </a:rPr>
              <a:t></a:t>
            </a:r>
            <a:r>
              <a:rPr lang="it-IT" altLang="ja-JP">
                <a:solidFill>
                  <a:schemeClr val="bg1"/>
                </a:solidFill>
                <a:latin typeface="Times New Roman" charset="0"/>
                <a:cs typeface="Times New Roman" charset="0"/>
              </a:rPr>
              <a:t> </a:t>
            </a:r>
            <a:r>
              <a:rPr lang="it-IT" altLang="ja-JP">
                <a:solidFill>
                  <a:schemeClr val="bg1"/>
                </a:solidFill>
                <a:latin typeface="Symbol" charset="0"/>
                <a:cs typeface="Symbol" charset="0"/>
              </a:rPr>
              <a:t>gg</a:t>
            </a:r>
            <a:r>
              <a:rPr lang="it-IT">
                <a:solidFill>
                  <a:schemeClr val="bg1"/>
                </a:solidFill>
                <a:latin typeface="Times New Roman" charset="0"/>
                <a:cs typeface="Times New Roman" charset="0"/>
              </a:rPr>
              <a:t>”</a:t>
            </a:r>
            <a:r>
              <a:rPr lang="it-IT" altLang="ja-JP">
                <a:solidFill>
                  <a:schemeClr val="bg1"/>
                </a:solidFill>
                <a:latin typeface="Times New Roman" charset="0"/>
                <a:cs typeface="Times New Roman" charset="0"/>
              </a:rPr>
              <a:t> ?</a:t>
            </a:r>
            <a:endParaRPr lang="it-IT">
              <a:solidFill>
                <a:schemeClr val="bg1"/>
              </a:solidFill>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614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24E3D12-D8C0-8448-B33A-86028CE9555A}" type="slidenum">
              <a:rPr lang="en-US" sz="1400">
                <a:solidFill>
                  <a:schemeClr val="bg1"/>
                </a:solidFill>
                <a:latin typeface="Verdana" charset="0"/>
              </a:rPr>
              <a:pPr/>
              <a:t>29</a:t>
            </a:fld>
            <a:endParaRPr lang="en-US" sz="1400">
              <a:solidFill>
                <a:schemeClr val="bg1"/>
              </a:solidFill>
              <a:latin typeface="Verdana" charset="0"/>
            </a:endParaRPr>
          </a:p>
        </p:txBody>
      </p:sp>
      <p:sp>
        <p:nvSpPr>
          <p:cNvPr id="61443"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1444"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1445"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1446" name="Text Box 7"/>
          <p:cNvSpPr txBox="1">
            <a:spLocks noChangeArrowheads="1"/>
          </p:cNvSpPr>
          <p:nvPr/>
        </p:nvSpPr>
        <p:spPr bwMode="auto">
          <a:xfrm>
            <a:off x="144463" y="476250"/>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endParaRPr lang="it-IT" sz="3200">
              <a:solidFill>
                <a:srgbClr val="FF0000"/>
              </a:solidFill>
              <a:latin typeface="Times New Roman" charset="0"/>
              <a:cs typeface="Times New Roman" charset="0"/>
            </a:endParaRPr>
          </a:p>
        </p:txBody>
      </p:sp>
      <p:sp>
        <p:nvSpPr>
          <p:cNvPr id="61447"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6144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9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449" name="Straight Arrow Connector 3"/>
          <p:cNvCxnSpPr>
            <a:cxnSpLocks noChangeShapeType="1"/>
          </p:cNvCxnSpPr>
          <p:nvPr/>
        </p:nvCxnSpPr>
        <p:spPr bwMode="auto">
          <a:xfrm flipV="1">
            <a:off x="1042988" y="4508500"/>
            <a:ext cx="2592387" cy="1368425"/>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61450" name="Straight Arrow Connector 15"/>
          <p:cNvCxnSpPr>
            <a:cxnSpLocks noChangeShapeType="1"/>
          </p:cNvCxnSpPr>
          <p:nvPr/>
        </p:nvCxnSpPr>
        <p:spPr bwMode="auto">
          <a:xfrm flipH="1">
            <a:off x="6875463" y="1700213"/>
            <a:ext cx="1512887" cy="936625"/>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cxnSp>
      <p:sp>
        <p:nvSpPr>
          <p:cNvPr id="61451" name="TextBox 9"/>
          <p:cNvSpPr txBox="1">
            <a:spLocks noChangeArrowheads="1"/>
          </p:cNvSpPr>
          <p:nvPr/>
        </p:nvSpPr>
        <p:spPr bwMode="auto">
          <a:xfrm rot="-1842261">
            <a:off x="1443038" y="4808538"/>
            <a:ext cx="968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rPr>
              <a:t>protone</a:t>
            </a:r>
          </a:p>
        </p:txBody>
      </p:sp>
      <p:sp>
        <p:nvSpPr>
          <p:cNvPr id="61452" name="TextBox 21"/>
          <p:cNvSpPr txBox="1">
            <a:spLocks noChangeArrowheads="1"/>
          </p:cNvSpPr>
          <p:nvPr/>
        </p:nvSpPr>
        <p:spPr bwMode="auto">
          <a:xfrm rot="-1917540">
            <a:off x="7172325" y="1651000"/>
            <a:ext cx="96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rPr>
              <a:t>protone</a:t>
            </a:r>
          </a:p>
        </p:txBody>
      </p:sp>
      <p:sp>
        <p:nvSpPr>
          <p:cNvPr id="61453" name="TextBox 22"/>
          <p:cNvSpPr txBox="1">
            <a:spLocks noChangeArrowheads="1"/>
          </p:cNvSpPr>
          <p:nvPr/>
        </p:nvSpPr>
        <p:spPr bwMode="auto">
          <a:xfrm rot="3892142">
            <a:off x="4283075" y="1520825"/>
            <a:ext cx="882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rPr>
              <a:t>muone</a:t>
            </a:r>
          </a:p>
        </p:txBody>
      </p:sp>
      <p:sp>
        <p:nvSpPr>
          <p:cNvPr id="61454" name="TextBox 10"/>
          <p:cNvSpPr txBox="1">
            <a:spLocks noChangeArrowheads="1"/>
          </p:cNvSpPr>
          <p:nvPr/>
        </p:nvSpPr>
        <p:spPr bwMode="auto">
          <a:xfrm>
            <a:off x="2555875" y="6423025"/>
            <a:ext cx="4910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FF"/>
                </a:solidFill>
              </a:rPr>
              <a:t>Evento misura a CMS ad Agosto 2011</a:t>
            </a:r>
          </a:p>
        </p:txBody>
      </p:sp>
      <p:sp>
        <p:nvSpPr>
          <p:cNvPr id="61455" name="TextBox 19"/>
          <p:cNvSpPr txBox="1">
            <a:spLocks noChangeArrowheads="1"/>
          </p:cNvSpPr>
          <p:nvPr/>
        </p:nvSpPr>
        <p:spPr bwMode="auto">
          <a:xfrm rot="-1896234">
            <a:off x="2235200" y="5359400"/>
            <a:ext cx="882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rPr>
              <a:t>muone</a:t>
            </a:r>
          </a:p>
        </p:txBody>
      </p:sp>
      <p:sp>
        <p:nvSpPr>
          <p:cNvPr id="61456" name="TextBox 20"/>
          <p:cNvSpPr txBox="1">
            <a:spLocks noChangeArrowheads="1"/>
          </p:cNvSpPr>
          <p:nvPr/>
        </p:nvSpPr>
        <p:spPr bwMode="auto">
          <a:xfrm rot="3590942">
            <a:off x="5749925" y="4897438"/>
            <a:ext cx="882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rPr>
              <a:t>muone</a:t>
            </a:r>
          </a:p>
        </p:txBody>
      </p:sp>
      <p:sp>
        <p:nvSpPr>
          <p:cNvPr id="61457" name="TextBox 24"/>
          <p:cNvSpPr txBox="1">
            <a:spLocks noChangeArrowheads="1"/>
          </p:cNvSpPr>
          <p:nvPr/>
        </p:nvSpPr>
        <p:spPr bwMode="auto">
          <a:xfrm rot="-1248377">
            <a:off x="6486525" y="2997200"/>
            <a:ext cx="882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rPr>
              <a:t>muone</a:t>
            </a:r>
          </a:p>
        </p:txBody>
      </p:sp>
      <p:sp>
        <p:nvSpPr>
          <p:cNvPr id="61458" name="TextBox 5"/>
          <p:cNvSpPr txBox="1">
            <a:spLocks noChangeArrowheads="1"/>
          </p:cNvSpPr>
          <p:nvPr/>
        </p:nvSpPr>
        <p:spPr bwMode="auto">
          <a:xfrm>
            <a:off x="4356100" y="188913"/>
            <a:ext cx="4618038" cy="4619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solidFill>
                  <a:srgbClr val="FFFFFF"/>
                </a:solidFill>
                <a:latin typeface="Times New Roman" charset="0"/>
                <a:cs typeface="Times New Roman" charset="0"/>
              </a:rPr>
              <a:t>E’ o non è  un “</a:t>
            </a:r>
            <a:r>
              <a:rPr lang="it-IT" altLang="ja-JP">
                <a:solidFill>
                  <a:srgbClr val="FFFFFF"/>
                </a:solidFill>
                <a:latin typeface="Times New Roman" charset="0"/>
                <a:cs typeface="Times New Roman" charset="0"/>
              </a:rPr>
              <a:t>Higgs</a:t>
            </a:r>
            <a:r>
              <a:rPr lang="it-IT" altLang="ja-JP">
                <a:solidFill>
                  <a:srgbClr val="FFFFFF"/>
                </a:solidFill>
                <a:latin typeface="Times New Roman" charset="0"/>
                <a:cs typeface="Times New Roman" charset="0"/>
                <a:sym typeface="Wingdings" charset="0"/>
              </a:rPr>
              <a:t></a:t>
            </a:r>
            <a:r>
              <a:rPr lang="it-IT" altLang="ja-JP">
                <a:solidFill>
                  <a:srgbClr val="FFFFFF"/>
                </a:solidFill>
                <a:latin typeface="Times New Roman" charset="0"/>
                <a:cs typeface="Times New Roman" charset="0"/>
              </a:rPr>
              <a:t> </a:t>
            </a:r>
            <a:r>
              <a:rPr lang="it-IT" altLang="ja-JP">
                <a:solidFill>
                  <a:srgbClr val="FFFFFF"/>
                </a:solidFill>
                <a:latin typeface="Symbol" charset="0"/>
                <a:cs typeface="Symbol" charset="0"/>
              </a:rPr>
              <a:t>4 </a:t>
            </a:r>
            <a:r>
              <a:rPr lang="it-IT" altLang="ja-JP">
                <a:solidFill>
                  <a:srgbClr val="FFFFFF"/>
                </a:solidFill>
                <a:latin typeface="Times New Roman" charset="0"/>
                <a:cs typeface="Times New Roman" charset="0"/>
              </a:rPr>
              <a:t>muoni</a:t>
            </a:r>
            <a:r>
              <a:rPr lang="it-IT">
                <a:solidFill>
                  <a:srgbClr val="FFFFFF"/>
                </a:solidFill>
                <a:latin typeface="Times New Roman" charset="0"/>
                <a:cs typeface="Times New Roman" charset="0"/>
              </a:rPr>
              <a:t>”</a:t>
            </a:r>
            <a:r>
              <a:rPr lang="it-IT" altLang="ja-JP">
                <a:solidFill>
                  <a:srgbClr val="FFFFFF"/>
                </a:solidFill>
                <a:latin typeface="Times New Roman" charset="0"/>
                <a:cs typeface="Times New Roman" charset="0"/>
              </a:rPr>
              <a:t> ?</a:t>
            </a:r>
            <a:endParaRPr lang="it-IT">
              <a:solidFill>
                <a:srgbClr val="FFFFFF"/>
              </a:solidFill>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79D9EFE-A9D6-8942-9729-DCB2534BCA6E}" type="slidenum">
              <a:rPr lang="en-US" sz="1400">
                <a:solidFill>
                  <a:schemeClr val="bg1"/>
                </a:solidFill>
                <a:latin typeface="Times New Roman" charset="0"/>
                <a:cs typeface="Times New Roman" charset="0"/>
              </a:rPr>
              <a:pPr/>
              <a:t>3</a:t>
            </a:fld>
            <a:endParaRPr lang="en-US" sz="1400">
              <a:solidFill>
                <a:schemeClr val="bg1"/>
              </a:solidFill>
              <a:latin typeface="Times New Roman" charset="0"/>
              <a:cs typeface="Times New Roman" charset="0"/>
            </a:endParaRPr>
          </a:p>
        </p:txBody>
      </p:sp>
      <p:sp>
        <p:nvSpPr>
          <p:cNvPr id="21507" name="Rectangle 2"/>
          <p:cNvSpPr>
            <a:spLocks noGrp="1" noChangeArrowheads="1"/>
          </p:cNvSpPr>
          <p:nvPr>
            <p:ph type="body" idx="1"/>
          </p:nvPr>
        </p:nvSpPr>
        <p:spPr>
          <a:xfrm>
            <a:off x="468313" y="908050"/>
            <a:ext cx="8059737" cy="2736850"/>
          </a:xfrm>
          <a:noFill/>
        </p:spPr>
        <p:txBody>
          <a:bodyPr/>
          <a:lstStyle/>
          <a:p>
            <a:pPr eaLnBrk="1" hangingPunct="1"/>
            <a:r>
              <a:rPr lang="it-IT" dirty="0">
                <a:solidFill>
                  <a:srgbClr val="0000FF"/>
                </a:solidFill>
                <a:latin typeface="Century Gothic"/>
                <a:ea typeface="ＭＳ Ｐゴシック" charset="0"/>
                <a:cs typeface="Century Gothic"/>
              </a:rPr>
              <a:t>L</a:t>
            </a:r>
            <a:r>
              <a:rPr lang="it-IT" altLang="ja-JP" dirty="0">
                <a:solidFill>
                  <a:srgbClr val="0000FF"/>
                </a:solidFill>
                <a:latin typeface="Century Gothic"/>
                <a:ea typeface="ＭＳ Ｐゴシック" charset="0"/>
                <a:cs typeface="Century Gothic"/>
              </a:rPr>
              <a:t>’approccio riduzionista in fisica delle particelle ha portato a moltissimi progressi.</a:t>
            </a:r>
            <a:endParaRPr lang="it-IT" dirty="0">
              <a:solidFill>
                <a:srgbClr val="0000FF"/>
              </a:solidFill>
              <a:latin typeface="Century Gothic"/>
              <a:ea typeface="ＭＳ Ｐゴシック" charset="0"/>
              <a:cs typeface="Century Gothic"/>
            </a:endParaRPr>
          </a:p>
          <a:p>
            <a:pPr eaLnBrk="1" hangingPunct="1"/>
            <a:r>
              <a:rPr lang="it-IT" dirty="0">
                <a:solidFill>
                  <a:srgbClr val="0000FF"/>
                </a:solidFill>
                <a:latin typeface="Century Gothic"/>
                <a:ea typeface="ＭＳ Ｐゴシック" charset="0"/>
                <a:cs typeface="Century Gothic"/>
              </a:rPr>
              <a:t>Ogni ulteriore livello di </a:t>
            </a:r>
            <a:r>
              <a:rPr lang="it-IT" altLang="ja-JP" dirty="0">
                <a:solidFill>
                  <a:srgbClr val="0000FF"/>
                </a:solidFill>
                <a:latin typeface="Century Gothic"/>
                <a:ea typeface="ＭＳ Ｐゴシック" charset="0"/>
                <a:cs typeface="Century Gothic"/>
              </a:rPr>
              <a:t>“riduzione” porta con se` una grande quantità di informazioni, i</a:t>
            </a:r>
            <a:r>
              <a:rPr lang="it-IT" dirty="0">
                <a:solidFill>
                  <a:srgbClr val="0000FF"/>
                </a:solidFill>
                <a:latin typeface="Century Gothic"/>
                <a:ea typeface="ＭＳ Ｐゴシック" charset="0"/>
                <a:cs typeface="Century Gothic"/>
              </a:rPr>
              <a:t>l passaggio da un livello a quello successivo avviene attraverso lo studio di </a:t>
            </a:r>
            <a:r>
              <a:rPr lang="it-IT" dirty="0" smtClean="0">
                <a:solidFill>
                  <a:srgbClr val="FF0000"/>
                </a:solidFill>
                <a:latin typeface="Century Gothic"/>
                <a:ea typeface="ＭＳ Ｐゴシック" charset="0"/>
                <a:cs typeface="Century Gothic"/>
              </a:rPr>
              <a:t>simmetrie</a:t>
            </a:r>
            <a:r>
              <a:rPr lang="it-IT" altLang="ja-JP" dirty="0" smtClean="0">
                <a:solidFill>
                  <a:srgbClr val="0000FF"/>
                </a:solidFill>
                <a:latin typeface="Century Gothic"/>
                <a:ea typeface="ＭＳ Ｐゴシック" charset="0"/>
                <a:cs typeface="Century Gothic"/>
              </a:rPr>
              <a:t> </a:t>
            </a:r>
            <a:r>
              <a:rPr lang="it-IT" altLang="ja-JP" dirty="0">
                <a:solidFill>
                  <a:srgbClr val="0000FF"/>
                </a:solidFill>
                <a:latin typeface="Century Gothic"/>
                <a:ea typeface="ＭＳ Ｐゴシック" charset="0"/>
                <a:cs typeface="Century Gothic"/>
              </a:rPr>
              <a:t>che indicano la presenza di una sotto-struttura</a:t>
            </a:r>
          </a:p>
          <a:p>
            <a:pPr eaLnBrk="1" hangingPunct="1"/>
            <a:r>
              <a:rPr lang="it-IT" dirty="0">
                <a:solidFill>
                  <a:srgbClr val="0000FF"/>
                </a:solidFill>
                <a:latin typeface="Century Gothic"/>
                <a:ea typeface="ＭＳ Ｐゴシック" charset="0"/>
                <a:cs typeface="Century Gothic"/>
              </a:rPr>
              <a:t> </a:t>
            </a:r>
            <a:endParaRPr lang="it-IT" i="1" dirty="0">
              <a:solidFill>
                <a:srgbClr val="0000FF"/>
              </a:solidFill>
              <a:latin typeface="Century Gothic"/>
              <a:ea typeface="ＭＳ Ｐゴシック" charset="0"/>
              <a:cs typeface="Century Gothic"/>
            </a:endParaRPr>
          </a:p>
          <a:p>
            <a:pPr eaLnBrk="1" hangingPunct="1"/>
            <a:endParaRPr lang="it-IT" dirty="0">
              <a:solidFill>
                <a:srgbClr val="0000FF"/>
              </a:solidFill>
              <a:latin typeface="Century Gothic"/>
              <a:ea typeface="ＭＳ Ｐゴシック" charset="0"/>
              <a:cs typeface="Century Gothic"/>
            </a:endParaRPr>
          </a:p>
          <a:p>
            <a:pPr eaLnBrk="1" hangingPunct="1"/>
            <a:endParaRPr lang="it-IT" dirty="0">
              <a:solidFill>
                <a:srgbClr val="0000FF"/>
              </a:solidFill>
              <a:latin typeface="Century Gothic"/>
              <a:ea typeface="ＭＳ Ｐゴシック" charset="0"/>
              <a:cs typeface="Century Gothic"/>
            </a:endParaRPr>
          </a:p>
        </p:txBody>
      </p:sp>
      <p:sp>
        <p:nvSpPr>
          <p:cNvPr id="21508" name="Text Box 3"/>
          <p:cNvSpPr txBox="1">
            <a:spLocks noChangeArrowheads="1"/>
          </p:cNvSpPr>
          <p:nvPr/>
        </p:nvSpPr>
        <p:spPr bwMode="auto">
          <a:xfrm>
            <a:off x="288925" y="333375"/>
            <a:ext cx="86756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smtClean="0">
                <a:solidFill>
                  <a:srgbClr val="FF0000"/>
                </a:solidFill>
                <a:latin typeface="Times New Roman" charset="0"/>
                <a:cs typeface="Times New Roman" charset="0"/>
              </a:rPr>
              <a:t>La fisica delle particelle</a:t>
            </a:r>
            <a:endParaRPr lang="en-US" sz="3200">
              <a:solidFill>
                <a:srgbClr val="FF0000"/>
              </a:solidFill>
              <a:latin typeface="Times New Roman" charset="0"/>
              <a:cs typeface="Times New Roman" charset="0"/>
            </a:endParaRPr>
          </a:p>
        </p:txBody>
      </p:sp>
      <p:pic>
        <p:nvPicPr>
          <p:cNvPr id="21509" name="Picture 4" descr="dimensions"/>
          <p:cNvPicPr>
            <a:picLocks noChangeAspect="1" noChangeArrowheads="1"/>
          </p:cNvPicPr>
          <p:nvPr/>
        </p:nvPicPr>
        <p:blipFill>
          <a:blip r:embed="rId2" cstate="screen">
            <a:extLst>
              <a:ext uri="{28A0092B-C50C-407E-A947-70E740481C1C}">
                <a14:useLocalDpi xmlns:a14="http://schemas.microsoft.com/office/drawing/2010/main"/>
              </a:ext>
            </a:extLst>
          </a:blip>
          <a:srcRect l="5515" t="12630" r="3447" b="4733"/>
          <a:stretch>
            <a:fillRect/>
          </a:stretch>
        </p:blipFill>
        <p:spPr bwMode="auto">
          <a:xfrm>
            <a:off x="0" y="3429000"/>
            <a:ext cx="51482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1"/>
          <p:cNvSpPr>
            <a:spLocks noChangeArrowheads="1"/>
          </p:cNvSpPr>
          <p:nvPr/>
        </p:nvSpPr>
        <p:spPr bwMode="auto">
          <a:xfrm>
            <a:off x="5148263" y="3429000"/>
            <a:ext cx="863600" cy="3213100"/>
          </a:xfrm>
          <a:prstGeom prst="rect">
            <a:avLst/>
          </a:prstGeom>
          <a:solidFill>
            <a:schemeClr val="accent1"/>
          </a:solidFill>
          <a:ln w="9525">
            <a:solidFill>
              <a:schemeClr val="tx1"/>
            </a:solidFill>
            <a:round/>
            <a:headEnd/>
            <a:tailEnd/>
          </a:ln>
        </p:spPr>
        <p:txBody>
          <a:bodyPr/>
          <a:lstStyle/>
          <a:p>
            <a:endParaRPr lang="en-US"/>
          </a:p>
        </p:txBody>
      </p:sp>
      <p:sp>
        <p:nvSpPr>
          <p:cNvPr id="21511" name="Right Arrow 2"/>
          <p:cNvSpPr>
            <a:spLocks noChangeArrowheads="1"/>
          </p:cNvSpPr>
          <p:nvPr/>
        </p:nvSpPr>
        <p:spPr bwMode="auto">
          <a:xfrm>
            <a:off x="4787900" y="5229225"/>
            <a:ext cx="504825" cy="215900"/>
          </a:xfrm>
          <a:prstGeom prst="rightArrow">
            <a:avLst>
              <a:gd name="adj1" fmla="val 50000"/>
              <a:gd name="adj2" fmla="val 50110"/>
            </a:avLst>
          </a:prstGeom>
          <a:solidFill>
            <a:srgbClr val="C0504D"/>
          </a:solidFill>
          <a:ln w="9525">
            <a:solidFill>
              <a:srgbClr val="FF0000"/>
            </a:solidFill>
            <a:round/>
            <a:headEnd/>
            <a:tailEnd/>
          </a:ln>
        </p:spPr>
        <p:txBody>
          <a:bodyPr/>
          <a:lstStyle/>
          <a:p>
            <a:endParaRPr lang="en-US"/>
          </a:p>
        </p:txBody>
      </p:sp>
      <p:sp>
        <p:nvSpPr>
          <p:cNvPr id="4" name="Rectangle 3"/>
          <p:cNvSpPr/>
          <p:nvPr/>
        </p:nvSpPr>
        <p:spPr>
          <a:xfrm>
            <a:off x="5364088" y="4797152"/>
            <a:ext cx="53091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solidFill>
                  <a:srgbClr val="FF0000"/>
                </a:solidFill>
                <a:effectLst>
                  <a:outerShdw blurRad="76200" dist="50800" dir="5400000" algn="tl" rotWithShape="0">
                    <a:srgbClr val="000000">
                      <a:alpha val="65000"/>
                    </a:srgbClr>
                  </a:outerShdw>
                </a:effectLst>
              </a:rPr>
              <a:t>?</a:t>
            </a:r>
          </a:p>
        </p:txBody>
      </p:sp>
      <p:sp>
        <p:nvSpPr>
          <p:cNvPr id="21513" name="TextBox 4"/>
          <p:cNvSpPr txBox="1">
            <a:spLocks noChangeArrowheads="1"/>
          </p:cNvSpPr>
          <p:nvPr/>
        </p:nvSpPr>
        <p:spPr bwMode="auto">
          <a:xfrm>
            <a:off x="5435600" y="3716338"/>
            <a:ext cx="352901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solidFill>
                  <a:srgbClr val="FF0000"/>
                </a:solidFill>
                <a:latin typeface="Times New Roman" charset="0"/>
                <a:cs typeface="Times New Roman" charset="0"/>
              </a:rPr>
              <a:t>Oggi parliamo di quello che non sappiamo… del prossimo livello</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624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9BF9812-7A5B-FE4C-A119-6D59D16FC585}" type="slidenum">
              <a:rPr lang="en-US" sz="1400">
                <a:solidFill>
                  <a:schemeClr val="bg1"/>
                </a:solidFill>
                <a:latin typeface="Verdana" charset="0"/>
              </a:rPr>
              <a:pPr/>
              <a:t>30</a:t>
            </a:fld>
            <a:endParaRPr lang="en-US" sz="1400">
              <a:solidFill>
                <a:schemeClr val="bg1"/>
              </a:solidFill>
              <a:latin typeface="Verdana" charset="0"/>
            </a:endParaRPr>
          </a:p>
        </p:txBody>
      </p:sp>
      <p:sp>
        <p:nvSpPr>
          <p:cNvPr id="62467"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68"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69"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70" name="Text Box 7"/>
          <p:cNvSpPr txBox="1">
            <a:spLocks noChangeArrowheads="1"/>
          </p:cNvSpPr>
          <p:nvPr/>
        </p:nvSpPr>
        <p:spPr bwMode="auto">
          <a:xfrm>
            <a:off x="144463" y="476250"/>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endParaRPr lang="it-IT" sz="3200">
              <a:solidFill>
                <a:srgbClr val="FF0000"/>
              </a:solidFill>
              <a:latin typeface="Times New Roman" charset="0"/>
              <a:cs typeface="Times New Roman" charset="0"/>
            </a:endParaRPr>
          </a:p>
        </p:txBody>
      </p:sp>
      <p:sp>
        <p:nvSpPr>
          <p:cNvPr id="62471"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6247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TextBox 22"/>
          <p:cNvSpPr txBox="1">
            <a:spLocks noChangeArrowheads="1"/>
          </p:cNvSpPr>
          <p:nvPr/>
        </p:nvSpPr>
        <p:spPr bwMode="auto">
          <a:xfrm rot="3422537">
            <a:off x="3629025" y="695326"/>
            <a:ext cx="1082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rPr>
              <a:t>elettrone</a:t>
            </a:r>
          </a:p>
        </p:txBody>
      </p:sp>
      <p:sp>
        <p:nvSpPr>
          <p:cNvPr id="62474" name="TextBox 10"/>
          <p:cNvSpPr txBox="1">
            <a:spLocks noChangeArrowheads="1"/>
          </p:cNvSpPr>
          <p:nvPr/>
        </p:nvSpPr>
        <p:spPr bwMode="auto">
          <a:xfrm>
            <a:off x="2555875" y="6280150"/>
            <a:ext cx="484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FF"/>
                </a:solidFill>
              </a:rPr>
              <a:t>Evento misura a CMS ad agosto 2011</a:t>
            </a:r>
          </a:p>
        </p:txBody>
      </p:sp>
      <p:sp>
        <p:nvSpPr>
          <p:cNvPr id="62475" name="TextBox 19"/>
          <p:cNvSpPr txBox="1">
            <a:spLocks noChangeArrowheads="1"/>
          </p:cNvSpPr>
          <p:nvPr/>
        </p:nvSpPr>
        <p:spPr bwMode="auto">
          <a:xfrm rot="-617565">
            <a:off x="550863" y="3343275"/>
            <a:ext cx="1082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rPr>
              <a:t>elettrone</a:t>
            </a:r>
          </a:p>
        </p:txBody>
      </p:sp>
      <p:sp>
        <p:nvSpPr>
          <p:cNvPr id="62476" name="TextBox 20"/>
          <p:cNvSpPr txBox="1">
            <a:spLocks noChangeArrowheads="1"/>
          </p:cNvSpPr>
          <p:nvPr/>
        </p:nvSpPr>
        <p:spPr bwMode="auto">
          <a:xfrm rot="-2991491">
            <a:off x="1547812" y="5029201"/>
            <a:ext cx="1082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rPr>
              <a:t>elettrone</a:t>
            </a:r>
          </a:p>
        </p:txBody>
      </p:sp>
      <p:sp>
        <p:nvSpPr>
          <p:cNvPr id="62477" name="TextBox 24"/>
          <p:cNvSpPr txBox="1">
            <a:spLocks noChangeArrowheads="1"/>
          </p:cNvSpPr>
          <p:nvPr/>
        </p:nvSpPr>
        <p:spPr bwMode="auto">
          <a:xfrm rot="-876581">
            <a:off x="6675438" y="1844675"/>
            <a:ext cx="1081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chemeClr val="bg1"/>
                </a:solidFill>
              </a:rPr>
              <a:t>elettrone</a:t>
            </a:r>
          </a:p>
        </p:txBody>
      </p:sp>
      <p:sp>
        <p:nvSpPr>
          <p:cNvPr id="62478" name="TextBox 5"/>
          <p:cNvSpPr txBox="1">
            <a:spLocks noChangeArrowheads="1"/>
          </p:cNvSpPr>
          <p:nvPr/>
        </p:nvSpPr>
        <p:spPr bwMode="auto">
          <a:xfrm>
            <a:off x="3817938" y="5630863"/>
            <a:ext cx="4857750" cy="4619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solidFill>
                  <a:srgbClr val="FFFFFF"/>
                </a:solidFill>
                <a:latin typeface="Times New Roman" charset="0"/>
                <a:cs typeface="Times New Roman" charset="0"/>
              </a:rPr>
              <a:t>E’ o non è  un “</a:t>
            </a:r>
            <a:r>
              <a:rPr lang="it-IT" altLang="ja-JP">
                <a:solidFill>
                  <a:srgbClr val="FFFFFF"/>
                </a:solidFill>
                <a:latin typeface="Times New Roman" charset="0"/>
                <a:cs typeface="Times New Roman" charset="0"/>
              </a:rPr>
              <a:t>Higgs</a:t>
            </a:r>
            <a:r>
              <a:rPr lang="it-IT" altLang="ja-JP">
                <a:solidFill>
                  <a:srgbClr val="FFFFFF"/>
                </a:solidFill>
                <a:latin typeface="Times New Roman" charset="0"/>
                <a:cs typeface="Times New Roman" charset="0"/>
                <a:sym typeface="Wingdings" charset="0"/>
              </a:rPr>
              <a:t></a:t>
            </a:r>
            <a:r>
              <a:rPr lang="it-IT" altLang="ja-JP">
                <a:solidFill>
                  <a:srgbClr val="FFFFFF"/>
                </a:solidFill>
                <a:latin typeface="Times New Roman" charset="0"/>
                <a:cs typeface="Times New Roman" charset="0"/>
              </a:rPr>
              <a:t> </a:t>
            </a:r>
            <a:r>
              <a:rPr lang="it-IT" altLang="ja-JP">
                <a:solidFill>
                  <a:srgbClr val="FFFFFF"/>
                </a:solidFill>
                <a:latin typeface="Symbol" charset="0"/>
                <a:cs typeface="Symbol" charset="0"/>
              </a:rPr>
              <a:t>4 </a:t>
            </a:r>
            <a:r>
              <a:rPr lang="it-IT" altLang="ja-JP">
                <a:solidFill>
                  <a:srgbClr val="FFFFFF"/>
                </a:solidFill>
                <a:latin typeface="Times New Roman" charset="0"/>
                <a:cs typeface="Times New Roman" charset="0"/>
              </a:rPr>
              <a:t>elettroni</a:t>
            </a:r>
            <a:r>
              <a:rPr lang="it-IT">
                <a:solidFill>
                  <a:srgbClr val="FFFFFF"/>
                </a:solidFill>
                <a:latin typeface="Times New Roman" charset="0"/>
                <a:cs typeface="Times New Roman" charset="0"/>
              </a:rPr>
              <a:t>”</a:t>
            </a:r>
            <a:r>
              <a:rPr lang="it-IT" altLang="ja-JP">
                <a:solidFill>
                  <a:srgbClr val="FFFFFF"/>
                </a:solidFill>
                <a:latin typeface="Times New Roman" charset="0"/>
                <a:cs typeface="Times New Roman" charset="0"/>
              </a:rPr>
              <a:t> ?</a:t>
            </a:r>
            <a:endParaRPr lang="it-IT">
              <a:solidFill>
                <a:srgbClr val="FFFFFF"/>
              </a:solidFill>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79D9EFE-A9D6-8942-9729-DCB2534BCA6E}" type="slidenum">
              <a:rPr lang="en-US" sz="1400">
                <a:solidFill>
                  <a:schemeClr val="bg1"/>
                </a:solidFill>
                <a:latin typeface="Times New Roman" charset="0"/>
                <a:cs typeface="Times New Roman" charset="0"/>
              </a:rPr>
              <a:pPr/>
              <a:t>31</a:t>
            </a:fld>
            <a:endParaRPr lang="en-US" sz="1400">
              <a:solidFill>
                <a:schemeClr val="bg1"/>
              </a:solidFill>
              <a:latin typeface="Times New Roman" charset="0"/>
              <a:cs typeface="Times New Roman" charset="0"/>
            </a:endParaRPr>
          </a:p>
        </p:txBody>
      </p:sp>
      <p:sp>
        <p:nvSpPr>
          <p:cNvPr id="21507" name="Rectangle 2"/>
          <p:cNvSpPr>
            <a:spLocks noGrp="1" noChangeArrowheads="1"/>
          </p:cNvSpPr>
          <p:nvPr>
            <p:ph type="body" idx="1"/>
          </p:nvPr>
        </p:nvSpPr>
        <p:spPr>
          <a:xfrm>
            <a:off x="616719" y="1268760"/>
            <a:ext cx="8059737" cy="4968552"/>
          </a:xfrm>
          <a:noFill/>
        </p:spPr>
        <p:txBody>
          <a:bodyPr/>
          <a:lstStyle/>
          <a:p>
            <a:pPr marL="457200" indent="-457200" eaLnBrk="1" hangingPunct="1">
              <a:buFont typeface="+mj-lt"/>
              <a:buAutoNum type="arabicPeriod"/>
            </a:pPr>
            <a:r>
              <a:rPr lang="it-IT" dirty="0" smtClean="0">
                <a:solidFill>
                  <a:srgbClr val="0000FF"/>
                </a:solidFill>
                <a:latin typeface="Century Gothic"/>
                <a:ea typeface="ＭＳ Ｐゴシック" charset="0"/>
                <a:cs typeface="Century Gothic"/>
              </a:rPr>
              <a:t>Non sappiamo scrivere una teoria in cui le particelle siano massive. La particella di Higgs risolve questo problema.</a:t>
            </a:r>
          </a:p>
          <a:p>
            <a:pPr marL="0" indent="0" eaLnBrk="1" hangingPunct="1"/>
            <a:endParaRPr lang="it-IT" altLang="ja-JP" dirty="0" smtClean="0">
              <a:solidFill>
                <a:srgbClr val="0000FF"/>
              </a:solidFill>
              <a:latin typeface="Century Gothic"/>
              <a:ea typeface="ＭＳ Ｐゴシック" charset="0"/>
              <a:cs typeface="Century Gothic"/>
            </a:endParaRPr>
          </a:p>
          <a:p>
            <a:pPr marL="457200" indent="-457200" eaLnBrk="1" hangingPunct="1">
              <a:buFont typeface="+mj-lt"/>
              <a:buAutoNum type="arabicPeriod"/>
            </a:pPr>
            <a:r>
              <a:rPr lang="it-IT" altLang="ja-JP" dirty="0" smtClean="0">
                <a:solidFill>
                  <a:srgbClr val="0000FF"/>
                </a:solidFill>
                <a:latin typeface="Century Gothic"/>
                <a:ea typeface="ＭＳ Ｐゴシック" charset="0"/>
                <a:cs typeface="Century Gothic"/>
              </a:rPr>
              <a:t>Permea tutto lo spazio. Non si era mai visto prima un effetto così</a:t>
            </a:r>
          </a:p>
          <a:p>
            <a:pPr marL="457200" indent="-457200" eaLnBrk="1" hangingPunct="1">
              <a:buFont typeface="+mj-lt"/>
              <a:buAutoNum type="arabicPeriod"/>
            </a:pPr>
            <a:endParaRPr lang="it-IT" altLang="ja-JP" dirty="0">
              <a:solidFill>
                <a:srgbClr val="0000FF"/>
              </a:solidFill>
              <a:latin typeface="Century Gothic"/>
              <a:ea typeface="ＭＳ Ｐゴシック" charset="0"/>
              <a:cs typeface="Century Gothic"/>
            </a:endParaRPr>
          </a:p>
          <a:p>
            <a:pPr marL="457200" indent="-457200" eaLnBrk="1" hangingPunct="1">
              <a:buFont typeface="+mj-lt"/>
              <a:buAutoNum type="arabicPeriod"/>
            </a:pPr>
            <a:r>
              <a:rPr lang="it-IT" altLang="ja-JP" dirty="0" smtClean="0">
                <a:solidFill>
                  <a:srgbClr val="0000FF"/>
                </a:solidFill>
                <a:latin typeface="Century Gothic"/>
                <a:ea typeface="ＭＳ Ｐゴシック" charset="0"/>
                <a:cs typeface="Century Gothic"/>
              </a:rPr>
              <a:t>È la prima particella elementare con spin 0 mai trovata. È quindi un nuovo stato della materia.</a:t>
            </a:r>
          </a:p>
          <a:p>
            <a:pPr marL="457200" indent="-457200" eaLnBrk="1" hangingPunct="1">
              <a:buFont typeface="+mj-lt"/>
              <a:buAutoNum type="arabicPeriod"/>
            </a:pPr>
            <a:endParaRPr lang="it-IT" altLang="ja-JP" dirty="0">
              <a:solidFill>
                <a:srgbClr val="0000FF"/>
              </a:solidFill>
              <a:latin typeface="Century Gothic"/>
              <a:ea typeface="ＭＳ Ｐゴシック" charset="0"/>
              <a:cs typeface="Century Gothic"/>
            </a:endParaRPr>
          </a:p>
          <a:p>
            <a:pPr marL="457200" indent="-457200" eaLnBrk="1" hangingPunct="1">
              <a:buFont typeface="+mj-lt"/>
              <a:buAutoNum type="arabicPeriod"/>
            </a:pPr>
            <a:r>
              <a:rPr lang="it-IT" altLang="ja-JP" dirty="0" smtClean="0">
                <a:solidFill>
                  <a:srgbClr val="0000FF"/>
                </a:solidFill>
                <a:latin typeface="Century Gothic"/>
                <a:ea typeface="ＭＳ Ｐゴシック" charset="0"/>
                <a:cs typeface="Century Gothic"/>
              </a:rPr>
              <a:t>È un nuovo tipo di forza: il campo di Higgs è la quinta forza della natura</a:t>
            </a:r>
          </a:p>
          <a:p>
            <a:pPr eaLnBrk="1" hangingPunct="1"/>
            <a:endParaRPr lang="it-IT" altLang="ja-JP" dirty="0">
              <a:solidFill>
                <a:srgbClr val="0000FF"/>
              </a:solidFill>
              <a:latin typeface="Century Gothic"/>
              <a:ea typeface="ＭＳ Ｐゴシック" charset="0"/>
              <a:cs typeface="Century Gothic"/>
            </a:endParaRPr>
          </a:p>
        </p:txBody>
      </p:sp>
      <p:sp>
        <p:nvSpPr>
          <p:cNvPr id="21508" name="Text Box 3"/>
          <p:cNvSpPr txBox="1">
            <a:spLocks noChangeArrowheads="1"/>
          </p:cNvSpPr>
          <p:nvPr/>
        </p:nvSpPr>
        <p:spPr bwMode="auto">
          <a:xfrm>
            <a:off x="288925" y="473298"/>
            <a:ext cx="86756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200" dirty="0" smtClean="0">
                <a:solidFill>
                  <a:srgbClr val="FF0000"/>
                </a:solidFill>
                <a:latin typeface="Times New Roman" charset="0"/>
                <a:cs typeface="Times New Roman" charset="0"/>
              </a:rPr>
              <a:t>Perché l’Higgs  è così speciale?</a:t>
            </a:r>
            <a:endParaRPr lang="it-IT" sz="3200" dirty="0">
              <a:solidFill>
                <a:srgbClr val="FF0000"/>
              </a:solidFill>
              <a:latin typeface="Times New Roman" charset="0"/>
              <a:cs typeface="Times New Roman" charset="0"/>
            </a:endParaRPr>
          </a:p>
        </p:txBody>
      </p:sp>
    </p:spTree>
    <p:extLst>
      <p:ext uri="{BB962C8B-B14F-4D97-AF65-F5344CB8AC3E}">
        <p14:creationId xmlns:p14="http://schemas.microsoft.com/office/powerpoint/2010/main" val="36263161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79D9EFE-A9D6-8942-9729-DCB2534BCA6E}" type="slidenum">
              <a:rPr lang="en-US" sz="1400">
                <a:solidFill>
                  <a:schemeClr val="bg1"/>
                </a:solidFill>
                <a:latin typeface="Times New Roman" charset="0"/>
                <a:cs typeface="Times New Roman" charset="0"/>
              </a:rPr>
              <a:pPr/>
              <a:t>32</a:t>
            </a:fld>
            <a:endParaRPr lang="en-US" sz="1400">
              <a:solidFill>
                <a:schemeClr val="bg1"/>
              </a:solidFill>
              <a:latin typeface="Times New Roman" charset="0"/>
              <a:cs typeface="Times New Roman" charset="0"/>
            </a:endParaRPr>
          </a:p>
        </p:txBody>
      </p:sp>
      <p:sp>
        <p:nvSpPr>
          <p:cNvPr id="21507" name="Rectangle 2"/>
          <p:cNvSpPr>
            <a:spLocks noGrp="1" noChangeArrowheads="1"/>
          </p:cNvSpPr>
          <p:nvPr>
            <p:ph type="body" idx="1"/>
          </p:nvPr>
        </p:nvSpPr>
        <p:spPr>
          <a:xfrm>
            <a:off x="467544" y="1124744"/>
            <a:ext cx="8059737" cy="504056"/>
          </a:xfrm>
          <a:noFill/>
        </p:spPr>
        <p:txBody>
          <a:bodyPr/>
          <a:lstStyle/>
          <a:p>
            <a:pPr eaLnBrk="1" hangingPunct="1"/>
            <a:r>
              <a:rPr lang="it-IT" altLang="ja-JP" dirty="0" smtClean="0">
                <a:solidFill>
                  <a:srgbClr val="0000FF"/>
                </a:solidFill>
                <a:latin typeface="Century Gothic"/>
                <a:ea typeface="ＭＳ Ｐゴシック" charset="0"/>
                <a:cs typeface="Century Gothic"/>
              </a:rPr>
              <a:t>Abbiamo scoperto l’Higgs…tuttavia: </a:t>
            </a:r>
          </a:p>
          <a:p>
            <a:pPr eaLnBrk="1" hangingPunct="1"/>
            <a:endParaRPr lang="it-IT" altLang="ja-JP" dirty="0" smtClean="0">
              <a:solidFill>
                <a:srgbClr val="0000FF"/>
              </a:solidFill>
              <a:latin typeface="Century Gothic"/>
              <a:ea typeface="ＭＳ Ｐゴシック" charset="0"/>
              <a:cs typeface="Century Gothic"/>
            </a:endParaRPr>
          </a:p>
          <a:p>
            <a:pPr eaLnBrk="1" hangingPunct="1"/>
            <a:endParaRPr lang="it-IT" altLang="ja-JP" dirty="0" smtClean="0">
              <a:solidFill>
                <a:srgbClr val="0000FF"/>
              </a:solidFill>
              <a:latin typeface="Century Gothic"/>
              <a:ea typeface="ＭＳ Ｐゴシック" charset="0"/>
              <a:cs typeface="Century Gothic"/>
            </a:endParaRPr>
          </a:p>
        </p:txBody>
      </p:sp>
      <p:sp>
        <p:nvSpPr>
          <p:cNvPr id="21508" name="Text Box 3"/>
          <p:cNvSpPr txBox="1">
            <a:spLocks noChangeArrowheads="1"/>
          </p:cNvSpPr>
          <p:nvPr/>
        </p:nvSpPr>
        <p:spPr bwMode="auto">
          <a:xfrm>
            <a:off x="288925" y="473298"/>
            <a:ext cx="86756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200" dirty="0" smtClean="0">
                <a:solidFill>
                  <a:srgbClr val="FF0000"/>
                </a:solidFill>
                <a:latin typeface="Times New Roman" charset="0"/>
                <a:cs typeface="Times New Roman" charset="0"/>
              </a:rPr>
              <a:t>Cosa capita adesso…</a:t>
            </a:r>
            <a:endParaRPr lang="it-IT" sz="3200" dirty="0">
              <a:solidFill>
                <a:srgbClr val="FF0000"/>
              </a:solidFill>
              <a:latin typeface="Times New Roman" charset="0"/>
              <a:cs typeface="Times New Roman" charset="0"/>
            </a:endParaRPr>
          </a:p>
        </p:txBody>
      </p:sp>
      <p:sp>
        <p:nvSpPr>
          <p:cNvPr id="2" name="Rectangle 1"/>
          <p:cNvSpPr/>
          <p:nvPr/>
        </p:nvSpPr>
        <p:spPr>
          <a:xfrm>
            <a:off x="827584" y="1700808"/>
            <a:ext cx="7416824" cy="830997"/>
          </a:xfrm>
          <a:prstGeom prst="rect">
            <a:avLst/>
          </a:prstGeom>
          <a:ln>
            <a:solidFill>
              <a:srgbClr val="FF0000"/>
            </a:solidFill>
          </a:ln>
        </p:spPr>
        <p:txBody>
          <a:bodyPr wrap="square">
            <a:spAutoFit/>
          </a:bodyPr>
          <a:lstStyle/>
          <a:p>
            <a:pPr algn="ctr" eaLnBrk="1" hangingPunct="1"/>
            <a:r>
              <a:rPr lang="it-IT" altLang="ja-JP" sz="2400" dirty="0" smtClean="0">
                <a:solidFill>
                  <a:srgbClr val="0000FF"/>
                </a:solidFill>
                <a:latin typeface="Times New Roman" charset="0"/>
                <a:cs typeface="Times New Roman" charset="0"/>
              </a:rPr>
              <a:t>I </a:t>
            </a:r>
            <a:r>
              <a:rPr lang="it-IT" altLang="ja-JP" sz="2400" dirty="0">
                <a:solidFill>
                  <a:srgbClr val="0000FF"/>
                </a:solidFill>
                <a:latin typeface="Times New Roman" charset="0"/>
                <a:cs typeface="Times New Roman" charset="0"/>
              </a:rPr>
              <a:t>modelli teorici prevedono che </a:t>
            </a:r>
            <a:r>
              <a:rPr lang="it-IT" altLang="ja-JP" sz="2400" dirty="0" smtClean="0">
                <a:solidFill>
                  <a:srgbClr val="0000FF"/>
                </a:solidFill>
                <a:latin typeface="Times New Roman" charset="0"/>
                <a:cs typeface="Times New Roman" charset="0"/>
              </a:rPr>
              <a:t>assieme alla particella Higgs si debbano trovare altre particelle</a:t>
            </a:r>
            <a:endParaRPr lang="it-IT" altLang="ja-JP" sz="2400" dirty="0">
              <a:solidFill>
                <a:srgbClr val="0000FF"/>
              </a:solidFill>
              <a:latin typeface="Times New Roman" charset="0"/>
              <a:cs typeface="Times New Roman" charset="0"/>
            </a:endParaRPr>
          </a:p>
        </p:txBody>
      </p:sp>
      <p:sp>
        <p:nvSpPr>
          <p:cNvPr id="3" name="Rectangle 2"/>
          <p:cNvSpPr/>
          <p:nvPr/>
        </p:nvSpPr>
        <p:spPr>
          <a:xfrm>
            <a:off x="107504" y="3068960"/>
            <a:ext cx="9036496" cy="1815882"/>
          </a:xfrm>
          <a:prstGeom prst="rect">
            <a:avLst/>
          </a:prstGeom>
        </p:spPr>
        <p:txBody>
          <a:bodyPr wrap="square">
            <a:spAutoFit/>
          </a:bodyPr>
          <a:lstStyle/>
          <a:p>
            <a:pPr eaLnBrk="1" hangingPunct="1"/>
            <a:r>
              <a:rPr lang="it-IT" altLang="ja-JP" sz="2000" dirty="0" smtClean="0">
                <a:solidFill>
                  <a:srgbClr val="0000FF"/>
                </a:solidFill>
                <a:latin typeface="Times New Roman" charset="0"/>
                <a:cs typeface="Times New Roman" charset="0"/>
              </a:rPr>
              <a:t>Però non abbiamo trovato altre particelle, quindi:</a:t>
            </a:r>
            <a:endParaRPr lang="it-IT" altLang="ja-JP" sz="2000" dirty="0">
              <a:solidFill>
                <a:srgbClr val="0000FF"/>
              </a:solidFill>
              <a:latin typeface="Times New Roman" charset="0"/>
              <a:cs typeface="Times New Roman" charset="0"/>
            </a:endParaRPr>
          </a:p>
          <a:p>
            <a:pPr marL="342900" indent="-342900" eaLnBrk="1" hangingPunct="1">
              <a:lnSpc>
                <a:spcPct val="120000"/>
              </a:lnSpc>
              <a:buAutoNum type="arabicParenR"/>
            </a:pPr>
            <a:r>
              <a:rPr lang="it-IT" altLang="ja-JP" sz="2000" dirty="0" smtClean="0">
                <a:solidFill>
                  <a:srgbClr val="0000FF"/>
                </a:solidFill>
                <a:latin typeface="Times New Roman" charset="0"/>
                <a:cs typeface="Times New Roman" charset="0"/>
              </a:rPr>
              <a:t>Le troveremo nei prossimi anni </a:t>
            </a:r>
            <a:r>
              <a:rPr lang="it-IT" altLang="ja-JP" sz="1400" dirty="0" smtClean="0">
                <a:solidFill>
                  <a:srgbClr val="0000FF"/>
                </a:solidFill>
                <a:latin typeface="Times New Roman" charset="0"/>
                <a:cs typeface="Times New Roman" charset="0"/>
              </a:rPr>
              <a:t>(LHC a Ginevra ricomincia a funzionare tra un mese!!)</a:t>
            </a:r>
            <a:endParaRPr lang="it-IT" altLang="ja-JP" sz="2000" dirty="0" smtClean="0">
              <a:solidFill>
                <a:srgbClr val="0000FF"/>
              </a:solidFill>
              <a:latin typeface="Times New Roman" charset="0"/>
              <a:cs typeface="Times New Roman" charset="0"/>
            </a:endParaRPr>
          </a:p>
          <a:p>
            <a:pPr marL="342900" indent="-342900" eaLnBrk="1" hangingPunct="1">
              <a:lnSpc>
                <a:spcPct val="120000"/>
              </a:lnSpc>
              <a:buAutoNum type="arabicParenR"/>
            </a:pPr>
            <a:r>
              <a:rPr lang="it-IT" altLang="ja-JP" sz="2000" dirty="0" smtClean="0">
                <a:solidFill>
                  <a:srgbClr val="0000FF"/>
                </a:solidFill>
                <a:latin typeface="Times New Roman" charset="0"/>
                <a:cs typeface="Times New Roman" charset="0"/>
              </a:rPr>
              <a:t>Le teorie sono sbagliate</a:t>
            </a:r>
          </a:p>
          <a:p>
            <a:pPr marL="342900" indent="-342900" eaLnBrk="1" hangingPunct="1">
              <a:lnSpc>
                <a:spcPct val="120000"/>
              </a:lnSpc>
              <a:buAutoNum type="arabicParenR"/>
            </a:pPr>
            <a:r>
              <a:rPr lang="it-IT" altLang="ja-JP" sz="2000" dirty="0" smtClean="0">
                <a:solidFill>
                  <a:srgbClr val="0000FF"/>
                </a:solidFill>
                <a:latin typeface="Times New Roman" charset="0"/>
                <a:cs typeface="Times New Roman" charset="0"/>
              </a:rPr>
              <a:t>Per far tornare i conti dobbiamo moltiplicare la massa teorica dell’Higgs  per </a:t>
            </a:r>
            <a:r>
              <a:rPr lang="it-IT" altLang="ja-JP" sz="2000" dirty="0" smtClean="0">
                <a:solidFill>
                  <a:srgbClr val="FF0000"/>
                </a:solidFill>
                <a:latin typeface="Times New Roman" charset="0"/>
                <a:cs typeface="Times New Roman" charset="0"/>
              </a:rPr>
              <a:t>10</a:t>
            </a:r>
            <a:r>
              <a:rPr lang="it-IT" altLang="ja-JP" sz="2000" baseline="30000" dirty="0" smtClean="0">
                <a:solidFill>
                  <a:srgbClr val="FF0000"/>
                </a:solidFill>
                <a:latin typeface="Times New Roman" charset="0"/>
                <a:cs typeface="Times New Roman" charset="0"/>
              </a:rPr>
              <a:t>-16</a:t>
            </a:r>
          </a:p>
          <a:p>
            <a:pPr marL="342900" indent="-342900" eaLnBrk="1" hangingPunct="1">
              <a:buAutoNum type="arabicParenR"/>
            </a:pPr>
            <a:endParaRPr lang="it-IT" altLang="ja-JP" sz="2000" dirty="0">
              <a:solidFill>
                <a:srgbClr val="008000"/>
              </a:solidFill>
              <a:latin typeface="Times New Roman" charset="0"/>
              <a:cs typeface="Times New Roman" charset="0"/>
            </a:endParaRPr>
          </a:p>
        </p:txBody>
      </p:sp>
      <p:sp>
        <p:nvSpPr>
          <p:cNvPr id="4" name="Rectangle 3"/>
          <p:cNvSpPr/>
          <p:nvPr/>
        </p:nvSpPr>
        <p:spPr>
          <a:xfrm>
            <a:off x="179512" y="4869160"/>
            <a:ext cx="8712968" cy="1446550"/>
          </a:xfrm>
          <a:prstGeom prst="rect">
            <a:avLst/>
          </a:prstGeom>
        </p:spPr>
        <p:txBody>
          <a:bodyPr wrap="square">
            <a:spAutoFit/>
          </a:bodyPr>
          <a:lstStyle/>
          <a:p>
            <a:r>
              <a:rPr lang="it-IT" sz="2000" dirty="0">
                <a:solidFill>
                  <a:srgbClr val="0000FF"/>
                </a:solidFill>
                <a:latin typeface="Times New Roman" charset="0"/>
                <a:cs typeface="Times New Roman" charset="0"/>
              </a:rPr>
              <a:t>I nostro colleghi teorici</a:t>
            </a:r>
            <a:r>
              <a:rPr lang="it-IT" sz="2000" dirty="0" smtClean="0">
                <a:solidFill>
                  <a:srgbClr val="0000FF"/>
                </a:solidFill>
                <a:latin typeface="Times New Roman" charset="0"/>
                <a:cs typeface="Times New Roman" charset="0"/>
              </a:rPr>
              <a:t>, in discussioni </a:t>
            </a:r>
            <a:r>
              <a:rPr lang="it-IT" sz="2000" dirty="0" err="1" smtClean="0">
                <a:solidFill>
                  <a:srgbClr val="0000FF"/>
                </a:solidFill>
                <a:latin typeface="Times New Roman" charset="0"/>
                <a:cs typeface="Times New Roman" charset="0"/>
              </a:rPr>
              <a:t>pre</a:t>
            </a:r>
            <a:r>
              <a:rPr lang="it-IT" sz="2000" dirty="0" smtClean="0">
                <a:solidFill>
                  <a:srgbClr val="0000FF"/>
                </a:solidFill>
                <a:latin typeface="Times New Roman" charset="0"/>
                <a:cs typeface="Times New Roman" charset="0"/>
              </a:rPr>
              <a:t>-LHC </a:t>
            </a:r>
            <a:r>
              <a:rPr lang="it-IT" sz="2000" dirty="0">
                <a:solidFill>
                  <a:srgbClr val="0000FF"/>
                </a:solidFill>
                <a:latin typeface="Times New Roman" charset="0"/>
                <a:cs typeface="Times New Roman" charset="0"/>
              </a:rPr>
              <a:t>erano molto sicuri di se: </a:t>
            </a:r>
          </a:p>
          <a:p>
            <a:r>
              <a:rPr lang="it-IT" sz="2400" dirty="0">
                <a:solidFill>
                  <a:srgbClr val="008000"/>
                </a:solidFill>
                <a:latin typeface="Times New Roman" charset="0"/>
                <a:cs typeface="Times New Roman" charset="0"/>
              </a:rPr>
              <a:t>“Abbiamo capito tutto: ad LHC troverete sia l’Higgs che altre cose”.</a:t>
            </a:r>
          </a:p>
          <a:p>
            <a:endParaRPr lang="it-IT" sz="2400" dirty="0">
              <a:solidFill>
                <a:srgbClr val="008000"/>
              </a:solidFill>
              <a:latin typeface="Times New Roman" charset="0"/>
              <a:cs typeface="Times New Roman" charset="0"/>
            </a:endParaRPr>
          </a:p>
          <a:p>
            <a:r>
              <a:rPr lang="it-IT" sz="2000" dirty="0">
                <a:solidFill>
                  <a:srgbClr val="0000FF"/>
                </a:solidFill>
                <a:latin typeface="Times New Roman" charset="0"/>
                <a:cs typeface="Times New Roman" charset="0"/>
              </a:rPr>
              <a:t>Abbiamo trovato l’Higgs, ma niente d’altro!! </a:t>
            </a:r>
          </a:p>
        </p:txBody>
      </p:sp>
    </p:spTree>
    <p:extLst>
      <p:ext uri="{BB962C8B-B14F-4D97-AF65-F5344CB8AC3E}">
        <p14:creationId xmlns:p14="http://schemas.microsoft.com/office/powerpoint/2010/main" val="1961030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DDEE0BF-C9B7-9240-8F64-E53FC0DE2D68}" type="slidenum">
              <a:rPr lang="en-US" sz="1400">
                <a:solidFill>
                  <a:schemeClr val="bg1"/>
                </a:solidFill>
                <a:latin typeface="Times New Roman" charset="0"/>
                <a:cs typeface="Times New Roman" charset="0"/>
              </a:rPr>
              <a:pPr/>
              <a:t>33</a:t>
            </a:fld>
            <a:endParaRPr lang="en-US" sz="1400">
              <a:solidFill>
                <a:schemeClr val="bg1"/>
              </a:solidFill>
              <a:latin typeface="Times New Roman" charset="0"/>
              <a:cs typeface="Times New Roman" charset="0"/>
            </a:endParaRPr>
          </a:p>
        </p:txBody>
      </p:sp>
      <p:sp>
        <p:nvSpPr>
          <p:cNvPr id="38915"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6"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7"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0" name="Text Box 7"/>
          <p:cNvSpPr txBox="1">
            <a:spLocks noChangeArrowheads="1"/>
          </p:cNvSpPr>
          <p:nvPr/>
        </p:nvSpPr>
        <p:spPr bwMode="auto">
          <a:xfrm>
            <a:off x="179512" y="404664"/>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200" dirty="0" smtClean="0">
                <a:solidFill>
                  <a:srgbClr val="FF0000"/>
                </a:solidFill>
                <a:latin typeface="Times New Roman" charset="0"/>
                <a:cs typeface="Times New Roman" charset="0"/>
              </a:rPr>
              <a:t>Di cosa è fatto l’universo?</a:t>
            </a:r>
            <a:endParaRPr lang="it-IT" sz="3200" dirty="0">
              <a:solidFill>
                <a:srgbClr val="FF0000"/>
              </a:solidFill>
              <a:latin typeface="Times New Roman" charset="0"/>
              <a:cs typeface="Times New Roman" charset="0"/>
            </a:endParaRPr>
          </a:p>
        </p:txBody>
      </p:sp>
      <p:sp>
        <p:nvSpPr>
          <p:cNvPr id="38921"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 name="TextBox 13"/>
          <p:cNvSpPr txBox="1">
            <a:spLocks noChangeArrowheads="1"/>
          </p:cNvSpPr>
          <p:nvPr/>
        </p:nvSpPr>
        <p:spPr bwMode="auto">
          <a:xfrm>
            <a:off x="323528" y="1412776"/>
            <a:ext cx="554461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800100" indent="-34290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dirty="0" smtClean="0">
                <a:solidFill>
                  <a:srgbClr val="0000FF"/>
                </a:solidFill>
                <a:latin typeface="Times New Roman" charset="0"/>
                <a:cs typeface="Times New Roman" charset="0"/>
              </a:rPr>
              <a:t>Il 4-5 % è costituito dalla materia che conosciamo</a:t>
            </a:r>
          </a:p>
          <a:p>
            <a:endParaRPr lang="it-IT" sz="2000" dirty="0">
              <a:solidFill>
                <a:srgbClr val="0000FF"/>
              </a:solidFill>
              <a:latin typeface="Times New Roman" charset="0"/>
              <a:cs typeface="Times New Roman" charset="0"/>
            </a:endParaRPr>
          </a:p>
          <a:p>
            <a:r>
              <a:rPr lang="it-IT" sz="2000" dirty="0">
                <a:solidFill>
                  <a:srgbClr val="0000FF"/>
                </a:solidFill>
                <a:latin typeface="Times New Roman" charset="0"/>
                <a:cs typeface="Times New Roman" charset="0"/>
              </a:rPr>
              <a:t>Il 22-25% è costituito da ‘</a:t>
            </a:r>
            <a:r>
              <a:rPr lang="it-IT" sz="2000" dirty="0">
                <a:solidFill>
                  <a:srgbClr val="FF0000"/>
                </a:solidFill>
                <a:latin typeface="Times New Roman" charset="0"/>
                <a:cs typeface="Times New Roman" charset="0"/>
              </a:rPr>
              <a:t>Dark </a:t>
            </a:r>
            <a:r>
              <a:rPr lang="it-IT" sz="2000" dirty="0" err="1">
                <a:solidFill>
                  <a:srgbClr val="FF0000"/>
                </a:solidFill>
                <a:latin typeface="Times New Roman" charset="0"/>
                <a:cs typeface="Times New Roman" charset="0"/>
              </a:rPr>
              <a:t>Matter</a:t>
            </a:r>
            <a:r>
              <a:rPr lang="it-IT" sz="2000" dirty="0">
                <a:solidFill>
                  <a:srgbClr val="0000FF"/>
                </a:solidFill>
                <a:latin typeface="Times New Roman" charset="0"/>
                <a:cs typeface="Times New Roman" charset="0"/>
              </a:rPr>
              <a:t>’:</a:t>
            </a:r>
          </a:p>
          <a:p>
            <a:pPr lvl="1">
              <a:buFont typeface="Verdana" charset="0"/>
              <a:buAutoNum type="romanUcPeriod"/>
            </a:pPr>
            <a:r>
              <a:rPr lang="it-IT" sz="2000" dirty="0">
                <a:solidFill>
                  <a:srgbClr val="0000FF"/>
                </a:solidFill>
                <a:latin typeface="Times New Roman" charset="0"/>
                <a:cs typeface="Times New Roman" charset="0"/>
              </a:rPr>
              <a:t>Non emette nessun tipo di radiazione elettromagnetica.  </a:t>
            </a:r>
          </a:p>
          <a:p>
            <a:pPr lvl="1">
              <a:buFont typeface="Verdana" charset="0"/>
              <a:buAutoNum type="romanUcPeriod"/>
            </a:pPr>
            <a:r>
              <a:rPr lang="it-IT" sz="2000" dirty="0">
                <a:solidFill>
                  <a:srgbClr val="0000FF"/>
                </a:solidFill>
                <a:latin typeface="Times New Roman" charset="0"/>
                <a:cs typeface="Times New Roman" charset="0"/>
              </a:rPr>
              <a:t>Fa ruotare le galassie più velocemente</a:t>
            </a:r>
          </a:p>
          <a:p>
            <a:pPr lvl="1">
              <a:buFont typeface="Verdana" charset="0"/>
              <a:buAutoNum type="romanUcPeriod"/>
            </a:pPr>
            <a:r>
              <a:rPr lang="it-IT" sz="2000" dirty="0">
                <a:solidFill>
                  <a:srgbClr val="0000FF"/>
                </a:solidFill>
                <a:latin typeface="Times New Roman" charset="0"/>
                <a:cs typeface="Times New Roman" charset="0"/>
              </a:rPr>
              <a:t>Una </a:t>
            </a:r>
            <a:r>
              <a:rPr lang="it-IT" sz="2000" dirty="0" smtClean="0">
                <a:solidFill>
                  <a:srgbClr val="0000FF"/>
                </a:solidFill>
                <a:latin typeface="Times New Roman" charset="0"/>
                <a:cs typeface="Times New Roman" charset="0"/>
              </a:rPr>
              <a:t>possibilità  </a:t>
            </a:r>
            <a:r>
              <a:rPr lang="it-IT" sz="2000" dirty="0">
                <a:solidFill>
                  <a:srgbClr val="0000FF"/>
                </a:solidFill>
                <a:latin typeface="Times New Roman" charset="0"/>
                <a:cs typeface="Times New Roman" charset="0"/>
              </a:rPr>
              <a:t>è che contenga ‘particelle super-simmetriche’</a:t>
            </a:r>
          </a:p>
          <a:p>
            <a:endParaRPr lang="it-IT" sz="2000" dirty="0">
              <a:solidFill>
                <a:srgbClr val="0000FF"/>
              </a:solidFill>
              <a:latin typeface="Times New Roman" charset="0"/>
              <a:cs typeface="Times New Roman" charset="0"/>
            </a:endParaRPr>
          </a:p>
          <a:p>
            <a:r>
              <a:rPr lang="it-IT" sz="2000" dirty="0">
                <a:solidFill>
                  <a:srgbClr val="0000FF"/>
                </a:solidFill>
                <a:latin typeface="Times New Roman" charset="0"/>
                <a:cs typeface="Times New Roman" charset="0"/>
              </a:rPr>
              <a:t>Il 70 - 73% è composto da ‘</a:t>
            </a:r>
            <a:r>
              <a:rPr lang="it-IT" sz="2000" dirty="0">
                <a:solidFill>
                  <a:srgbClr val="FF0000"/>
                </a:solidFill>
                <a:latin typeface="Times New Roman" charset="0"/>
                <a:cs typeface="Times New Roman" charset="0"/>
              </a:rPr>
              <a:t>Dark Energy</a:t>
            </a:r>
            <a:r>
              <a:rPr lang="it-IT" sz="2000" dirty="0">
                <a:solidFill>
                  <a:srgbClr val="0000FF"/>
                </a:solidFill>
                <a:latin typeface="Times New Roman" charset="0"/>
                <a:cs typeface="Times New Roman" charset="0"/>
              </a:rPr>
              <a:t>’</a:t>
            </a:r>
          </a:p>
          <a:p>
            <a:pPr lvl="1">
              <a:buFont typeface="Verdana" charset="0"/>
              <a:buAutoNum type="arabicPeriod"/>
            </a:pPr>
            <a:r>
              <a:rPr lang="it-IT" sz="2000" dirty="0">
                <a:solidFill>
                  <a:srgbClr val="0000FF"/>
                </a:solidFill>
                <a:latin typeface="Times New Roman" charset="0"/>
                <a:cs typeface="Times New Roman" charset="0"/>
              </a:rPr>
              <a:t>Riempie uniformemente tutto lo spazio</a:t>
            </a:r>
          </a:p>
          <a:p>
            <a:pPr lvl="1">
              <a:buFont typeface="Verdana" charset="0"/>
              <a:buAutoNum type="arabicPeriod"/>
            </a:pPr>
            <a:r>
              <a:rPr lang="it-IT" sz="2000" dirty="0">
                <a:solidFill>
                  <a:srgbClr val="0000FF"/>
                </a:solidFill>
                <a:latin typeface="Times New Roman" charset="0"/>
                <a:cs typeface="Times New Roman" charset="0"/>
              </a:rPr>
              <a:t>Aumenta la velocità di espansione dell’universo</a:t>
            </a:r>
          </a:p>
          <a:p>
            <a:endParaRPr lang="it-IT" sz="2000" dirty="0">
              <a:solidFill>
                <a:srgbClr val="0000FF"/>
              </a:solidFill>
              <a:latin typeface="Times New Roman" charset="0"/>
              <a:cs typeface="Times New Roman" charset="0"/>
            </a:endParaRPr>
          </a:p>
        </p:txBody>
      </p:sp>
      <p:pic>
        <p:nvPicPr>
          <p:cNvPr id="2" name="Picture 1" descr="dark_pi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2276872"/>
            <a:ext cx="3416300" cy="2387600"/>
          </a:xfrm>
          <a:prstGeom prst="rect">
            <a:avLst/>
          </a:prstGeom>
        </p:spPr>
      </p:pic>
      <p:cxnSp>
        <p:nvCxnSpPr>
          <p:cNvPr id="4" name="Straight Arrow Connector 3"/>
          <p:cNvCxnSpPr>
            <a:stCxn id="7" idx="2"/>
          </p:cNvCxnSpPr>
          <p:nvPr/>
        </p:nvCxnSpPr>
        <p:spPr bwMode="auto">
          <a:xfrm flipH="1">
            <a:off x="6876256" y="1832630"/>
            <a:ext cx="882146" cy="876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TextBox 6"/>
          <p:cNvSpPr txBox="1"/>
          <p:nvPr/>
        </p:nvSpPr>
        <p:spPr>
          <a:xfrm>
            <a:off x="6354246" y="1124744"/>
            <a:ext cx="2808312" cy="707886"/>
          </a:xfrm>
          <a:prstGeom prst="rect">
            <a:avLst/>
          </a:prstGeom>
          <a:noFill/>
        </p:spPr>
        <p:txBody>
          <a:bodyPr wrap="square" rtlCol="0">
            <a:spAutoFit/>
          </a:bodyPr>
          <a:lstStyle/>
          <a:p>
            <a:r>
              <a:rPr lang="en-US" sz="2000" dirty="0" err="1" smtClean="0">
                <a:solidFill>
                  <a:srgbClr val="800000"/>
                </a:solidFill>
                <a:latin typeface="Times New Roman"/>
                <a:cs typeface="Times New Roman"/>
              </a:rPr>
              <a:t>Oggi</a:t>
            </a:r>
            <a:r>
              <a:rPr lang="en-US" sz="2000" dirty="0" smtClean="0">
                <a:solidFill>
                  <a:srgbClr val="800000"/>
                </a:solidFill>
                <a:latin typeface="Times New Roman"/>
                <a:cs typeface="Times New Roman"/>
              </a:rPr>
              <a:t> </a:t>
            </a:r>
            <a:r>
              <a:rPr lang="en-US" sz="2000" dirty="0" err="1" smtClean="0">
                <a:solidFill>
                  <a:srgbClr val="800000"/>
                </a:solidFill>
                <a:latin typeface="Times New Roman"/>
                <a:cs typeface="Times New Roman"/>
              </a:rPr>
              <a:t>abbiamo</a:t>
            </a:r>
            <a:r>
              <a:rPr lang="en-US" sz="2000" dirty="0" smtClean="0">
                <a:solidFill>
                  <a:srgbClr val="800000"/>
                </a:solidFill>
                <a:latin typeface="Times New Roman"/>
                <a:cs typeface="Times New Roman"/>
              </a:rPr>
              <a:t> </a:t>
            </a:r>
            <a:r>
              <a:rPr lang="en-US" sz="2000" dirty="0" err="1" smtClean="0">
                <a:solidFill>
                  <a:srgbClr val="800000"/>
                </a:solidFill>
                <a:latin typeface="Times New Roman"/>
                <a:cs typeface="Times New Roman"/>
              </a:rPr>
              <a:t>parlato</a:t>
            </a:r>
            <a:r>
              <a:rPr lang="en-US" sz="2000" dirty="0" smtClean="0">
                <a:solidFill>
                  <a:srgbClr val="800000"/>
                </a:solidFill>
                <a:latin typeface="Times New Roman"/>
                <a:cs typeface="Times New Roman"/>
              </a:rPr>
              <a:t> di </a:t>
            </a:r>
            <a:r>
              <a:rPr lang="en-US" sz="2000" dirty="0" err="1" smtClean="0">
                <a:solidFill>
                  <a:srgbClr val="800000"/>
                </a:solidFill>
                <a:latin typeface="Times New Roman"/>
                <a:cs typeface="Times New Roman"/>
              </a:rPr>
              <a:t>questo</a:t>
            </a:r>
            <a:r>
              <a:rPr lang="en-US" sz="2000" dirty="0" smtClean="0">
                <a:solidFill>
                  <a:srgbClr val="800000"/>
                </a:solidFill>
                <a:latin typeface="Times New Roman"/>
                <a:cs typeface="Times New Roman"/>
              </a:rPr>
              <a:t> piccolo </a:t>
            </a:r>
            <a:r>
              <a:rPr lang="en-US" sz="2000" dirty="0" err="1" smtClean="0">
                <a:solidFill>
                  <a:srgbClr val="800000"/>
                </a:solidFill>
                <a:latin typeface="Times New Roman"/>
                <a:cs typeface="Times New Roman"/>
              </a:rPr>
              <a:t>pezzo</a:t>
            </a:r>
            <a:endParaRPr lang="en-US" sz="2000" dirty="0" smtClean="0">
              <a:solidFill>
                <a:srgbClr val="800000"/>
              </a:solidFill>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3993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58AD749-AE47-DB40-A284-F5BD4FE4AF80}" type="slidenum">
              <a:rPr lang="en-US" sz="1400">
                <a:solidFill>
                  <a:schemeClr val="bg1"/>
                </a:solidFill>
                <a:latin typeface="Verdana" charset="0"/>
              </a:rPr>
              <a:pPr/>
              <a:t>34</a:t>
            </a:fld>
            <a:endParaRPr lang="en-US" sz="1400">
              <a:solidFill>
                <a:schemeClr val="bg1"/>
              </a:solidFill>
              <a:latin typeface="Verdana" charset="0"/>
            </a:endParaRPr>
          </a:p>
        </p:txBody>
      </p:sp>
      <p:sp>
        <p:nvSpPr>
          <p:cNvPr id="39939" name="Line 13"/>
          <p:cNvSpPr>
            <a:spLocks noChangeShapeType="1"/>
          </p:cNvSpPr>
          <p:nvPr/>
        </p:nvSpPr>
        <p:spPr bwMode="auto">
          <a:xfrm flipV="1">
            <a:off x="1177925" y="1557338"/>
            <a:ext cx="0" cy="3697287"/>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40" name="Text Box 15"/>
          <p:cNvSpPr txBox="1">
            <a:spLocks noChangeArrowheads="1"/>
          </p:cNvSpPr>
          <p:nvPr/>
        </p:nvSpPr>
        <p:spPr bwMode="auto">
          <a:xfrm>
            <a:off x="0" y="404813"/>
            <a:ext cx="86756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dirty="0" err="1" smtClean="0">
                <a:solidFill>
                  <a:srgbClr val="FF0000"/>
                </a:solidFill>
                <a:latin typeface="Times New Roman" charset="0"/>
                <a:cs typeface="Times New Roman" charset="0"/>
              </a:rPr>
              <a:t>Rapporto</a:t>
            </a:r>
            <a:r>
              <a:rPr lang="en-US" sz="3200" dirty="0" smtClean="0">
                <a:solidFill>
                  <a:srgbClr val="FF0000"/>
                </a:solidFill>
                <a:latin typeface="Times New Roman" charset="0"/>
                <a:cs typeface="Times New Roman" charset="0"/>
              </a:rPr>
              <a:t> </a:t>
            </a:r>
            <a:r>
              <a:rPr lang="en-US" sz="3200" dirty="0" err="1" smtClean="0">
                <a:solidFill>
                  <a:srgbClr val="FF0000"/>
                </a:solidFill>
                <a:latin typeface="Times New Roman" charset="0"/>
                <a:cs typeface="Times New Roman" charset="0"/>
              </a:rPr>
              <a:t>teorici-sperimentali</a:t>
            </a:r>
            <a:r>
              <a:rPr lang="en-US" sz="3200" dirty="0" smtClean="0">
                <a:solidFill>
                  <a:srgbClr val="FF0000"/>
                </a:solidFill>
                <a:latin typeface="Times New Roman" charset="0"/>
                <a:cs typeface="Times New Roman" charset="0"/>
              </a:rPr>
              <a:t> prima e </a:t>
            </a:r>
            <a:r>
              <a:rPr lang="en-US" sz="3200" dirty="0" err="1" smtClean="0">
                <a:solidFill>
                  <a:srgbClr val="FF0000"/>
                </a:solidFill>
                <a:latin typeface="Times New Roman" charset="0"/>
                <a:cs typeface="Times New Roman" charset="0"/>
              </a:rPr>
              <a:t>dopo</a:t>
            </a:r>
            <a:r>
              <a:rPr lang="en-US" sz="3200" dirty="0" smtClean="0">
                <a:solidFill>
                  <a:srgbClr val="FF0000"/>
                </a:solidFill>
                <a:latin typeface="Times New Roman" charset="0"/>
                <a:cs typeface="Times New Roman" charset="0"/>
              </a:rPr>
              <a:t> LHC</a:t>
            </a:r>
            <a:endParaRPr lang="it-IT" sz="3200" dirty="0">
              <a:solidFill>
                <a:srgbClr val="FF0000"/>
              </a:solidFill>
              <a:latin typeface="Times New Roman" charset="0"/>
              <a:cs typeface="Times New Roman" charset="0"/>
            </a:endParaRPr>
          </a:p>
        </p:txBody>
      </p:sp>
      <p:grpSp>
        <p:nvGrpSpPr>
          <p:cNvPr id="8" name="Group 7"/>
          <p:cNvGrpSpPr/>
          <p:nvPr/>
        </p:nvGrpSpPr>
        <p:grpSpPr>
          <a:xfrm>
            <a:off x="81579" y="1196752"/>
            <a:ext cx="4058373" cy="4936614"/>
            <a:chOff x="35496" y="1196752"/>
            <a:chExt cx="4058373" cy="4936614"/>
          </a:xfrm>
        </p:grpSpPr>
        <p:pic>
          <p:nvPicPr>
            <p:cNvPr id="2" name="Picture 1" descr="big-man-small-dog-b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628800"/>
              <a:ext cx="3894187" cy="4170052"/>
            </a:xfrm>
            <a:prstGeom prst="rect">
              <a:avLst/>
            </a:prstGeom>
          </p:spPr>
        </p:pic>
        <p:sp>
          <p:nvSpPr>
            <p:cNvPr id="4" name="TextBox 3"/>
            <p:cNvSpPr txBox="1"/>
            <p:nvPr/>
          </p:nvSpPr>
          <p:spPr>
            <a:xfrm>
              <a:off x="1259632" y="1196752"/>
              <a:ext cx="1238766" cy="400110"/>
            </a:xfrm>
            <a:prstGeom prst="rect">
              <a:avLst/>
            </a:prstGeom>
            <a:noFill/>
            <a:ln>
              <a:solidFill>
                <a:srgbClr val="FF0000"/>
              </a:solidFill>
            </a:ln>
          </p:spPr>
          <p:txBody>
            <a:bodyPr wrap="none" rtlCol="0">
              <a:spAutoFit/>
            </a:bodyPr>
            <a:lstStyle/>
            <a:p>
              <a:r>
                <a:rPr lang="en-US" sz="2000" dirty="0" smtClean="0">
                  <a:solidFill>
                    <a:srgbClr val="0000FF"/>
                  </a:solidFill>
                  <a:latin typeface="Times New Roman"/>
                  <a:cs typeface="Times New Roman"/>
                </a:rPr>
                <a:t>pre - LHC</a:t>
              </a:r>
            </a:p>
          </p:txBody>
        </p:sp>
        <p:sp>
          <p:nvSpPr>
            <p:cNvPr id="5" name="TextBox 4"/>
            <p:cNvSpPr txBox="1"/>
            <p:nvPr/>
          </p:nvSpPr>
          <p:spPr>
            <a:xfrm>
              <a:off x="395536" y="4005064"/>
              <a:ext cx="1587920" cy="400110"/>
            </a:xfrm>
            <a:prstGeom prst="rect">
              <a:avLst/>
            </a:prstGeom>
            <a:noFill/>
          </p:spPr>
          <p:txBody>
            <a:bodyPr wrap="none" rtlCol="0">
              <a:spAutoFit/>
            </a:bodyPr>
            <a:lstStyle/>
            <a:p>
              <a:r>
                <a:rPr lang="en-US" sz="2000" dirty="0" err="1" smtClean="0">
                  <a:solidFill>
                    <a:schemeClr val="bg1"/>
                  </a:solidFill>
                  <a:latin typeface="Times New Roman"/>
                  <a:cs typeface="Times New Roman"/>
                </a:rPr>
                <a:t>Fisico</a:t>
              </a:r>
              <a:r>
                <a:rPr lang="en-US" sz="2000" dirty="0" smtClean="0">
                  <a:solidFill>
                    <a:schemeClr val="bg1"/>
                  </a:solidFill>
                  <a:latin typeface="Times New Roman"/>
                  <a:cs typeface="Times New Roman"/>
                </a:rPr>
                <a:t> </a:t>
              </a:r>
              <a:r>
                <a:rPr lang="en-US" sz="2000" dirty="0" err="1" smtClean="0">
                  <a:solidFill>
                    <a:schemeClr val="bg1"/>
                  </a:solidFill>
                  <a:latin typeface="Times New Roman"/>
                  <a:cs typeface="Times New Roman"/>
                </a:rPr>
                <a:t>teorico</a:t>
              </a:r>
              <a:endParaRPr lang="en-US" sz="2000" dirty="0" smtClean="0">
                <a:solidFill>
                  <a:schemeClr val="bg1"/>
                </a:solidFill>
                <a:latin typeface="Times New Roman"/>
                <a:cs typeface="Times New Roman"/>
              </a:endParaRPr>
            </a:p>
          </p:txBody>
        </p:sp>
        <p:sp>
          <p:nvSpPr>
            <p:cNvPr id="14" name="TextBox 13"/>
            <p:cNvSpPr txBox="1"/>
            <p:nvPr/>
          </p:nvSpPr>
          <p:spPr>
            <a:xfrm>
              <a:off x="1907704" y="5733256"/>
              <a:ext cx="2186165" cy="400110"/>
            </a:xfrm>
            <a:prstGeom prst="rect">
              <a:avLst/>
            </a:prstGeom>
            <a:noFill/>
          </p:spPr>
          <p:txBody>
            <a:bodyPr wrap="none" rtlCol="0">
              <a:spAutoFit/>
            </a:bodyPr>
            <a:lstStyle/>
            <a:p>
              <a:r>
                <a:rPr lang="en-US" sz="2000" dirty="0" err="1" smtClean="0">
                  <a:solidFill>
                    <a:srgbClr val="FF0000"/>
                  </a:solidFill>
                  <a:latin typeface="Times New Roman"/>
                  <a:cs typeface="Times New Roman"/>
                </a:rPr>
                <a:t>Fisico</a:t>
              </a:r>
              <a:r>
                <a:rPr lang="en-US" sz="2000" dirty="0" smtClean="0">
                  <a:solidFill>
                    <a:srgbClr val="FF0000"/>
                  </a:solidFill>
                  <a:latin typeface="Times New Roman"/>
                  <a:cs typeface="Times New Roman"/>
                </a:rPr>
                <a:t> </a:t>
              </a:r>
              <a:r>
                <a:rPr lang="en-US" sz="2000" dirty="0" err="1" smtClean="0">
                  <a:solidFill>
                    <a:srgbClr val="FF0000"/>
                  </a:solidFill>
                  <a:latin typeface="Times New Roman"/>
                  <a:cs typeface="Times New Roman"/>
                </a:rPr>
                <a:t>sperimentale</a:t>
              </a:r>
              <a:endParaRPr lang="en-US" sz="2000" dirty="0" smtClean="0">
                <a:solidFill>
                  <a:srgbClr val="FF0000"/>
                </a:solidFill>
                <a:latin typeface="Times New Roman"/>
                <a:cs typeface="Times New Roman"/>
              </a:endParaRPr>
            </a:p>
          </p:txBody>
        </p:sp>
      </p:grpSp>
      <p:grpSp>
        <p:nvGrpSpPr>
          <p:cNvPr id="7" name="Group 6"/>
          <p:cNvGrpSpPr/>
          <p:nvPr/>
        </p:nvGrpSpPr>
        <p:grpSpPr>
          <a:xfrm>
            <a:off x="4537311" y="1196752"/>
            <a:ext cx="4585692" cy="4360550"/>
            <a:chOff x="4537311" y="1196752"/>
            <a:chExt cx="4585692" cy="4360550"/>
          </a:xfrm>
        </p:grpSpPr>
        <p:grpSp>
          <p:nvGrpSpPr>
            <p:cNvPr id="6" name="Group 5"/>
            <p:cNvGrpSpPr/>
            <p:nvPr/>
          </p:nvGrpSpPr>
          <p:grpSpPr>
            <a:xfrm>
              <a:off x="4537311" y="1196752"/>
              <a:ext cx="4585692" cy="4360550"/>
              <a:chOff x="4537311" y="1196752"/>
              <a:chExt cx="4585692" cy="4360550"/>
            </a:xfrm>
          </p:grpSpPr>
          <p:pic>
            <p:nvPicPr>
              <p:cNvPr id="3" name="Picture 2" descr="big_20d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311" y="2060848"/>
                <a:ext cx="4585692" cy="3057128"/>
              </a:xfrm>
              <a:prstGeom prst="rect">
                <a:avLst/>
              </a:prstGeom>
            </p:spPr>
          </p:pic>
          <p:sp>
            <p:nvSpPr>
              <p:cNvPr id="13" name="TextBox 12"/>
              <p:cNvSpPr txBox="1"/>
              <p:nvPr/>
            </p:nvSpPr>
            <p:spPr>
              <a:xfrm>
                <a:off x="6228184" y="1196752"/>
                <a:ext cx="1338828" cy="400110"/>
              </a:xfrm>
              <a:prstGeom prst="rect">
                <a:avLst/>
              </a:prstGeom>
              <a:noFill/>
              <a:ln>
                <a:solidFill>
                  <a:srgbClr val="FF0000"/>
                </a:solidFill>
              </a:ln>
            </p:spPr>
            <p:txBody>
              <a:bodyPr wrap="none" rtlCol="0">
                <a:spAutoFit/>
              </a:bodyPr>
              <a:lstStyle/>
              <a:p>
                <a:r>
                  <a:rPr lang="en-US" sz="2000" dirty="0" smtClean="0">
                    <a:solidFill>
                      <a:srgbClr val="0000FF"/>
                    </a:solidFill>
                    <a:latin typeface="Times New Roman"/>
                    <a:cs typeface="Times New Roman"/>
                  </a:rPr>
                  <a:t>post - LHC</a:t>
                </a:r>
              </a:p>
            </p:txBody>
          </p:sp>
          <p:sp>
            <p:nvSpPr>
              <p:cNvPr id="15" name="TextBox 14"/>
              <p:cNvSpPr txBox="1"/>
              <p:nvPr/>
            </p:nvSpPr>
            <p:spPr>
              <a:xfrm>
                <a:off x="6876256" y="5157192"/>
                <a:ext cx="2186165" cy="400110"/>
              </a:xfrm>
              <a:prstGeom prst="rect">
                <a:avLst/>
              </a:prstGeom>
              <a:noFill/>
            </p:spPr>
            <p:txBody>
              <a:bodyPr wrap="none" rtlCol="0">
                <a:spAutoFit/>
              </a:bodyPr>
              <a:lstStyle/>
              <a:p>
                <a:r>
                  <a:rPr lang="en-US" sz="2000" dirty="0" err="1" smtClean="0">
                    <a:solidFill>
                      <a:srgbClr val="FF0000"/>
                    </a:solidFill>
                    <a:latin typeface="Times New Roman"/>
                    <a:cs typeface="Times New Roman"/>
                  </a:rPr>
                  <a:t>Fisico</a:t>
                </a:r>
                <a:r>
                  <a:rPr lang="en-US" sz="2000" dirty="0" smtClean="0">
                    <a:solidFill>
                      <a:srgbClr val="FF0000"/>
                    </a:solidFill>
                    <a:latin typeface="Times New Roman"/>
                    <a:cs typeface="Times New Roman"/>
                  </a:rPr>
                  <a:t> </a:t>
                </a:r>
                <a:r>
                  <a:rPr lang="en-US" sz="2000" dirty="0" err="1" smtClean="0">
                    <a:solidFill>
                      <a:srgbClr val="FF0000"/>
                    </a:solidFill>
                    <a:latin typeface="Times New Roman"/>
                    <a:cs typeface="Times New Roman"/>
                  </a:rPr>
                  <a:t>sperimentale</a:t>
                </a:r>
                <a:endParaRPr lang="en-US" sz="2000" dirty="0" smtClean="0">
                  <a:solidFill>
                    <a:srgbClr val="FF0000"/>
                  </a:solidFill>
                  <a:latin typeface="Times New Roman"/>
                  <a:cs typeface="Times New Roman"/>
                </a:endParaRPr>
              </a:p>
            </p:txBody>
          </p:sp>
        </p:grpSp>
        <p:sp>
          <p:nvSpPr>
            <p:cNvPr id="16" name="TextBox 15"/>
            <p:cNvSpPr txBox="1"/>
            <p:nvPr/>
          </p:nvSpPr>
          <p:spPr>
            <a:xfrm>
              <a:off x="5796136" y="3153162"/>
              <a:ext cx="1152128" cy="707886"/>
            </a:xfrm>
            <a:prstGeom prst="rect">
              <a:avLst/>
            </a:prstGeom>
            <a:noFill/>
          </p:spPr>
          <p:txBody>
            <a:bodyPr wrap="square" rtlCol="0">
              <a:spAutoFit/>
            </a:bodyPr>
            <a:lstStyle/>
            <a:p>
              <a:r>
                <a:rPr lang="en-US" sz="2000" dirty="0" err="1" smtClean="0">
                  <a:solidFill>
                    <a:schemeClr val="bg1"/>
                  </a:solidFill>
                  <a:latin typeface="Times New Roman"/>
                  <a:cs typeface="Times New Roman"/>
                </a:rPr>
                <a:t>Fisico</a:t>
              </a:r>
              <a:r>
                <a:rPr lang="en-US" sz="2000" dirty="0" smtClean="0">
                  <a:solidFill>
                    <a:schemeClr val="bg1"/>
                  </a:solidFill>
                  <a:latin typeface="Times New Roman"/>
                  <a:cs typeface="Times New Roman"/>
                </a:rPr>
                <a:t> </a:t>
              </a:r>
              <a:r>
                <a:rPr lang="en-US" sz="2000" dirty="0" err="1">
                  <a:solidFill>
                    <a:schemeClr val="bg1"/>
                  </a:solidFill>
                  <a:latin typeface="Times New Roman"/>
                  <a:cs typeface="Times New Roman"/>
                </a:rPr>
                <a:t>t</a:t>
              </a:r>
              <a:r>
                <a:rPr lang="en-US" sz="2000" dirty="0" err="1" smtClean="0">
                  <a:solidFill>
                    <a:schemeClr val="bg1"/>
                  </a:solidFill>
                  <a:latin typeface="Times New Roman"/>
                  <a:cs typeface="Times New Roman"/>
                </a:rPr>
                <a:t>eorico</a:t>
              </a:r>
              <a:endParaRPr lang="en-US" sz="2000" dirty="0" smtClean="0">
                <a:solidFill>
                  <a:schemeClr val="bg1"/>
                </a:solidFill>
                <a:latin typeface="Times New Roman"/>
                <a:cs typeface="Times New Roman"/>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2"/>
          </p:nvPr>
        </p:nvSpPr>
        <p:spPr/>
        <p:txBody>
          <a:bodyPr/>
          <a:lstStyle/>
          <a:p>
            <a:fld id="{72FAA3E6-9C70-440D-A005-7D1DAED3AE2B}" type="slidenum">
              <a:rPr lang="en-US" altLang="it-IT"/>
              <a:pPr/>
              <a:t>35</a:t>
            </a:fld>
            <a:endParaRPr lang="en-US" altLang="it-IT"/>
          </a:p>
        </p:txBody>
      </p:sp>
      <p:sp>
        <p:nvSpPr>
          <p:cNvPr id="147458" name="Text Box 2"/>
          <p:cNvSpPr txBox="1">
            <a:spLocks noChangeArrowheads="1"/>
          </p:cNvSpPr>
          <p:nvPr/>
        </p:nvSpPr>
        <p:spPr bwMode="auto">
          <a:xfrm>
            <a:off x="381000" y="323945"/>
            <a:ext cx="8382000" cy="584775"/>
          </a:xfrm>
          <a:prstGeom prst="rect">
            <a:avLst/>
          </a:prstGeom>
          <a:noFill/>
          <a:ln w="28575" algn="ctr">
            <a:noFill/>
            <a:miter lim="800000"/>
            <a:headEnd/>
            <a:tailEnd/>
          </a:ln>
          <a:effectLst/>
          <a:extLst/>
        </p:spPr>
        <p:txBody>
          <a:bodyPr>
            <a:spAutoFit/>
          </a:bodyPr>
          <a:lstStyle/>
          <a:p>
            <a:pPr algn="ctr"/>
            <a:r>
              <a:rPr lang="en-US" altLang="it-IT" sz="3200" dirty="0" err="1">
                <a:solidFill>
                  <a:srgbClr val="FF0000"/>
                </a:solidFill>
                <a:latin typeface="Times New Roman"/>
                <a:cs typeface="Times New Roman"/>
              </a:rPr>
              <a:t>Gli</a:t>
            </a:r>
            <a:r>
              <a:rPr lang="en-US" altLang="it-IT" sz="3200" dirty="0">
                <a:solidFill>
                  <a:srgbClr val="FF0000"/>
                </a:solidFill>
                <a:latin typeface="Times New Roman"/>
                <a:cs typeface="Times New Roman"/>
              </a:rPr>
              <a:t> </a:t>
            </a:r>
            <a:r>
              <a:rPr lang="en-US" altLang="it-IT" sz="3200" dirty="0" err="1">
                <a:solidFill>
                  <a:srgbClr val="FF0000"/>
                </a:solidFill>
                <a:latin typeface="Times New Roman"/>
                <a:cs typeface="Times New Roman"/>
              </a:rPr>
              <a:t>strumenti</a:t>
            </a:r>
            <a:r>
              <a:rPr lang="en-US" altLang="it-IT" sz="3200" dirty="0">
                <a:solidFill>
                  <a:srgbClr val="FF0000"/>
                </a:solidFill>
                <a:latin typeface="Times New Roman"/>
                <a:cs typeface="Times New Roman"/>
              </a:rPr>
              <a:t> </a:t>
            </a:r>
            <a:r>
              <a:rPr lang="en-US" altLang="it-IT" sz="3200" dirty="0" smtClean="0">
                <a:solidFill>
                  <a:srgbClr val="FF0000"/>
                </a:solidFill>
                <a:latin typeface="Times New Roman"/>
                <a:cs typeface="Times New Roman"/>
              </a:rPr>
              <a:t>per “</a:t>
            </a:r>
            <a:r>
              <a:rPr lang="en-US" altLang="it-IT" sz="3200" dirty="0" err="1" smtClean="0">
                <a:solidFill>
                  <a:srgbClr val="FF0000"/>
                </a:solidFill>
                <a:latin typeface="Times New Roman"/>
                <a:cs typeface="Times New Roman"/>
              </a:rPr>
              <a:t>vedere</a:t>
            </a:r>
            <a:r>
              <a:rPr lang="en-US" altLang="it-IT" sz="3200" dirty="0" smtClean="0">
                <a:solidFill>
                  <a:srgbClr val="FF0000"/>
                </a:solidFill>
                <a:latin typeface="Times New Roman"/>
                <a:cs typeface="Times New Roman"/>
              </a:rPr>
              <a:t>” le </a:t>
            </a:r>
            <a:r>
              <a:rPr lang="en-US" altLang="it-IT" sz="3200" dirty="0" err="1" smtClean="0">
                <a:solidFill>
                  <a:srgbClr val="FF0000"/>
                </a:solidFill>
                <a:latin typeface="Times New Roman"/>
                <a:cs typeface="Times New Roman"/>
              </a:rPr>
              <a:t>particelle</a:t>
            </a:r>
            <a:endParaRPr lang="en-US" altLang="it-IT" sz="3200" dirty="0">
              <a:solidFill>
                <a:srgbClr val="FF0000"/>
              </a:solidFill>
              <a:latin typeface="Times New Roman"/>
              <a:cs typeface="Times New Roman"/>
              <a:sym typeface="Symbol" pitchFamily="18" charset="2"/>
            </a:endParaRPr>
          </a:p>
        </p:txBody>
      </p:sp>
      <p:sp>
        <p:nvSpPr>
          <p:cNvPr id="147468" name="Rectangle 12"/>
          <p:cNvSpPr>
            <a:spLocks noChangeArrowheads="1"/>
          </p:cNvSpPr>
          <p:nvPr/>
        </p:nvSpPr>
        <p:spPr bwMode="auto">
          <a:xfrm>
            <a:off x="1043608" y="908720"/>
            <a:ext cx="457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2400" b="1" u="sng" dirty="0" err="1">
                <a:solidFill>
                  <a:srgbClr val="FF0066"/>
                </a:solidFill>
              </a:rPr>
              <a:t>gli</a:t>
            </a:r>
            <a:r>
              <a:rPr lang="en-US" altLang="it-IT" sz="2400" b="1" u="sng" dirty="0">
                <a:solidFill>
                  <a:srgbClr val="FF0066"/>
                </a:solidFill>
              </a:rPr>
              <a:t> </a:t>
            </a:r>
            <a:r>
              <a:rPr lang="en-US" altLang="it-IT" sz="2400" b="1" u="sng" dirty="0" err="1">
                <a:solidFill>
                  <a:srgbClr val="FF0066"/>
                </a:solidFill>
              </a:rPr>
              <a:t>acceleratori</a:t>
            </a:r>
            <a:r>
              <a:rPr lang="en-US" altLang="it-IT" sz="2400" b="1" dirty="0">
                <a:solidFill>
                  <a:srgbClr val="FF0066"/>
                </a:solidFill>
              </a:rPr>
              <a:t> </a:t>
            </a:r>
          </a:p>
        </p:txBody>
      </p:sp>
      <p:sp>
        <p:nvSpPr>
          <p:cNvPr id="147471" name="Rectangle 15"/>
          <p:cNvSpPr>
            <a:spLocks noChangeArrowheads="1"/>
          </p:cNvSpPr>
          <p:nvPr/>
        </p:nvSpPr>
        <p:spPr bwMode="auto">
          <a:xfrm>
            <a:off x="152400" y="1371600"/>
            <a:ext cx="47244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FF0000"/>
              </a:buClr>
              <a:buFontTx/>
              <a:buChar char="•"/>
            </a:pPr>
            <a:r>
              <a:rPr lang="it-IT" altLang="it-IT" sz="2000" dirty="0" smtClean="0">
                <a:solidFill>
                  <a:srgbClr val="0000FF"/>
                </a:solidFill>
                <a:latin typeface="Times New Roman"/>
                <a:cs typeface="Times New Roman"/>
              </a:rPr>
              <a:t> le particelle vengono </a:t>
            </a:r>
            <a:br>
              <a:rPr lang="it-IT" altLang="it-IT" sz="2000" dirty="0" smtClean="0">
                <a:solidFill>
                  <a:srgbClr val="0000FF"/>
                </a:solidFill>
                <a:latin typeface="Times New Roman"/>
                <a:cs typeface="Times New Roman"/>
              </a:rPr>
            </a:br>
            <a:r>
              <a:rPr lang="it-IT" altLang="it-IT" sz="2000" dirty="0" smtClean="0">
                <a:solidFill>
                  <a:srgbClr val="0000FF"/>
                </a:solidFill>
                <a:latin typeface="Times New Roman"/>
                <a:cs typeface="Times New Roman"/>
              </a:rPr>
              <a:t>   accelerate ad energie molto elevate</a:t>
            </a:r>
          </a:p>
          <a:p>
            <a:pPr>
              <a:spcBef>
                <a:spcPct val="50000"/>
              </a:spcBef>
              <a:buClr>
                <a:srgbClr val="FF0000"/>
              </a:buClr>
              <a:buFontTx/>
              <a:buChar char="•"/>
            </a:pPr>
            <a:r>
              <a:rPr lang="it-IT" altLang="it-IT" sz="2000" dirty="0" smtClean="0">
                <a:solidFill>
                  <a:srgbClr val="0000FF"/>
                </a:solidFill>
                <a:latin typeface="Times New Roman"/>
                <a:cs typeface="Times New Roman"/>
              </a:rPr>
              <a:t> le si fa urtare tra loro o contro  </a:t>
            </a:r>
            <a:br>
              <a:rPr lang="it-IT" altLang="it-IT" sz="2000" dirty="0" smtClean="0">
                <a:solidFill>
                  <a:srgbClr val="0000FF"/>
                </a:solidFill>
                <a:latin typeface="Times New Roman"/>
                <a:cs typeface="Times New Roman"/>
              </a:rPr>
            </a:br>
            <a:r>
              <a:rPr lang="it-IT" altLang="it-IT" sz="2000" dirty="0" smtClean="0">
                <a:solidFill>
                  <a:srgbClr val="0000FF"/>
                </a:solidFill>
                <a:latin typeface="Times New Roman"/>
                <a:cs typeface="Times New Roman"/>
              </a:rPr>
              <a:t>   bersagli esterni</a:t>
            </a:r>
          </a:p>
          <a:p>
            <a:pPr>
              <a:spcBef>
                <a:spcPct val="50000"/>
              </a:spcBef>
              <a:buClr>
                <a:srgbClr val="FF0000"/>
              </a:buClr>
              <a:buFontTx/>
              <a:buChar char="•"/>
            </a:pPr>
            <a:r>
              <a:rPr lang="it-IT" altLang="it-IT" sz="2000" dirty="0" smtClean="0">
                <a:solidFill>
                  <a:srgbClr val="0000FF"/>
                </a:solidFill>
                <a:latin typeface="Times New Roman"/>
                <a:cs typeface="Times New Roman"/>
              </a:rPr>
              <a:t> l’energia liberata produce </a:t>
            </a:r>
            <a:br>
              <a:rPr lang="it-IT" altLang="it-IT" sz="2000" dirty="0" smtClean="0">
                <a:solidFill>
                  <a:srgbClr val="0000FF"/>
                </a:solidFill>
                <a:latin typeface="Times New Roman"/>
                <a:cs typeface="Times New Roman"/>
              </a:rPr>
            </a:br>
            <a:r>
              <a:rPr lang="it-IT" altLang="it-IT" sz="2000" dirty="0" smtClean="0">
                <a:solidFill>
                  <a:srgbClr val="0000FF"/>
                </a:solidFill>
                <a:latin typeface="Times New Roman"/>
                <a:cs typeface="Times New Roman"/>
              </a:rPr>
              <a:t>   nuove particelle (E=mc</a:t>
            </a:r>
            <a:r>
              <a:rPr lang="it-IT" altLang="it-IT" sz="2000" baseline="30000" dirty="0" smtClean="0">
                <a:solidFill>
                  <a:srgbClr val="0000FF"/>
                </a:solidFill>
                <a:latin typeface="Times New Roman"/>
                <a:cs typeface="Times New Roman"/>
              </a:rPr>
              <a:t>2</a:t>
            </a:r>
            <a:r>
              <a:rPr lang="it-IT" altLang="it-IT" sz="2000" dirty="0" smtClean="0">
                <a:solidFill>
                  <a:srgbClr val="0000FF"/>
                </a:solidFill>
                <a:latin typeface="Times New Roman"/>
                <a:cs typeface="Times New Roman"/>
              </a:rPr>
              <a:t>)</a:t>
            </a:r>
            <a:endParaRPr lang="it-IT" altLang="it-IT" sz="2000" dirty="0">
              <a:solidFill>
                <a:srgbClr val="0000FF"/>
              </a:solidFill>
              <a:latin typeface="Times New Roman"/>
              <a:cs typeface="Times New Roman"/>
            </a:endParaRPr>
          </a:p>
        </p:txBody>
      </p:sp>
      <p:sp>
        <p:nvSpPr>
          <p:cNvPr id="147476" name="AutoShape 20"/>
          <p:cNvSpPr>
            <a:spLocks noChangeArrowheads="1"/>
          </p:cNvSpPr>
          <p:nvPr/>
        </p:nvSpPr>
        <p:spPr bwMode="auto">
          <a:xfrm>
            <a:off x="611560" y="1052736"/>
            <a:ext cx="304800" cy="304800"/>
          </a:xfrm>
          <a:prstGeom prst="rightArrow">
            <a:avLst>
              <a:gd name="adj1" fmla="val 50000"/>
              <a:gd name="adj2" fmla="val 25000"/>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ltLang="it-IT"/>
          </a:p>
        </p:txBody>
      </p:sp>
      <p:sp>
        <p:nvSpPr>
          <p:cNvPr id="22" name="Text Box 26"/>
          <p:cNvSpPr txBox="1">
            <a:spLocks noChangeArrowheads="1"/>
          </p:cNvSpPr>
          <p:nvPr/>
        </p:nvSpPr>
        <p:spPr bwMode="auto">
          <a:xfrm>
            <a:off x="251520" y="4653136"/>
            <a:ext cx="325441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000" dirty="0" err="1">
                <a:solidFill>
                  <a:srgbClr val="0000FF"/>
                </a:solidFill>
                <a:latin typeface="Times New Roman"/>
                <a:cs typeface="Times New Roman"/>
              </a:rPr>
              <a:t>Gli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acceleratori</a:t>
            </a:r>
            <a:r>
              <a:rPr lang="en-US" sz="2000" dirty="0">
                <a:solidFill>
                  <a:srgbClr val="0000FF"/>
                </a:solidFill>
                <a:latin typeface="Times New Roman"/>
                <a:cs typeface="Times New Roman"/>
              </a:rPr>
              <a:t> </a:t>
            </a:r>
            <a:r>
              <a:rPr lang="en-US" sz="2000" dirty="0" err="1" smtClean="0">
                <a:solidFill>
                  <a:srgbClr val="0000FF"/>
                </a:solidFill>
                <a:latin typeface="Times New Roman"/>
                <a:cs typeface="Times New Roman"/>
              </a:rPr>
              <a:t>sono</a:t>
            </a:r>
            <a:r>
              <a:rPr lang="en-US" sz="2000" dirty="0" smtClean="0">
                <a:solidFill>
                  <a:srgbClr val="0000FF"/>
                </a:solidFill>
                <a:latin typeface="Times New Roman"/>
                <a:cs typeface="Times New Roman"/>
              </a:rPr>
              <a:t> di </a:t>
            </a:r>
            <a:r>
              <a:rPr lang="en-US" sz="2000" dirty="0">
                <a:solidFill>
                  <a:srgbClr val="0000FF"/>
                </a:solidFill>
                <a:latin typeface="Times New Roman"/>
                <a:cs typeface="Times New Roman"/>
              </a:rPr>
              <a:t>2 tipi: </a:t>
            </a:r>
            <a:endParaRPr lang="it-IT" sz="2000" dirty="0">
              <a:solidFill>
                <a:srgbClr val="0000FF"/>
              </a:solidFill>
              <a:latin typeface="Times New Roman"/>
              <a:cs typeface="Times New Roman"/>
            </a:endParaRPr>
          </a:p>
        </p:txBody>
      </p:sp>
      <p:sp>
        <p:nvSpPr>
          <p:cNvPr id="23" name="Text Box 27"/>
          <p:cNvSpPr txBox="1">
            <a:spLocks noChangeArrowheads="1"/>
          </p:cNvSpPr>
          <p:nvPr/>
        </p:nvSpPr>
        <p:spPr bwMode="auto">
          <a:xfrm>
            <a:off x="251520" y="5301208"/>
            <a:ext cx="868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buClr>
                <a:srgbClr val="FF0000"/>
              </a:buClr>
              <a:buFontTx/>
              <a:buChar char="•"/>
            </a:pPr>
            <a:r>
              <a:rPr lang="en-US" sz="2000" b="1" dirty="0">
                <a:solidFill>
                  <a:srgbClr val="0000FF"/>
                </a:solidFill>
                <a:latin typeface="Times New Roman"/>
                <a:cs typeface="Times New Roman"/>
              </a:rPr>
              <a:t> </a:t>
            </a:r>
            <a:r>
              <a:rPr lang="en-US" sz="2000" b="1" dirty="0" err="1" smtClean="0">
                <a:solidFill>
                  <a:srgbClr val="0000FF"/>
                </a:solidFill>
                <a:latin typeface="Times New Roman"/>
                <a:cs typeface="Times New Roman"/>
              </a:rPr>
              <a:t>Circolari</a:t>
            </a:r>
            <a:r>
              <a:rPr lang="en-US" sz="2000" dirty="0" smtClean="0">
                <a:solidFill>
                  <a:srgbClr val="0000FF"/>
                </a:solidFill>
                <a:latin typeface="Times New Roman"/>
                <a:cs typeface="Times New Roman"/>
              </a:rPr>
              <a:t>: le </a:t>
            </a:r>
            <a:r>
              <a:rPr lang="en-US" sz="2000" dirty="0" err="1">
                <a:solidFill>
                  <a:srgbClr val="0000FF"/>
                </a:solidFill>
                <a:latin typeface="Times New Roman"/>
                <a:cs typeface="Times New Roman"/>
              </a:rPr>
              <a:t>particelle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girano</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piu</a:t>
            </a:r>
            <a:r>
              <a:rPr lang="en-US" sz="2000" dirty="0">
                <a:solidFill>
                  <a:srgbClr val="0000FF"/>
                </a:solidFill>
                <a:latin typeface="Times New Roman"/>
                <a:cs typeface="Times New Roman"/>
              </a:rPr>
              <a:t>’ volte in un </a:t>
            </a:r>
            <a:r>
              <a:rPr lang="en-US" sz="2000" dirty="0" err="1">
                <a:solidFill>
                  <a:srgbClr val="0000FF"/>
                </a:solidFill>
                <a:latin typeface="Times New Roman"/>
                <a:cs typeface="Times New Roman"/>
              </a:rPr>
              <a:t>anello</a:t>
            </a:r>
            <a:r>
              <a:rPr lang="en-US" sz="2000" dirty="0">
                <a:solidFill>
                  <a:srgbClr val="0000FF"/>
                </a:solidFill>
                <a:latin typeface="Times New Roman"/>
                <a:cs typeface="Times New Roman"/>
              </a:rPr>
              <a:t>, prima di </a:t>
            </a:r>
            <a:r>
              <a:rPr lang="en-US" sz="2000" dirty="0" err="1" smtClean="0">
                <a:solidFill>
                  <a:srgbClr val="0000FF"/>
                </a:solidFill>
                <a:latin typeface="Times New Roman"/>
                <a:cs typeface="Times New Roman"/>
              </a:rPr>
              <a:t>collidere</a:t>
            </a:r>
            <a:endParaRPr lang="en-US" sz="2000" dirty="0">
              <a:solidFill>
                <a:srgbClr val="0000FF"/>
              </a:solidFill>
              <a:latin typeface="Times New Roman"/>
              <a:cs typeface="Times New Roman"/>
            </a:endParaRPr>
          </a:p>
          <a:p>
            <a:pPr eaLnBrk="1" hangingPunct="1">
              <a:buClr>
                <a:srgbClr val="FF0000"/>
              </a:buClr>
              <a:buFontTx/>
              <a:buChar char="•"/>
            </a:pPr>
            <a:r>
              <a:rPr lang="en-US" sz="2000" b="1" dirty="0">
                <a:solidFill>
                  <a:srgbClr val="0000FF"/>
                </a:solidFill>
                <a:latin typeface="Times New Roman"/>
                <a:cs typeface="Times New Roman"/>
              </a:rPr>
              <a:t> </a:t>
            </a:r>
            <a:r>
              <a:rPr lang="en-US" sz="2000" b="1" dirty="0" err="1">
                <a:solidFill>
                  <a:srgbClr val="0000FF"/>
                </a:solidFill>
                <a:latin typeface="Times New Roman"/>
                <a:cs typeface="Times New Roman"/>
              </a:rPr>
              <a:t>Lineari</a:t>
            </a:r>
            <a:r>
              <a:rPr lang="en-US" sz="2000" dirty="0">
                <a:solidFill>
                  <a:srgbClr val="0000FF"/>
                </a:solidFill>
                <a:latin typeface="Times New Roman"/>
                <a:cs typeface="Times New Roman"/>
              </a:rPr>
              <a:t>: </a:t>
            </a:r>
            <a:r>
              <a:rPr lang="en-US" sz="2000" dirty="0" smtClean="0">
                <a:solidFill>
                  <a:srgbClr val="0000FF"/>
                </a:solidFill>
                <a:latin typeface="Times New Roman"/>
                <a:cs typeface="Times New Roman"/>
              </a:rPr>
              <a:t>le </a:t>
            </a:r>
            <a:r>
              <a:rPr lang="en-US" sz="2000" dirty="0" err="1">
                <a:solidFill>
                  <a:srgbClr val="0000FF"/>
                </a:solidFill>
                <a:latin typeface="Times New Roman"/>
                <a:cs typeface="Times New Roman"/>
              </a:rPr>
              <a:t>particelle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percorrono</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una</a:t>
            </a:r>
            <a:r>
              <a:rPr lang="en-US" sz="2000" dirty="0">
                <a:solidFill>
                  <a:srgbClr val="0000FF"/>
                </a:solidFill>
                <a:latin typeface="Times New Roman"/>
                <a:cs typeface="Times New Roman"/>
              </a:rPr>
              <a:t> sola </a:t>
            </a:r>
            <a:r>
              <a:rPr lang="en-US" sz="2000" dirty="0" err="1">
                <a:solidFill>
                  <a:srgbClr val="0000FF"/>
                </a:solidFill>
                <a:latin typeface="Times New Roman"/>
                <a:cs typeface="Times New Roman"/>
              </a:rPr>
              <a:t>volta</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l’acceleratore</a:t>
            </a:r>
            <a:r>
              <a:rPr lang="en-US" sz="2000" dirty="0">
                <a:solidFill>
                  <a:srgbClr val="0000FF"/>
                </a:solidFill>
                <a:latin typeface="Times New Roman"/>
                <a:cs typeface="Times New Roman"/>
              </a:rPr>
              <a:t> </a:t>
            </a:r>
            <a:br>
              <a:rPr lang="en-US" sz="2000" dirty="0">
                <a:solidFill>
                  <a:srgbClr val="0000FF"/>
                </a:solidFill>
                <a:latin typeface="Times New Roman"/>
                <a:cs typeface="Times New Roman"/>
              </a:rPr>
            </a:br>
            <a:r>
              <a:rPr lang="en-US" sz="2000" dirty="0">
                <a:solidFill>
                  <a:srgbClr val="0000FF"/>
                </a:solidFill>
                <a:latin typeface="Times New Roman"/>
                <a:cs typeface="Times New Roman"/>
              </a:rPr>
              <a:t>                da </a:t>
            </a:r>
            <a:r>
              <a:rPr lang="en-US" sz="2000" dirty="0" err="1">
                <a:solidFill>
                  <a:srgbClr val="0000FF"/>
                </a:solidFill>
                <a:latin typeface="Times New Roman"/>
                <a:cs typeface="Times New Roman"/>
              </a:rPr>
              <a:t>un’estremita</a:t>
            </a:r>
            <a:r>
              <a:rPr lang="en-US" sz="2000" dirty="0">
                <a:solidFill>
                  <a:srgbClr val="0000FF"/>
                </a:solidFill>
                <a:latin typeface="Times New Roman"/>
                <a:cs typeface="Times New Roman"/>
              </a:rPr>
              <a:t>’ </a:t>
            </a:r>
            <a:r>
              <a:rPr lang="en-US" sz="2000" dirty="0" err="1" smtClean="0">
                <a:solidFill>
                  <a:srgbClr val="0000FF"/>
                </a:solidFill>
                <a:latin typeface="Times New Roman"/>
                <a:cs typeface="Times New Roman"/>
              </a:rPr>
              <a:t>all’altra</a:t>
            </a:r>
            <a:r>
              <a:rPr lang="en-US" sz="2000" dirty="0" smtClean="0">
                <a:solidFill>
                  <a:srgbClr val="0000FF"/>
                </a:solidFill>
                <a:latin typeface="Times New Roman"/>
                <a:cs typeface="Times New Roman"/>
              </a:rPr>
              <a:t> e </a:t>
            </a:r>
            <a:r>
              <a:rPr lang="en-US" sz="2000" dirty="0" err="1" smtClean="0">
                <a:solidFill>
                  <a:srgbClr val="0000FF"/>
                </a:solidFill>
                <a:latin typeface="Times New Roman"/>
                <a:cs typeface="Times New Roman"/>
              </a:rPr>
              <a:t>collidono</a:t>
            </a:r>
            <a:r>
              <a:rPr lang="en-US" sz="2000" dirty="0" smtClean="0">
                <a:solidFill>
                  <a:srgbClr val="0000FF"/>
                </a:solidFill>
                <a:latin typeface="Times New Roman"/>
                <a:cs typeface="Times New Roman"/>
              </a:rPr>
              <a:t> </a:t>
            </a:r>
            <a:r>
              <a:rPr lang="en-US" sz="2000" dirty="0" err="1" smtClean="0">
                <a:solidFill>
                  <a:srgbClr val="0000FF"/>
                </a:solidFill>
                <a:latin typeface="Times New Roman"/>
                <a:cs typeface="Times New Roman"/>
              </a:rPr>
              <a:t>su</a:t>
            </a:r>
            <a:r>
              <a:rPr lang="en-US" sz="2000" dirty="0" smtClean="0">
                <a:solidFill>
                  <a:srgbClr val="0000FF"/>
                </a:solidFill>
                <a:latin typeface="Times New Roman"/>
                <a:cs typeface="Times New Roman"/>
              </a:rPr>
              <a:t> un </a:t>
            </a:r>
            <a:r>
              <a:rPr lang="en-US" sz="2000" dirty="0" err="1" smtClean="0">
                <a:solidFill>
                  <a:srgbClr val="0000FF"/>
                </a:solidFill>
                <a:latin typeface="Times New Roman"/>
                <a:cs typeface="Times New Roman"/>
              </a:rPr>
              <a:t>bersaglio</a:t>
            </a:r>
            <a:r>
              <a:rPr lang="en-US" sz="2000" dirty="0" smtClean="0">
                <a:solidFill>
                  <a:srgbClr val="0000FF"/>
                </a:solidFill>
                <a:latin typeface="Times New Roman"/>
                <a:cs typeface="Times New Roman"/>
              </a:rPr>
              <a:t> </a:t>
            </a:r>
            <a:r>
              <a:rPr lang="en-US" sz="2000" dirty="0" err="1" smtClean="0">
                <a:solidFill>
                  <a:srgbClr val="0000FF"/>
                </a:solidFill>
                <a:latin typeface="Times New Roman"/>
                <a:cs typeface="Times New Roman"/>
              </a:rPr>
              <a:t>esterno</a:t>
            </a:r>
            <a:endParaRPr lang="it-IT" sz="2000" dirty="0">
              <a:solidFill>
                <a:srgbClr val="0000FF"/>
              </a:solidFill>
              <a:latin typeface="Times New Roman"/>
              <a:cs typeface="Times New Roman"/>
            </a:endParaRP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3284984"/>
            <a:ext cx="5040560" cy="1859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5" name="Picture 9" descr="accelerator_dipo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9" y="1124744"/>
            <a:ext cx="2448272" cy="191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1922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2"/>
          </p:nvPr>
        </p:nvSpPr>
        <p:spPr/>
        <p:txBody>
          <a:bodyPr/>
          <a:lstStyle/>
          <a:p>
            <a:fld id="{72FAA3E6-9C70-440D-A005-7D1DAED3AE2B}" type="slidenum">
              <a:rPr lang="en-US" altLang="it-IT"/>
              <a:pPr/>
              <a:t>36</a:t>
            </a:fld>
            <a:endParaRPr lang="en-US" altLang="it-IT"/>
          </a:p>
        </p:txBody>
      </p:sp>
      <p:sp>
        <p:nvSpPr>
          <p:cNvPr id="147469" name="Rectangle 13"/>
          <p:cNvSpPr>
            <a:spLocks noChangeArrowheads="1"/>
          </p:cNvSpPr>
          <p:nvPr/>
        </p:nvSpPr>
        <p:spPr bwMode="auto">
          <a:xfrm>
            <a:off x="609600" y="972067"/>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it-IT" sz="2400" b="1" u="sng" dirty="0" err="1">
                <a:solidFill>
                  <a:srgbClr val="800000"/>
                </a:solidFill>
              </a:rPr>
              <a:t>i</a:t>
            </a:r>
            <a:r>
              <a:rPr lang="en-US" altLang="it-IT" sz="2400" b="1" u="sng" dirty="0">
                <a:solidFill>
                  <a:srgbClr val="800000"/>
                </a:solidFill>
              </a:rPr>
              <a:t> </a:t>
            </a:r>
            <a:r>
              <a:rPr lang="en-US" altLang="it-IT" sz="2400" b="1" u="sng" dirty="0" err="1">
                <a:solidFill>
                  <a:srgbClr val="800000"/>
                </a:solidFill>
              </a:rPr>
              <a:t>rivelatori</a:t>
            </a:r>
            <a:r>
              <a:rPr lang="en-US" altLang="it-IT" sz="2400" b="1" u="sng" dirty="0">
                <a:solidFill>
                  <a:srgbClr val="800000"/>
                </a:solidFill>
              </a:rPr>
              <a:t> di </a:t>
            </a:r>
            <a:r>
              <a:rPr lang="en-US" altLang="it-IT" sz="2400" b="1" u="sng" dirty="0" err="1">
                <a:solidFill>
                  <a:srgbClr val="800000"/>
                </a:solidFill>
              </a:rPr>
              <a:t>particelle</a:t>
            </a:r>
            <a:r>
              <a:rPr lang="en-US" altLang="it-IT" sz="2400" b="1" dirty="0">
                <a:solidFill>
                  <a:srgbClr val="800000"/>
                </a:solidFill>
              </a:rPr>
              <a:t> </a:t>
            </a:r>
          </a:p>
        </p:txBody>
      </p:sp>
      <p:sp>
        <p:nvSpPr>
          <p:cNvPr id="147473" name="Rectangle 17"/>
          <p:cNvSpPr>
            <a:spLocks noChangeArrowheads="1"/>
          </p:cNvSpPr>
          <p:nvPr/>
        </p:nvSpPr>
        <p:spPr bwMode="auto">
          <a:xfrm>
            <a:off x="228600" y="1524000"/>
            <a:ext cx="5135488"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FF0000"/>
              </a:buClr>
              <a:buFontTx/>
              <a:buChar char="•"/>
            </a:pPr>
            <a:r>
              <a:rPr lang="en-US" altLang="it-IT" sz="2000" dirty="0">
                <a:solidFill>
                  <a:srgbClr val="0000FF"/>
                </a:solidFill>
                <a:latin typeface="Times New Roman"/>
                <a:cs typeface="Times New Roman"/>
              </a:rPr>
              <a:t> </a:t>
            </a:r>
            <a:r>
              <a:rPr lang="en-US" altLang="it-IT" sz="2000" dirty="0" smtClean="0">
                <a:solidFill>
                  <a:srgbClr val="0000FF"/>
                </a:solidFill>
                <a:latin typeface="Times New Roman"/>
                <a:cs typeface="Times New Roman"/>
              </a:rPr>
              <a:t>le </a:t>
            </a:r>
            <a:r>
              <a:rPr lang="en-US" altLang="it-IT" sz="2000" dirty="0" err="1">
                <a:solidFill>
                  <a:srgbClr val="0000FF"/>
                </a:solidFill>
                <a:latin typeface="Times New Roman"/>
                <a:cs typeface="Times New Roman"/>
              </a:rPr>
              <a:t>particelle</a:t>
            </a:r>
            <a:r>
              <a:rPr lang="en-US" altLang="it-IT" sz="2000" dirty="0">
                <a:solidFill>
                  <a:srgbClr val="0000FF"/>
                </a:solidFill>
                <a:latin typeface="Times New Roman"/>
                <a:cs typeface="Times New Roman"/>
              </a:rPr>
              <a:t> </a:t>
            </a:r>
            <a:r>
              <a:rPr lang="en-US" altLang="it-IT" sz="2000" dirty="0" err="1">
                <a:solidFill>
                  <a:srgbClr val="0000FF"/>
                </a:solidFill>
                <a:latin typeface="Times New Roman"/>
                <a:cs typeface="Times New Roman"/>
              </a:rPr>
              <a:t>prodotte</a:t>
            </a:r>
            <a:r>
              <a:rPr lang="en-US" altLang="it-IT" sz="2000" dirty="0">
                <a:solidFill>
                  <a:srgbClr val="0000FF"/>
                </a:solidFill>
                <a:latin typeface="Times New Roman"/>
                <a:cs typeface="Times New Roman"/>
              </a:rPr>
              <a:t> </a:t>
            </a:r>
            <a:r>
              <a:rPr lang="en-US" altLang="it-IT" sz="2000" dirty="0" err="1" smtClean="0">
                <a:solidFill>
                  <a:srgbClr val="0000FF"/>
                </a:solidFill>
                <a:latin typeface="Times New Roman"/>
                <a:cs typeface="Times New Roman"/>
              </a:rPr>
              <a:t>nelle</a:t>
            </a:r>
            <a:r>
              <a:rPr lang="en-US" altLang="it-IT" sz="2000" dirty="0" smtClean="0">
                <a:solidFill>
                  <a:srgbClr val="0000FF"/>
                </a:solidFill>
                <a:latin typeface="Times New Roman"/>
                <a:cs typeface="Times New Roman"/>
              </a:rPr>
              <a:t> </a:t>
            </a:r>
            <a:r>
              <a:rPr lang="en-US" altLang="it-IT" sz="2000" dirty="0">
                <a:solidFill>
                  <a:srgbClr val="0000FF"/>
                </a:solidFill>
                <a:latin typeface="Times New Roman"/>
                <a:cs typeface="Times New Roman"/>
              </a:rPr>
              <a:t> </a:t>
            </a:r>
            <a:r>
              <a:rPr lang="en-US" altLang="it-IT" sz="2000" dirty="0" err="1" smtClean="0">
                <a:solidFill>
                  <a:srgbClr val="0000FF"/>
                </a:solidFill>
                <a:latin typeface="Times New Roman"/>
                <a:cs typeface="Times New Roman"/>
              </a:rPr>
              <a:t>collisioni</a:t>
            </a:r>
            <a:r>
              <a:rPr lang="en-US" altLang="it-IT" sz="2000" dirty="0" smtClean="0">
                <a:solidFill>
                  <a:srgbClr val="0000FF"/>
                </a:solidFill>
                <a:latin typeface="Times New Roman"/>
                <a:cs typeface="Times New Roman"/>
              </a:rPr>
              <a:t> </a:t>
            </a:r>
            <a:r>
              <a:rPr lang="en-US" altLang="it-IT" sz="2000" dirty="0" err="1" smtClean="0">
                <a:solidFill>
                  <a:srgbClr val="0000FF"/>
                </a:solidFill>
                <a:latin typeface="Times New Roman"/>
                <a:cs typeface="Times New Roman"/>
              </a:rPr>
              <a:t>lasciano</a:t>
            </a:r>
            <a:r>
              <a:rPr lang="en-US" altLang="it-IT" sz="2000" dirty="0" smtClean="0">
                <a:solidFill>
                  <a:srgbClr val="0000FF"/>
                </a:solidFill>
                <a:latin typeface="Times New Roman"/>
                <a:cs typeface="Times New Roman"/>
              </a:rPr>
              <a:t> “</a:t>
            </a:r>
            <a:r>
              <a:rPr lang="en-US" altLang="it-IT" sz="2000" dirty="0" err="1">
                <a:solidFill>
                  <a:srgbClr val="0000FF"/>
                </a:solidFill>
                <a:latin typeface="Times New Roman"/>
                <a:cs typeface="Times New Roman"/>
              </a:rPr>
              <a:t>tracce”che</a:t>
            </a:r>
            <a:r>
              <a:rPr lang="en-US" altLang="it-IT" sz="2000" dirty="0">
                <a:solidFill>
                  <a:srgbClr val="0000FF"/>
                </a:solidFill>
                <a:latin typeface="Times New Roman"/>
                <a:cs typeface="Times New Roman"/>
              </a:rPr>
              <a:t> </a:t>
            </a:r>
            <a:r>
              <a:rPr lang="en-US" altLang="it-IT" sz="2000" dirty="0" err="1" smtClean="0">
                <a:solidFill>
                  <a:srgbClr val="0000FF"/>
                </a:solidFill>
                <a:latin typeface="Times New Roman"/>
                <a:cs typeface="Times New Roman"/>
              </a:rPr>
              <a:t>vengono</a:t>
            </a:r>
            <a:r>
              <a:rPr lang="en-US" altLang="it-IT" sz="2000" dirty="0" smtClean="0">
                <a:solidFill>
                  <a:srgbClr val="0000FF"/>
                </a:solidFill>
                <a:latin typeface="Times New Roman"/>
                <a:cs typeface="Times New Roman"/>
              </a:rPr>
              <a:t>   “</a:t>
            </a:r>
            <a:r>
              <a:rPr lang="en-US" altLang="it-IT" sz="2000" dirty="0" err="1" smtClean="0">
                <a:solidFill>
                  <a:srgbClr val="0000FF"/>
                </a:solidFill>
                <a:latin typeface="Times New Roman"/>
                <a:cs typeface="Times New Roman"/>
              </a:rPr>
              <a:t>fotografate</a:t>
            </a:r>
            <a:r>
              <a:rPr lang="en-US" altLang="it-IT" sz="2000" dirty="0" smtClean="0">
                <a:solidFill>
                  <a:srgbClr val="0000FF"/>
                </a:solidFill>
                <a:latin typeface="Times New Roman"/>
                <a:cs typeface="Times New Roman"/>
              </a:rPr>
              <a:t>” </a:t>
            </a:r>
            <a:r>
              <a:rPr lang="en-US" altLang="it-IT" sz="2000" dirty="0" err="1" smtClean="0">
                <a:solidFill>
                  <a:srgbClr val="0000FF"/>
                </a:solidFill>
                <a:latin typeface="Times New Roman"/>
                <a:cs typeface="Times New Roman"/>
              </a:rPr>
              <a:t>permettendo</a:t>
            </a:r>
            <a:r>
              <a:rPr lang="en-US" altLang="it-IT" sz="2000" dirty="0" smtClean="0">
                <a:solidFill>
                  <a:srgbClr val="0000FF"/>
                </a:solidFill>
                <a:latin typeface="Times New Roman"/>
                <a:cs typeface="Times New Roman"/>
              </a:rPr>
              <a:t> la   </a:t>
            </a:r>
            <a:r>
              <a:rPr lang="en-US" altLang="it-IT" sz="2000" dirty="0" err="1" smtClean="0">
                <a:solidFill>
                  <a:srgbClr val="0000FF"/>
                </a:solidFill>
                <a:latin typeface="Times New Roman"/>
                <a:cs typeface="Times New Roman"/>
              </a:rPr>
              <a:t>ricostruzione</a:t>
            </a:r>
            <a:r>
              <a:rPr lang="en-US" altLang="it-IT" sz="2000" dirty="0" smtClean="0">
                <a:solidFill>
                  <a:srgbClr val="0000FF"/>
                </a:solidFill>
                <a:latin typeface="Times New Roman"/>
                <a:cs typeface="Times New Roman"/>
              </a:rPr>
              <a:t> di </a:t>
            </a:r>
            <a:r>
              <a:rPr lang="en-US" altLang="it-IT" sz="2000" dirty="0" err="1" smtClean="0">
                <a:solidFill>
                  <a:srgbClr val="0000FF"/>
                </a:solidFill>
                <a:latin typeface="Times New Roman"/>
                <a:cs typeface="Times New Roman"/>
              </a:rPr>
              <a:t>cio</a:t>
            </a:r>
            <a:r>
              <a:rPr lang="en-US" altLang="it-IT" sz="2000" dirty="0" smtClean="0">
                <a:solidFill>
                  <a:srgbClr val="0000FF"/>
                </a:solidFill>
                <a:latin typeface="Times New Roman"/>
                <a:cs typeface="Times New Roman"/>
              </a:rPr>
              <a:t>’ </a:t>
            </a:r>
            <a:r>
              <a:rPr lang="en-US" altLang="it-IT" sz="2000" dirty="0" err="1" smtClean="0">
                <a:solidFill>
                  <a:srgbClr val="0000FF"/>
                </a:solidFill>
                <a:latin typeface="Times New Roman"/>
                <a:cs typeface="Times New Roman"/>
              </a:rPr>
              <a:t>che</a:t>
            </a:r>
            <a:r>
              <a:rPr lang="en-US" altLang="it-IT" sz="2000" dirty="0" smtClean="0">
                <a:solidFill>
                  <a:srgbClr val="0000FF"/>
                </a:solidFill>
                <a:latin typeface="Times New Roman"/>
                <a:cs typeface="Times New Roman"/>
              </a:rPr>
              <a:t> e</a:t>
            </a:r>
            <a:r>
              <a:rPr lang="en-US" altLang="it-IT" sz="2000" dirty="0">
                <a:solidFill>
                  <a:srgbClr val="0000FF"/>
                </a:solidFill>
                <a:latin typeface="Times New Roman"/>
                <a:cs typeface="Times New Roman"/>
              </a:rPr>
              <a:t>’ </a:t>
            </a:r>
            <a:r>
              <a:rPr lang="en-US" altLang="it-IT" sz="2000" dirty="0" err="1" smtClean="0">
                <a:solidFill>
                  <a:srgbClr val="0000FF"/>
                </a:solidFill>
                <a:latin typeface="Times New Roman"/>
                <a:cs typeface="Times New Roman"/>
              </a:rPr>
              <a:t>successo</a:t>
            </a:r>
            <a:r>
              <a:rPr lang="en-US" altLang="it-IT" sz="2000" dirty="0" smtClean="0">
                <a:solidFill>
                  <a:srgbClr val="0000FF"/>
                </a:solidFill>
                <a:latin typeface="Times New Roman"/>
                <a:cs typeface="Times New Roman"/>
              </a:rPr>
              <a:t>  </a:t>
            </a:r>
            <a:r>
              <a:rPr lang="en-US" altLang="it-IT" sz="2000" dirty="0" err="1" smtClean="0">
                <a:solidFill>
                  <a:srgbClr val="0000FF"/>
                </a:solidFill>
                <a:latin typeface="Times New Roman"/>
                <a:cs typeface="Times New Roman"/>
              </a:rPr>
              <a:t>negli</a:t>
            </a:r>
            <a:r>
              <a:rPr lang="en-US" altLang="it-IT" sz="2000" dirty="0" smtClean="0">
                <a:solidFill>
                  <a:srgbClr val="0000FF"/>
                </a:solidFill>
                <a:latin typeface="Times New Roman"/>
                <a:cs typeface="Times New Roman"/>
              </a:rPr>
              <a:t> </a:t>
            </a:r>
            <a:r>
              <a:rPr lang="en-US" altLang="it-IT" sz="2000" dirty="0" err="1" smtClean="0">
                <a:solidFill>
                  <a:srgbClr val="0000FF"/>
                </a:solidFill>
                <a:latin typeface="Times New Roman"/>
                <a:cs typeface="Times New Roman"/>
              </a:rPr>
              <a:t>urti</a:t>
            </a:r>
            <a:endParaRPr lang="en-US" altLang="it-IT" sz="2000" dirty="0" smtClean="0">
              <a:solidFill>
                <a:srgbClr val="0000FF"/>
              </a:solidFill>
              <a:latin typeface="Times New Roman"/>
              <a:cs typeface="Times New Roman"/>
            </a:endParaRPr>
          </a:p>
          <a:p>
            <a:pPr>
              <a:spcBef>
                <a:spcPct val="50000"/>
              </a:spcBef>
              <a:buClr>
                <a:srgbClr val="FF0000"/>
              </a:buClr>
              <a:buFontTx/>
              <a:buChar char="•"/>
            </a:pPr>
            <a:r>
              <a:rPr lang="en-US" altLang="it-IT" sz="2000" dirty="0" smtClean="0">
                <a:solidFill>
                  <a:srgbClr val="0000FF"/>
                </a:solidFill>
                <a:latin typeface="Times New Roman"/>
                <a:cs typeface="Times New Roman"/>
              </a:rPr>
              <a:t> i </a:t>
            </a:r>
            <a:r>
              <a:rPr lang="en-US" altLang="it-IT" sz="2000" dirty="0" err="1" smtClean="0">
                <a:solidFill>
                  <a:srgbClr val="0000FF"/>
                </a:solidFill>
                <a:latin typeface="Times New Roman"/>
                <a:cs typeface="Times New Roman"/>
              </a:rPr>
              <a:t>rivelatori</a:t>
            </a:r>
            <a:r>
              <a:rPr lang="en-US" altLang="it-IT" sz="2000" dirty="0" smtClean="0">
                <a:solidFill>
                  <a:srgbClr val="0000FF"/>
                </a:solidFill>
                <a:latin typeface="Times New Roman"/>
                <a:cs typeface="Times New Roman"/>
              </a:rPr>
              <a:t> </a:t>
            </a:r>
            <a:r>
              <a:rPr lang="en-US" altLang="it-IT" sz="2000" dirty="0" err="1" smtClean="0">
                <a:solidFill>
                  <a:srgbClr val="0000FF"/>
                </a:solidFill>
                <a:latin typeface="Times New Roman"/>
                <a:cs typeface="Times New Roman"/>
              </a:rPr>
              <a:t>permettono</a:t>
            </a:r>
            <a:r>
              <a:rPr lang="en-US" altLang="it-IT" sz="2000" dirty="0" smtClean="0">
                <a:solidFill>
                  <a:srgbClr val="0000FF"/>
                </a:solidFill>
                <a:latin typeface="Times New Roman"/>
                <a:cs typeface="Times New Roman"/>
              </a:rPr>
              <a:t> di </a:t>
            </a:r>
            <a:r>
              <a:rPr lang="en-US" altLang="it-IT" sz="2000" dirty="0" err="1" smtClean="0">
                <a:solidFill>
                  <a:srgbClr val="0000FF"/>
                </a:solidFill>
                <a:latin typeface="Times New Roman"/>
                <a:cs typeface="Times New Roman"/>
              </a:rPr>
              <a:t>identificare</a:t>
            </a:r>
            <a:r>
              <a:rPr lang="en-US" altLang="it-IT" sz="2000" dirty="0" smtClean="0">
                <a:solidFill>
                  <a:srgbClr val="0000FF"/>
                </a:solidFill>
                <a:latin typeface="Times New Roman"/>
                <a:cs typeface="Times New Roman"/>
              </a:rPr>
              <a:t> </a:t>
            </a:r>
            <a:r>
              <a:rPr lang="en-US" altLang="it-IT" sz="2000" dirty="0">
                <a:solidFill>
                  <a:srgbClr val="0000FF"/>
                </a:solidFill>
                <a:latin typeface="Times New Roman"/>
                <a:cs typeface="Times New Roman"/>
              </a:rPr>
              <a:t> </a:t>
            </a:r>
            <a:r>
              <a:rPr lang="en-US" altLang="it-IT" sz="2000" dirty="0" smtClean="0">
                <a:solidFill>
                  <a:srgbClr val="0000FF"/>
                </a:solidFill>
                <a:latin typeface="Times New Roman"/>
                <a:cs typeface="Times New Roman"/>
              </a:rPr>
              <a:t>le </a:t>
            </a:r>
            <a:r>
              <a:rPr lang="en-US" altLang="it-IT" sz="2000" dirty="0" err="1" smtClean="0">
                <a:solidFill>
                  <a:srgbClr val="0000FF"/>
                </a:solidFill>
                <a:latin typeface="Times New Roman"/>
                <a:cs typeface="Times New Roman"/>
              </a:rPr>
              <a:t>particelle</a:t>
            </a:r>
            <a:r>
              <a:rPr lang="en-US" altLang="it-IT" sz="2000" dirty="0" smtClean="0">
                <a:solidFill>
                  <a:srgbClr val="0000FF"/>
                </a:solidFill>
                <a:latin typeface="Times New Roman"/>
                <a:cs typeface="Times New Roman"/>
              </a:rPr>
              <a:t> </a:t>
            </a:r>
            <a:r>
              <a:rPr lang="en-US" altLang="it-IT" sz="2000" dirty="0" err="1" smtClean="0">
                <a:solidFill>
                  <a:srgbClr val="0000FF"/>
                </a:solidFill>
                <a:latin typeface="Times New Roman"/>
                <a:cs typeface="Times New Roman"/>
              </a:rPr>
              <a:t>prodotte</a:t>
            </a:r>
            <a:r>
              <a:rPr lang="en-US" altLang="it-IT" sz="2000" dirty="0" smtClean="0">
                <a:solidFill>
                  <a:srgbClr val="0000FF"/>
                </a:solidFill>
                <a:latin typeface="Times New Roman"/>
                <a:cs typeface="Times New Roman"/>
              </a:rPr>
              <a:t>, </a:t>
            </a:r>
            <a:r>
              <a:rPr lang="en-US" altLang="it-IT" sz="2000" dirty="0" err="1" smtClean="0">
                <a:solidFill>
                  <a:srgbClr val="0000FF"/>
                </a:solidFill>
                <a:latin typeface="Times New Roman"/>
                <a:cs typeface="Times New Roman"/>
              </a:rPr>
              <a:t>definendone</a:t>
            </a:r>
            <a:r>
              <a:rPr lang="en-US" altLang="it-IT" sz="2000" dirty="0" smtClean="0">
                <a:solidFill>
                  <a:srgbClr val="0000FF"/>
                </a:solidFill>
                <a:latin typeface="Times New Roman"/>
                <a:cs typeface="Times New Roman"/>
              </a:rPr>
              <a:t> la </a:t>
            </a:r>
            <a:r>
              <a:rPr lang="en-US" altLang="it-IT" sz="2000" dirty="0" err="1" smtClean="0">
                <a:solidFill>
                  <a:srgbClr val="0000FF"/>
                </a:solidFill>
                <a:latin typeface="Times New Roman"/>
                <a:cs typeface="Times New Roman"/>
              </a:rPr>
              <a:t>massa</a:t>
            </a:r>
            <a:r>
              <a:rPr lang="en-US" altLang="it-IT" sz="2000" dirty="0" smtClean="0">
                <a:solidFill>
                  <a:srgbClr val="0000FF"/>
                </a:solidFill>
                <a:latin typeface="Times New Roman"/>
                <a:cs typeface="Times New Roman"/>
              </a:rPr>
              <a:t>, la </a:t>
            </a:r>
            <a:r>
              <a:rPr lang="en-US" altLang="it-IT" sz="2000" dirty="0" err="1" smtClean="0">
                <a:solidFill>
                  <a:srgbClr val="0000FF"/>
                </a:solidFill>
                <a:latin typeface="Times New Roman"/>
                <a:cs typeface="Times New Roman"/>
              </a:rPr>
              <a:t>carica</a:t>
            </a:r>
            <a:r>
              <a:rPr lang="en-US" altLang="it-IT" sz="2000" dirty="0" smtClean="0">
                <a:solidFill>
                  <a:srgbClr val="0000FF"/>
                </a:solidFill>
                <a:latin typeface="Times New Roman"/>
                <a:cs typeface="Times New Roman"/>
              </a:rPr>
              <a:t>, la </a:t>
            </a:r>
            <a:r>
              <a:rPr lang="en-US" altLang="it-IT" sz="2000" dirty="0" err="1" smtClean="0">
                <a:solidFill>
                  <a:srgbClr val="0000FF"/>
                </a:solidFill>
                <a:latin typeface="Times New Roman"/>
                <a:cs typeface="Times New Roman"/>
              </a:rPr>
              <a:t>velocita</a:t>
            </a:r>
            <a:r>
              <a:rPr lang="en-US" altLang="it-IT" sz="2000" dirty="0" smtClean="0">
                <a:solidFill>
                  <a:srgbClr val="0000FF"/>
                </a:solidFill>
                <a:latin typeface="Times New Roman"/>
                <a:cs typeface="Times New Roman"/>
              </a:rPr>
              <a:t>’…</a:t>
            </a:r>
            <a:endParaRPr lang="en-US" altLang="it-IT" sz="2000" dirty="0">
              <a:solidFill>
                <a:srgbClr val="0000FF"/>
              </a:solidFill>
              <a:latin typeface="Times New Roman"/>
              <a:cs typeface="Times New Roman"/>
            </a:endParaRPr>
          </a:p>
        </p:txBody>
      </p:sp>
      <p:sp>
        <p:nvSpPr>
          <p:cNvPr id="147476" name="AutoShape 20"/>
          <p:cNvSpPr>
            <a:spLocks noChangeArrowheads="1"/>
          </p:cNvSpPr>
          <p:nvPr/>
        </p:nvSpPr>
        <p:spPr bwMode="auto">
          <a:xfrm>
            <a:off x="304800" y="1085095"/>
            <a:ext cx="304800" cy="304800"/>
          </a:xfrm>
          <a:prstGeom prst="rightArrow">
            <a:avLst>
              <a:gd name="adj1" fmla="val 50000"/>
              <a:gd name="adj2" fmla="val 25000"/>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ltLang="it-IT"/>
          </a:p>
        </p:txBody>
      </p:sp>
      <p:grpSp>
        <p:nvGrpSpPr>
          <p:cNvPr id="3" name="Group 2"/>
          <p:cNvGrpSpPr/>
          <p:nvPr/>
        </p:nvGrpSpPr>
        <p:grpSpPr>
          <a:xfrm>
            <a:off x="21771" y="3657600"/>
            <a:ext cx="9638044" cy="3411452"/>
            <a:chOff x="21771" y="3657600"/>
            <a:chExt cx="9638044" cy="3411452"/>
          </a:xfrm>
        </p:grpSpPr>
        <p:pic>
          <p:nvPicPr>
            <p:cNvPr id="1044" name="Picture 20" descr="http://ph-news.web.cern.ch/sites/ph-news.web.cern.ch/files/090324_ALICE-hire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24865">
              <a:off x="162168" y="5290425"/>
              <a:ext cx="325084" cy="7765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1771" y="3657600"/>
              <a:ext cx="9638044" cy="3411452"/>
              <a:chOff x="21771" y="3657600"/>
              <a:chExt cx="9638044" cy="3411452"/>
            </a:xfrm>
          </p:grpSpPr>
          <p:pic>
            <p:nvPicPr>
              <p:cNvPr id="1042" name="Picture 18" descr="http://images.iop.org/objects/ccr/cern/52/5/16/CCcha4_05_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39564">
                <a:off x="382811" y="5465570"/>
                <a:ext cx="683321" cy="90724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RXsQ17_QvgQi5ojHvDXPyqvm8dGrEgNFWULDGcj7O6lofKjV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50893">
                <a:off x="1893297" y="5563213"/>
                <a:ext cx="1425312" cy="10834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home.web.cern.ch/sites/home.web.cern.ch/files/images/updates/for_scientists/ALICE-proton-lead-even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26" t="3100" r="11689" b="-3100"/>
              <a:stretch/>
            </p:blipFill>
            <p:spPr bwMode="auto">
              <a:xfrm rot="244800">
                <a:off x="1023357" y="5634140"/>
                <a:ext cx="926348" cy="953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aliceinfo.cern.ch/Public/Objects/Chapter1/pA/test6.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402" t="6711" r="11743" b="8750"/>
              <a:stretch/>
            </p:blipFill>
            <p:spPr bwMode="auto">
              <a:xfrm rot="20505841">
                <a:off x="4982546" y="4957054"/>
                <a:ext cx="1717811" cy="14385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creenshot_06252k_side_r1177002_t25_ev9"/>
              <p:cNvPicPr>
                <a:picLocks noChangeAspect="1" noChangeArrowheads="1"/>
              </p:cNvPicPr>
              <p:nvPr/>
            </p:nvPicPr>
            <p:blipFill>
              <a:blip r:embed="rId8" cstate="print">
                <a:extLst>
                  <a:ext uri="{28A0092B-C50C-407E-A947-70E740481C1C}">
                    <a14:useLocalDpi xmlns:a14="http://schemas.microsoft.com/office/drawing/2010/main" val="0"/>
                  </a:ext>
                </a:extLst>
              </a:blip>
              <a:srcRect l="5396" t="7288" r="5995" b="6601"/>
              <a:stretch>
                <a:fillRect/>
              </a:stretch>
            </p:blipFill>
            <p:spPr bwMode="auto">
              <a:xfrm rot="20801816">
                <a:off x="3194713" y="5295977"/>
                <a:ext cx="1826952" cy="137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http://www.hobbydicarta.it/wp-content/uploads/2012/12/Pellicol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1" y="4475250"/>
                <a:ext cx="7257197" cy="2371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c08.deviantart.net/fs71/f/2013/131/7/0/camera_by_earcl01-d64v3mh.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57600"/>
                <a:ext cx="4097215" cy="341145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 name="Group 4"/>
          <p:cNvGrpSpPr/>
          <p:nvPr/>
        </p:nvGrpSpPr>
        <p:grpSpPr>
          <a:xfrm>
            <a:off x="4666770" y="908720"/>
            <a:ext cx="4495800" cy="3363801"/>
            <a:chOff x="4572000" y="598599"/>
            <a:chExt cx="4572000" cy="3354277"/>
          </a:xfrm>
        </p:grpSpPr>
        <p:pic>
          <p:nvPicPr>
            <p:cNvPr id="1046" name="Picture 22" descr="http://aliceinfo.cern.ch/secure/system/files/images/alice-images/ALICE-SetUp-2008.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598599"/>
              <a:ext cx="4572000" cy="33542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7685967" y="609600"/>
              <a:ext cx="1371600" cy="1143000"/>
            </a:xfrm>
            <a:prstGeom prst="rect">
              <a:avLst/>
            </a:prstGeom>
            <a:solidFill>
              <a:schemeClr val="bg1"/>
            </a:solidFill>
            <a:ln>
              <a:noFill/>
            </a:ln>
            <a:effectLs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Verdana" pitchFamily="34" charset="0"/>
              </a:endParaRPr>
            </a:p>
          </p:txBody>
        </p:sp>
      </p:grpSp>
      <p:sp>
        <p:nvSpPr>
          <p:cNvPr id="147458" name="Text Box 2"/>
          <p:cNvSpPr txBox="1">
            <a:spLocks noChangeArrowheads="1"/>
          </p:cNvSpPr>
          <p:nvPr/>
        </p:nvSpPr>
        <p:spPr bwMode="auto">
          <a:xfrm>
            <a:off x="381000" y="395953"/>
            <a:ext cx="8382000" cy="584775"/>
          </a:xfrm>
          <a:prstGeom prst="rect">
            <a:avLst/>
          </a:prstGeom>
          <a:noFill/>
          <a:ln w="28575" algn="ctr">
            <a:noFill/>
            <a:miter lim="800000"/>
            <a:headEnd/>
            <a:tailEnd/>
          </a:ln>
          <a:effectLst/>
          <a:extLst/>
        </p:spPr>
        <p:txBody>
          <a:bodyPr>
            <a:spAutoFit/>
          </a:bodyPr>
          <a:lstStyle/>
          <a:p>
            <a:pPr algn="ctr"/>
            <a:r>
              <a:rPr lang="en-US" altLang="it-IT" sz="3200" dirty="0" err="1">
                <a:solidFill>
                  <a:srgbClr val="FF0000"/>
                </a:solidFill>
                <a:latin typeface="Times New Roman"/>
                <a:cs typeface="Times New Roman"/>
              </a:rPr>
              <a:t>Gli</a:t>
            </a:r>
            <a:r>
              <a:rPr lang="en-US" altLang="it-IT" sz="3200" dirty="0">
                <a:solidFill>
                  <a:srgbClr val="FF0000"/>
                </a:solidFill>
                <a:latin typeface="Times New Roman"/>
                <a:cs typeface="Times New Roman"/>
              </a:rPr>
              <a:t> </a:t>
            </a:r>
            <a:r>
              <a:rPr lang="en-US" altLang="it-IT" sz="3200" dirty="0" err="1">
                <a:solidFill>
                  <a:srgbClr val="FF0000"/>
                </a:solidFill>
                <a:latin typeface="Times New Roman"/>
                <a:cs typeface="Times New Roman"/>
              </a:rPr>
              <a:t>strumenti</a:t>
            </a:r>
            <a:r>
              <a:rPr lang="en-US" altLang="it-IT" sz="3200" dirty="0">
                <a:solidFill>
                  <a:srgbClr val="FF0000"/>
                </a:solidFill>
                <a:latin typeface="Times New Roman"/>
                <a:cs typeface="Times New Roman"/>
              </a:rPr>
              <a:t> </a:t>
            </a:r>
            <a:r>
              <a:rPr lang="en-US" altLang="it-IT" sz="3200" dirty="0" smtClean="0">
                <a:solidFill>
                  <a:srgbClr val="FF0000"/>
                </a:solidFill>
                <a:latin typeface="Times New Roman"/>
                <a:cs typeface="Times New Roman"/>
              </a:rPr>
              <a:t>per “</a:t>
            </a:r>
            <a:r>
              <a:rPr lang="en-US" altLang="it-IT" sz="3200" dirty="0" err="1" smtClean="0">
                <a:solidFill>
                  <a:srgbClr val="FF0000"/>
                </a:solidFill>
                <a:latin typeface="Times New Roman"/>
                <a:cs typeface="Times New Roman"/>
              </a:rPr>
              <a:t>vedere</a:t>
            </a:r>
            <a:r>
              <a:rPr lang="en-US" altLang="it-IT" sz="3200" dirty="0" smtClean="0">
                <a:solidFill>
                  <a:srgbClr val="FF0000"/>
                </a:solidFill>
                <a:latin typeface="Times New Roman"/>
                <a:cs typeface="Times New Roman"/>
              </a:rPr>
              <a:t>” le </a:t>
            </a:r>
            <a:r>
              <a:rPr lang="en-US" altLang="it-IT" sz="3200" dirty="0" err="1" smtClean="0">
                <a:solidFill>
                  <a:srgbClr val="FF0000"/>
                </a:solidFill>
                <a:latin typeface="Times New Roman"/>
                <a:cs typeface="Times New Roman"/>
              </a:rPr>
              <a:t>particelle</a:t>
            </a:r>
            <a:endParaRPr lang="en-US" altLang="it-IT" sz="3200" dirty="0">
              <a:solidFill>
                <a:srgbClr val="FF0000"/>
              </a:solidFill>
              <a:latin typeface="Times New Roman"/>
              <a:cs typeface="Times New Roman"/>
              <a:sym typeface="Symbol" pitchFamily="18" charset="2"/>
            </a:endParaRPr>
          </a:p>
        </p:txBody>
      </p:sp>
    </p:spTree>
    <p:extLst>
      <p:ext uri="{BB962C8B-B14F-4D97-AF65-F5344CB8AC3E}">
        <p14:creationId xmlns:p14="http://schemas.microsoft.com/office/powerpoint/2010/main" val="12898423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2"/>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A292764-1808-4514-AEC6-8F394EE96896}" type="slidenum">
              <a:rPr lang="en-US" smtClean="0">
                <a:solidFill>
                  <a:srgbClr val="3399FF"/>
                </a:solidFill>
              </a:rPr>
              <a:pPr eaLnBrk="1" hangingPunct="1"/>
              <a:t>37</a:t>
            </a:fld>
            <a:endParaRPr lang="en-US" smtClean="0">
              <a:solidFill>
                <a:srgbClr val="3399FF"/>
              </a:solidFill>
            </a:endParaRPr>
          </a:p>
        </p:txBody>
      </p:sp>
      <p:sp>
        <p:nvSpPr>
          <p:cNvPr id="16393" name="Text Box 17"/>
          <p:cNvSpPr txBox="1">
            <a:spLocks noChangeArrowheads="1"/>
          </p:cNvSpPr>
          <p:nvPr/>
        </p:nvSpPr>
        <p:spPr bwMode="auto">
          <a:xfrm>
            <a:off x="381000" y="382811"/>
            <a:ext cx="8382000" cy="523220"/>
          </a:xfrm>
          <a:prstGeom prst="rect">
            <a:avLst/>
          </a:prstGeom>
          <a:noFill/>
          <a:ln w="28575" algn="ctr">
            <a:noFill/>
            <a:miter lim="800000"/>
            <a:headEnd/>
            <a:tailEnd/>
          </a:ln>
          <a:effectLs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2800" dirty="0">
                <a:solidFill>
                  <a:srgbClr val="FF0000"/>
                </a:solidFill>
                <a:latin typeface="Times New Roman"/>
                <a:cs typeface="Times New Roman"/>
              </a:rPr>
              <a:t>I </a:t>
            </a:r>
            <a:r>
              <a:rPr lang="en-US" sz="2800" dirty="0" err="1">
                <a:solidFill>
                  <a:srgbClr val="FF0000"/>
                </a:solidFill>
                <a:latin typeface="Times New Roman"/>
                <a:cs typeface="Times New Roman"/>
              </a:rPr>
              <a:t>componenti</a:t>
            </a:r>
            <a:r>
              <a:rPr lang="en-US" sz="2800" dirty="0">
                <a:solidFill>
                  <a:srgbClr val="FF0000"/>
                </a:solidFill>
                <a:latin typeface="Times New Roman"/>
                <a:cs typeface="Times New Roman"/>
              </a:rPr>
              <a:t> degli </a:t>
            </a:r>
            <a:r>
              <a:rPr lang="en-US" sz="2800" dirty="0" err="1">
                <a:solidFill>
                  <a:srgbClr val="FF0000"/>
                </a:solidFill>
                <a:latin typeface="Times New Roman"/>
                <a:cs typeface="Times New Roman"/>
              </a:rPr>
              <a:t>acceleratori</a:t>
            </a:r>
            <a:endParaRPr lang="en-US" sz="2800" dirty="0">
              <a:solidFill>
                <a:srgbClr val="FF0000"/>
              </a:solidFill>
              <a:latin typeface="Times New Roman"/>
              <a:cs typeface="Times New Roman"/>
              <a:sym typeface="Symbol" pitchFamily="18" charset="2"/>
            </a:endParaRPr>
          </a:p>
        </p:txBody>
      </p:sp>
      <p:sp>
        <p:nvSpPr>
          <p:cNvPr id="2" name="TextBox 1"/>
          <p:cNvSpPr txBox="1"/>
          <p:nvPr/>
        </p:nvSpPr>
        <p:spPr>
          <a:xfrm>
            <a:off x="457200" y="1412776"/>
            <a:ext cx="2612802" cy="784830"/>
          </a:xfrm>
          <a:prstGeom prst="rect">
            <a:avLst/>
          </a:prstGeom>
          <a:noFill/>
        </p:spPr>
        <p:txBody>
          <a:bodyPr wrap="none" rtlCol="0">
            <a:spAutoFit/>
          </a:bodyPr>
          <a:lstStyle/>
          <a:p>
            <a:r>
              <a:rPr lang="en-US" b="1" dirty="0" err="1" smtClean="0">
                <a:solidFill>
                  <a:srgbClr val="0000FF"/>
                </a:solidFill>
                <a:latin typeface="Times New Roman"/>
                <a:cs typeface="Times New Roman"/>
              </a:rPr>
              <a:t>Campi</a:t>
            </a:r>
            <a:r>
              <a:rPr lang="en-US" b="1" dirty="0" smtClean="0">
                <a:solidFill>
                  <a:srgbClr val="0000FF"/>
                </a:solidFill>
                <a:latin typeface="Times New Roman"/>
                <a:cs typeface="Times New Roman"/>
              </a:rPr>
              <a:t> </a:t>
            </a:r>
            <a:r>
              <a:rPr lang="en-US" b="1" dirty="0" err="1" smtClean="0">
                <a:solidFill>
                  <a:srgbClr val="0000FF"/>
                </a:solidFill>
                <a:latin typeface="Times New Roman"/>
                <a:cs typeface="Times New Roman"/>
              </a:rPr>
              <a:t>elettrici</a:t>
            </a:r>
            <a:endParaRPr lang="en-US" b="1" dirty="0" smtClean="0">
              <a:solidFill>
                <a:srgbClr val="0000FF"/>
              </a:solidFill>
              <a:latin typeface="Times New Roman"/>
              <a:cs typeface="Times New Roman"/>
            </a:endParaRPr>
          </a:p>
          <a:p>
            <a:endParaRPr lang="en-US" sz="900" b="1" dirty="0" smtClean="0">
              <a:solidFill>
                <a:srgbClr val="0000FF"/>
              </a:solidFill>
              <a:latin typeface="Times New Roman"/>
              <a:cs typeface="Times New Roman"/>
            </a:endParaRPr>
          </a:p>
          <a:p>
            <a:r>
              <a:rPr lang="en-US" dirty="0" smtClean="0">
                <a:solidFill>
                  <a:srgbClr val="0000FF"/>
                </a:solidFill>
                <a:latin typeface="Times New Roman"/>
                <a:cs typeface="Times New Roman"/>
              </a:rPr>
              <a:t>per </a:t>
            </a:r>
            <a:r>
              <a:rPr lang="en-US" dirty="0" err="1" smtClean="0">
                <a:solidFill>
                  <a:srgbClr val="0000FF"/>
                </a:solidFill>
                <a:latin typeface="Times New Roman"/>
                <a:cs typeface="Times New Roman"/>
              </a:rPr>
              <a:t>accelerare</a:t>
            </a:r>
            <a:r>
              <a:rPr lang="en-US" dirty="0" smtClean="0">
                <a:solidFill>
                  <a:srgbClr val="0000FF"/>
                </a:solidFill>
                <a:latin typeface="Times New Roman"/>
                <a:cs typeface="Times New Roman"/>
              </a:rPr>
              <a:t> le </a:t>
            </a:r>
            <a:r>
              <a:rPr lang="en-US" dirty="0" err="1" smtClean="0">
                <a:solidFill>
                  <a:srgbClr val="0000FF"/>
                </a:solidFill>
                <a:latin typeface="Times New Roman"/>
                <a:cs typeface="Times New Roman"/>
              </a:rPr>
              <a:t>particelle</a:t>
            </a:r>
            <a:endParaRPr lang="it-IT" dirty="0">
              <a:solidFill>
                <a:srgbClr val="0000FF"/>
              </a:solidFill>
              <a:latin typeface="Times New Roman"/>
              <a:cs typeface="Times New Roman"/>
            </a:endParaRPr>
          </a:p>
        </p:txBody>
      </p:sp>
      <p:cxnSp>
        <p:nvCxnSpPr>
          <p:cNvPr id="4" name="Straight Connector 3"/>
          <p:cNvCxnSpPr/>
          <p:nvPr/>
        </p:nvCxnSpPr>
        <p:spPr bwMode="auto">
          <a:xfrm>
            <a:off x="1059667" y="4444425"/>
            <a:ext cx="0" cy="990600"/>
          </a:xfrm>
          <a:prstGeom prst="line">
            <a:avLst/>
          </a:prstGeom>
          <a:noFill/>
          <a:ln w="381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a:off x="3498067" y="4444425"/>
            <a:ext cx="0" cy="1058267"/>
          </a:xfrm>
          <a:prstGeom prst="line">
            <a:avLst/>
          </a:prstGeom>
          <a:noFill/>
          <a:ln w="381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a:off x="1059667" y="5435025"/>
            <a:ext cx="609600" cy="8533"/>
          </a:xfrm>
          <a:prstGeom prst="line">
            <a:avLst/>
          </a:prstGeom>
          <a:noFill/>
          <a:ln w="381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2888467" y="5502692"/>
            <a:ext cx="609600" cy="8533"/>
          </a:xfrm>
          <a:prstGeom prst="line">
            <a:avLst/>
          </a:prstGeom>
          <a:noFill/>
          <a:ln w="381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p:nvPr/>
        </p:nvSpPr>
        <p:spPr>
          <a:xfrm>
            <a:off x="1135867" y="5435025"/>
            <a:ext cx="381836" cy="584775"/>
          </a:xfrm>
          <a:prstGeom prst="rect">
            <a:avLst/>
          </a:prstGeom>
          <a:noFill/>
        </p:spPr>
        <p:txBody>
          <a:bodyPr wrap="none" rtlCol="0">
            <a:spAutoFit/>
          </a:bodyPr>
          <a:lstStyle/>
          <a:p>
            <a:r>
              <a:rPr lang="en-US" sz="3200" b="1" dirty="0" smtClean="0"/>
              <a:t>-</a:t>
            </a:r>
            <a:endParaRPr lang="it-IT" sz="3200" b="1" dirty="0"/>
          </a:p>
        </p:txBody>
      </p:sp>
      <p:sp>
        <p:nvSpPr>
          <p:cNvPr id="31" name="TextBox 30"/>
          <p:cNvSpPr txBox="1"/>
          <p:nvPr/>
        </p:nvSpPr>
        <p:spPr>
          <a:xfrm>
            <a:off x="2964667" y="5486400"/>
            <a:ext cx="540533" cy="584775"/>
          </a:xfrm>
          <a:prstGeom prst="rect">
            <a:avLst/>
          </a:prstGeom>
          <a:noFill/>
        </p:spPr>
        <p:txBody>
          <a:bodyPr wrap="none" rtlCol="0">
            <a:spAutoFit/>
          </a:bodyPr>
          <a:lstStyle/>
          <a:p>
            <a:r>
              <a:rPr lang="en-US" sz="3200" b="1" dirty="0" smtClean="0"/>
              <a:t>+</a:t>
            </a:r>
            <a:endParaRPr lang="it-IT" sz="3200" b="1" dirty="0"/>
          </a:p>
        </p:txBody>
      </p:sp>
      <p:cxnSp>
        <p:nvCxnSpPr>
          <p:cNvPr id="38" name="Straight Connector 37"/>
          <p:cNvCxnSpPr/>
          <p:nvPr/>
        </p:nvCxnSpPr>
        <p:spPr bwMode="auto">
          <a:xfrm>
            <a:off x="1059667" y="2920425"/>
            <a:ext cx="0" cy="990600"/>
          </a:xfrm>
          <a:prstGeom prst="line">
            <a:avLst/>
          </a:prstGeom>
          <a:noFill/>
          <a:ln w="381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a:off x="3478139" y="2920425"/>
            <a:ext cx="0" cy="990600"/>
          </a:xfrm>
          <a:prstGeom prst="line">
            <a:avLst/>
          </a:prstGeom>
          <a:noFill/>
          <a:ln w="381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Oval 13"/>
          <p:cNvSpPr/>
          <p:nvPr/>
        </p:nvSpPr>
        <p:spPr bwMode="auto">
          <a:xfrm>
            <a:off x="152400" y="3962400"/>
            <a:ext cx="396000" cy="396000"/>
          </a:xfrm>
          <a:prstGeom prst="ellipse">
            <a:avLst/>
          </a:prstGeom>
          <a:solidFill>
            <a:srgbClr val="FF9933"/>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Verdana" pitchFamily="34" charset="0"/>
            </a:endParaRPr>
          </a:p>
        </p:txBody>
      </p:sp>
      <p:pic>
        <p:nvPicPr>
          <p:cNvPr id="2050" name="Picture 2" descr="http://www.canonclubitalia.com/public/forum/uploads/remoteimages/977629-63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879253" y="4691639"/>
            <a:ext cx="875427" cy="160019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098215" y="2632374"/>
            <a:ext cx="3429000" cy="3171826"/>
            <a:chOff x="5098215" y="2632374"/>
            <a:chExt cx="3429000" cy="3171826"/>
          </a:xfrm>
        </p:grpSpPr>
        <p:pic>
          <p:nvPicPr>
            <p:cNvPr id="2054" name="Picture 6" descr="http://cdn.onlinemarketinginstitute.org/blog/wp-content/uploads/2012/07/magnet_X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159184">
              <a:off x="5098215" y="2632374"/>
              <a:ext cx="3429000" cy="31718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rot="720231">
              <a:off x="5792890" y="3476070"/>
              <a:ext cx="575799" cy="646331"/>
            </a:xfrm>
            <a:prstGeom prst="rect">
              <a:avLst/>
            </a:prstGeom>
            <a:noFill/>
          </p:spPr>
          <p:txBody>
            <a:bodyPr wrap="none" rtlCol="0">
              <a:spAutoFit/>
            </a:bodyPr>
            <a:lstStyle/>
            <a:p>
              <a:r>
                <a:rPr lang="en-US" sz="3600" b="1" dirty="0" smtClean="0">
                  <a:solidFill>
                    <a:schemeClr val="accent6">
                      <a:lumMod val="50000"/>
                    </a:schemeClr>
                  </a:solidFill>
                </a:rPr>
                <a:t>N</a:t>
              </a:r>
              <a:endParaRPr lang="it-IT" sz="3600" b="1" dirty="0">
                <a:solidFill>
                  <a:schemeClr val="accent6">
                    <a:lumMod val="50000"/>
                  </a:schemeClr>
                </a:solidFill>
              </a:endParaRPr>
            </a:p>
          </p:txBody>
        </p:sp>
        <p:sp>
          <p:nvSpPr>
            <p:cNvPr id="46" name="TextBox 45"/>
            <p:cNvSpPr txBox="1"/>
            <p:nvPr/>
          </p:nvSpPr>
          <p:spPr>
            <a:xfrm rot="21332549">
              <a:off x="7109546" y="3750651"/>
              <a:ext cx="513282" cy="646331"/>
            </a:xfrm>
            <a:prstGeom prst="rect">
              <a:avLst/>
            </a:prstGeom>
            <a:noFill/>
          </p:spPr>
          <p:txBody>
            <a:bodyPr wrap="none" rtlCol="0">
              <a:spAutoFit/>
            </a:bodyPr>
            <a:lstStyle/>
            <a:p>
              <a:r>
                <a:rPr lang="en-US" sz="3600" b="1" dirty="0" smtClean="0">
                  <a:solidFill>
                    <a:schemeClr val="accent6">
                      <a:lumMod val="50000"/>
                    </a:schemeClr>
                  </a:solidFill>
                </a:rPr>
                <a:t>S</a:t>
              </a:r>
              <a:endParaRPr lang="it-IT" sz="3600" b="1" dirty="0">
                <a:solidFill>
                  <a:schemeClr val="accent6">
                    <a:lumMod val="50000"/>
                  </a:schemeClr>
                </a:solidFill>
              </a:endParaRPr>
            </a:p>
          </p:txBody>
        </p:sp>
      </p:grpSp>
      <p:sp>
        <p:nvSpPr>
          <p:cNvPr id="47" name="Oval 46"/>
          <p:cNvSpPr/>
          <p:nvPr/>
        </p:nvSpPr>
        <p:spPr bwMode="auto">
          <a:xfrm>
            <a:off x="4724400" y="6019800"/>
            <a:ext cx="396000" cy="396000"/>
          </a:xfrm>
          <a:prstGeom prst="ellipse">
            <a:avLst/>
          </a:prstGeom>
          <a:solidFill>
            <a:srgbClr val="FF9933"/>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Verdana" pitchFamily="34" charset="0"/>
            </a:endParaRPr>
          </a:p>
        </p:txBody>
      </p:sp>
      <p:sp>
        <p:nvSpPr>
          <p:cNvPr id="22" name="TextBox 21"/>
          <p:cNvSpPr txBox="1"/>
          <p:nvPr/>
        </p:nvSpPr>
        <p:spPr>
          <a:xfrm>
            <a:off x="5181600" y="1340768"/>
            <a:ext cx="3422848" cy="1061829"/>
          </a:xfrm>
          <a:prstGeom prst="rect">
            <a:avLst/>
          </a:prstGeom>
          <a:noFill/>
        </p:spPr>
        <p:txBody>
          <a:bodyPr wrap="square" rtlCol="0">
            <a:spAutoFit/>
          </a:bodyPr>
          <a:lstStyle/>
          <a:p>
            <a:r>
              <a:rPr lang="en-US" b="1" dirty="0" err="1" smtClean="0">
                <a:solidFill>
                  <a:srgbClr val="0000FF"/>
                </a:solidFill>
                <a:latin typeface="Times New Roman"/>
                <a:cs typeface="Times New Roman"/>
              </a:rPr>
              <a:t>Campi</a:t>
            </a:r>
            <a:r>
              <a:rPr lang="en-US" b="1" dirty="0" smtClean="0">
                <a:solidFill>
                  <a:srgbClr val="0000FF"/>
                </a:solidFill>
                <a:latin typeface="Times New Roman"/>
                <a:cs typeface="Times New Roman"/>
              </a:rPr>
              <a:t> </a:t>
            </a:r>
            <a:r>
              <a:rPr lang="en-US" b="1" dirty="0" err="1" smtClean="0">
                <a:solidFill>
                  <a:srgbClr val="0000FF"/>
                </a:solidFill>
                <a:latin typeface="Times New Roman"/>
                <a:cs typeface="Times New Roman"/>
              </a:rPr>
              <a:t>magnetici</a:t>
            </a:r>
            <a:endParaRPr lang="en-US" b="1" dirty="0" smtClean="0">
              <a:solidFill>
                <a:srgbClr val="0000FF"/>
              </a:solidFill>
              <a:latin typeface="Times New Roman"/>
              <a:cs typeface="Times New Roman"/>
            </a:endParaRPr>
          </a:p>
          <a:p>
            <a:endParaRPr lang="en-US" sz="900" b="1" dirty="0" smtClean="0">
              <a:solidFill>
                <a:srgbClr val="0000FF"/>
              </a:solidFill>
              <a:latin typeface="Times New Roman"/>
              <a:cs typeface="Times New Roman"/>
            </a:endParaRPr>
          </a:p>
          <a:p>
            <a:r>
              <a:rPr lang="en-US" dirty="0" smtClean="0">
                <a:solidFill>
                  <a:srgbClr val="0000FF"/>
                </a:solidFill>
                <a:latin typeface="Times New Roman"/>
                <a:cs typeface="Times New Roman"/>
              </a:rPr>
              <a:t>per </a:t>
            </a:r>
            <a:r>
              <a:rPr lang="en-US" dirty="0" err="1" smtClean="0">
                <a:solidFill>
                  <a:srgbClr val="0000FF"/>
                </a:solidFill>
                <a:latin typeface="Times New Roman"/>
                <a:cs typeface="Times New Roman"/>
              </a:rPr>
              <a:t>curvare</a:t>
            </a:r>
            <a:r>
              <a:rPr lang="en-US" dirty="0" smtClean="0">
                <a:solidFill>
                  <a:srgbClr val="0000FF"/>
                </a:solidFill>
                <a:latin typeface="Times New Roman"/>
                <a:cs typeface="Times New Roman"/>
              </a:rPr>
              <a:t> le </a:t>
            </a:r>
            <a:r>
              <a:rPr lang="en-US" dirty="0" err="1" smtClean="0">
                <a:solidFill>
                  <a:srgbClr val="0000FF"/>
                </a:solidFill>
                <a:latin typeface="Times New Roman"/>
                <a:cs typeface="Times New Roman"/>
              </a:rPr>
              <a:t>particelle</a:t>
            </a:r>
            <a:r>
              <a:rPr lang="en-US" dirty="0" smtClean="0">
                <a:solidFill>
                  <a:srgbClr val="0000FF"/>
                </a:solidFill>
                <a:latin typeface="Times New Roman"/>
                <a:cs typeface="Times New Roman"/>
              </a:rPr>
              <a:t> e </a:t>
            </a:r>
            <a:r>
              <a:rPr lang="en-US" dirty="0" err="1" smtClean="0">
                <a:solidFill>
                  <a:srgbClr val="0000FF"/>
                </a:solidFill>
                <a:latin typeface="Times New Roman"/>
                <a:cs typeface="Times New Roman"/>
              </a:rPr>
              <a:t>mantenerle</a:t>
            </a:r>
            <a:r>
              <a:rPr lang="en-US" dirty="0" smtClean="0">
                <a:solidFill>
                  <a:srgbClr val="0000FF"/>
                </a:solidFill>
                <a:latin typeface="Times New Roman"/>
                <a:cs typeface="Times New Roman"/>
              </a:rPr>
              <a:t> </a:t>
            </a:r>
            <a:r>
              <a:rPr lang="en-US" dirty="0" err="1" smtClean="0">
                <a:solidFill>
                  <a:srgbClr val="0000FF"/>
                </a:solidFill>
                <a:latin typeface="Times New Roman"/>
                <a:cs typeface="Times New Roman"/>
              </a:rPr>
              <a:t>su</a:t>
            </a:r>
            <a:r>
              <a:rPr lang="en-US" dirty="0" smtClean="0">
                <a:solidFill>
                  <a:srgbClr val="0000FF"/>
                </a:solidFill>
                <a:latin typeface="Times New Roman"/>
                <a:cs typeface="Times New Roman"/>
              </a:rPr>
              <a:t> </a:t>
            </a:r>
            <a:r>
              <a:rPr lang="en-US" dirty="0" err="1" smtClean="0">
                <a:solidFill>
                  <a:srgbClr val="0000FF"/>
                </a:solidFill>
                <a:latin typeface="Times New Roman"/>
                <a:cs typeface="Times New Roman"/>
              </a:rPr>
              <a:t>orbite</a:t>
            </a:r>
            <a:r>
              <a:rPr lang="en-US" dirty="0" smtClean="0">
                <a:solidFill>
                  <a:srgbClr val="0000FF"/>
                </a:solidFill>
                <a:latin typeface="Times New Roman"/>
                <a:cs typeface="Times New Roman"/>
              </a:rPr>
              <a:t> definite</a:t>
            </a:r>
            <a:endParaRPr lang="it-IT" dirty="0">
              <a:solidFill>
                <a:srgbClr val="0000FF"/>
              </a:solidFill>
              <a:latin typeface="Times New Roman"/>
              <a:cs typeface="Times New Roman"/>
            </a:endParaRPr>
          </a:p>
        </p:txBody>
      </p:sp>
      <p:cxnSp>
        <p:nvCxnSpPr>
          <p:cNvPr id="5" name="Straight Connector 4"/>
          <p:cNvCxnSpPr/>
          <p:nvPr/>
        </p:nvCxnSpPr>
        <p:spPr bwMode="auto">
          <a:xfrm flipV="1">
            <a:off x="5004048" y="2780928"/>
            <a:ext cx="2520280" cy="3312368"/>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Tree>
    <p:extLst>
      <p:ext uri="{BB962C8B-B14F-4D97-AF65-F5344CB8AC3E}">
        <p14:creationId xmlns:p14="http://schemas.microsoft.com/office/powerpoint/2010/main" val="2473147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0157 -1.48148E-6 L 0.11823 -1.48148E-6 " pathEditMode="relative" rAng="0" ptsTypes="AA">
                                      <p:cBhvr>
                                        <p:cTn id="6" dur="3000" fill="hold"/>
                                        <p:tgtEl>
                                          <p:spTgt spid="14"/>
                                        </p:tgtEl>
                                        <p:attrNameLst>
                                          <p:attrName>ppt_x</p:attrName>
                                          <p:attrName>ppt_y</p:attrName>
                                        </p:attrNameLst>
                                      </p:cBhvr>
                                      <p:rCtr x="5833" y="0"/>
                                    </p:animMotion>
                                  </p:childTnLst>
                                </p:cTn>
                              </p:par>
                            </p:childTnLst>
                          </p:cTn>
                        </p:par>
                        <p:par>
                          <p:cTn id="7" fill="hold">
                            <p:stCondLst>
                              <p:cond delay="3000"/>
                            </p:stCondLst>
                            <p:childTnLst>
                              <p:par>
                                <p:cTn id="8" presetID="63" presetClass="path" presetSubtype="0" fill="hold" grpId="1" nodeType="afterEffect">
                                  <p:stCondLst>
                                    <p:cond delay="0"/>
                                  </p:stCondLst>
                                  <p:childTnLst>
                                    <p:animMotion origin="layout" path="M 0.11823 -1.11111E-6 L 0.42848 0.00463 " pathEditMode="relative" rAng="0" ptsTypes="AA">
                                      <p:cBhvr>
                                        <p:cTn id="9" dur="500" fill="hold"/>
                                        <p:tgtEl>
                                          <p:spTgt spid="14"/>
                                        </p:tgtEl>
                                        <p:attrNameLst>
                                          <p:attrName>ppt_x</p:attrName>
                                          <p:attrName>ppt_y</p:attrName>
                                        </p:attrNameLst>
                                      </p:cBhvr>
                                      <p:rCtr x="15417" y="0"/>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0" nodeType="clickEffect">
                                  <p:stCondLst>
                                    <p:cond delay="0"/>
                                  </p:stCondLst>
                                  <p:childTnLst>
                                    <p:animMotion origin="layout" path="M -3.61111E-6 3.7037E-6 L 0.1573 -0.29352 L 0.35903 -0.51019 L 0.35903 -0.50996 " pathEditMode="relative" rAng="21420000" ptsTypes="AAAA">
                                      <p:cBhvr>
                                        <p:cTn id="13" dur="2000" fill="hold"/>
                                        <p:tgtEl>
                                          <p:spTgt spid="47"/>
                                        </p:tgtEl>
                                        <p:attrNameLst>
                                          <p:attrName>ppt_x</p:attrName>
                                          <p:attrName>ppt_y</p:attrName>
                                        </p:attrNameLst>
                                      </p:cBhvr>
                                      <p:rCtr x="17951" y="-25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2"/>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CA04A54-7D66-4FEC-8D18-7D1E9AA51277}" type="slidenum">
              <a:rPr lang="en-US" smtClean="0">
                <a:solidFill>
                  <a:srgbClr val="3399FF"/>
                </a:solidFill>
              </a:rPr>
              <a:pPr eaLnBrk="1" hangingPunct="1"/>
              <a:t>38</a:t>
            </a:fld>
            <a:endParaRPr lang="en-US" smtClean="0">
              <a:solidFill>
                <a:srgbClr val="3399FF"/>
              </a:solidFill>
            </a:endParaRPr>
          </a:p>
        </p:txBody>
      </p:sp>
      <p:sp>
        <p:nvSpPr>
          <p:cNvPr id="8195" name="AutoShape 5"/>
          <p:cNvSpPr>
            <a:spLocks noChangeArrowheads="1"/>
          </p:cNvSpPr>
          <p:nvPr/>
        </p:nvSpPr>
        <p:spPr bwMode="auto">
          <a:xfrm>
            <a:off x="9378" y="838200"/>
            <a:ext cx="304800" cy="304800"/>
          </a:xfrm>
          <a:prstGeom prst="right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7463" name="Text Box 7"/>
          <p:cNvSpPr txBox="1">
            <a:spLocks noChangeArrowheads="1"/>
          </p:cNvSpPr>
          <p:nvPr/>
        </p:nvSpPr>
        <p:spPr bwMode="auto">
          <a:xfrm>
            <a:off x="3203848" y="1600200"/>
            <a:ext cx="432048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000" dirty="0">
                <a:solidFill>
                  <a:srgbClr val="0000FF"/>
                </a:solidFill>
                <a:latin typeface="Times New Roman"/>
                <a:cs typeface="Times New Roman"/>
              </a:rPr>
              <a:t>I </a:t>
            </a:r>
            <a:r>
              <a:rPr lang="en-US" sz="2000" dirty="0" err="1">
                <a:solidFill>
                  <a:srgbClr val="0000FF"/>
                </a:solidFill>
                <a:latin typeface="Times New Roman"/>
                <a:cs typeface="Times New Roman"/>
              </a:rPr>
              <a:t>primi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acceleratori</a:t>
            </a:r>
            <a:r>
              <a:rPr lang="en-US" sz="2000" dirty="0">
                <a:solidFill>
                  <a:srgbClr val="0000FF"/>
                </a:solidFill>
                <a:latin typeface="Times New Roman"/>
                <a:cs typeface="Times New Roman"/>
              </a:rPr>
              <a:t> </a:t>
            </a:r>
            <a:r>
              <a:rPr lang="en-US" sz="2000" dirty="0" err="1" smtClean="0">
                <a:solidFill>
                  <a:srgbClr val="0000FF"/>
                </a:solidFill>
                <a:latin typeface="Times New Roman"/>
                <a:cs typeface="Times New Roman"/>
              </a:rPr>
              <a:t>sfruttano</a:t>
            </a:r>
            <a:r>
              <a:rPr lang="en-US" sz="2000" dirty="0" smtClean="0">
                <a:solidFill>
                  <a:srgbClr val="0000FF"/>
                </a:solidFill>
                <a:latin typeface="Times New Roman"/>
                <a:cs typeface="Times New Roman"/>
              </a:rPr>
              <a:t> </a:t>
            </a:r>
            <a:r>
              <a:rPr lang="en-US" sz="2000" dirty="0" err="1">
                <a:solidFill>
                  <a:srgbClr val="0000FF"/>
                </a:solidFill>
                <a:latin typeface="Times New Roman"/>
                <a:cs typeface="Times New Roman"/>
              </a:rPr>
              <a:t>campi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statici</a:t>
            </a:r>
            <a:r>
              <a:rPr lang="en-US" sz="2000" dirty="0">
                <a:solidFill>
                  <a:srgbClr val="0000FF"/>
                </a:solidFill>
                <a:latin typeface="Times New Roman"/>
                <a:cs typeface="Times New Roman"/>
              </a:rPr>
              <a:t>, con </a:t>
            </a:r>
            <a:r>
              <a:rPr lang="en-US" sz="2000" dirty="0" err="1">
                <a:solidFill>
                  <a:srgbClr val="0000FF"/>
                </a:solidFill>
                <a:latin typeface="Times New Roman"/>
                <a:cs typeface="Times New Roman"/>
              </a:rPr>
              <a:t>differenze</a:t>
            </a:r>
            <a:r>
              <a:rPr lang="en-US" sz="2000" dirty="0">
                <a:solidFill>
                  <a:srgbClr val="0000FF"/>
                </a:solidFill>
                <a:latin typeface="Times New Roman"/>
                <a:cs typeface="Times New Roman"/>
              </a:rPr>
              <a:t> di </a:t>
            </a:r>
            <a:r>
              <a:rPr lang="en-US" sz="2000" dirty="0" err="1">
                <a:solidFill>
                  <a:srgbClr val="0000FF"/>
                </a:solidFill>
                <a:latin typeface="Times New Roman"/>
                <a:cs typeface="Times New Roman"/>
              </a:rPr>
              <a:t>potenziale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pari</a:t>
            </a:r>
            <a:r>
              <a:rPr lang="en-US" sz="2000" dirty="0">
                <a:solidFill>
                  <a:srgbClr val="0000FF"/>
                </a:solidFill>
                <a:latin typeface="Times New Roman"/>
                <a:cs typeface="Times New Roman"/>
              </a:rPr>
              <a:t> a </a:t>
            </a:r>
            <a:r>
              <a:rPr lang="en-US" sz="2000" dirty="0" err="1">
                <a:solidFill>
                  <a:srgbClr val="0000FF"/>
                </a:solidFill>
                <a:latin typeface="Times New Roman"/>
                <a:cs typeface="Times New Roman"/>
              </a:rPr>
              <a:t>quelle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tra</a:t>
            </a:r>
            <a:r>
              <a:rPr lang="en-US" sz="2000" dirty="0">
                <a:solidFill>
                  <a:srgbClr val="0000FF"/>
                </a:solidFill>
                <a:latin typeface="Times New Roman"/>
                <a:cs typeface="Times New Roman"/>
              </a:rPr>
              <a:t> la terra e </a:t>
            </a:r>
            <a:r>
              <a:rPr lang="en-US" sz="2000" dirty="0" err="1">
                <a:solidFill>
                  <a:srgbClr val="0000FF"/>
                </a:solidFill>
                <a:latin typeface="Times New Roman"/>
                <a:cs typeface="Times New Roman"/>
              </a:rPr>
              <a:t>una</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nuvola</a:t>
            </a:r>
            <a:r>
              <a:rPr lang="en-US" sz="2000" dirty="0">
                <a:solidFill>
                  <a:srgbClr val="0000FF"/>
                </a:solidFill>
                <a:latin typeface="Times New Roman"/>
                <a:cs typeface="Times New Roman"/>
              </a:rPr>
              <a:t> prima di un </a:t>
            </a:r>
            <a:r>
              <a:rPr lang="en-US" sz="2000" dirty="0" err="1">
                <a:solidFill>
                  <a:srgbClr val="0000FF"/>
                </a:solidFill>
                <a:latin typeface="Times New Roman"/>
                <a:cs typeface="Times New Roman"/>
              </a:rPr>
              <a:t>fulmine</a:t>
            </a:r>
            <a:r>
              <a:rPr lang="en-US" sz="2000" dirty="0">
                <a:solidFill>
                  <a:srgbClr val="0000FF"/>
                </a:solidFill>
                <a:latin typeface="Times New Roman"/>
                <a:cs typeface="Times New Roman"/>
              </a:rPr>
              <a:t> (10-20 MV</a:t>
            </a:r>
            <a:r>
              <a:rPr lang="en-US" sz="2000" dirty="0" smtClean="0">
                <a:solidFill>
                  <a:srgbClr val="0000FF"/>
                </a:solidFill>
                <a:latin typeface="Times New Roman"/>
                <a:cs typeface="Times New Roman"/>
              </a:rPr>
              <a:t>)</a:t>
            </a:r>
            <a:endParaRPr lang="it-IT" sz="2000" dirty="0">
              <a:solidFill>
                <a:srgbClr val="0000FF"/>
              </a:solidFill>
              <a:latin typeface="Times New Roman"/>
              <a:cs typeface="Times New Roman"/>
            </a:endParaRPr>
          </a:p>
        </p:txBody>
      </p:sp>
      <p:pic>
        <p:nvPicPr>
          <p:cNvPr id="14746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00250"/>
            <a:ext cx="2878138"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6" name="AutoShape 10"/>
          <p:cNvSpPr>
            <a:spLocks noChangeArrowheads="1"/>
          </p:cNvSpPr>
          <p:nvPr/>
        </p:nvSpPr>
        <p:spPr bwMode="auto">
          <a:xfrm>
            <a:off x="2915816" y="1700808"/>
            <a:ext cx="304800" cy="304800"/>
          </a:xfrm>
          <a:prstGeom prst="rightArrow">
            <a:avLst>
              <a:gd name="adj1" fmla="val 50000"/>
              <a:gd name="adj2" fmla="val 25000"/>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7467" name="AutoShape 11"/>
          <p:cNvSpPr>
            <a:spLocks noChangeArrowheads="1"/>
          </p:cNvSpPr>
          <p:nvPr/>
        </p:nvSpPr>
        <p:spPr bwMode="auto">
          <a:xfrm>
            <a:off x="6372200" y="3933056"/>
            <a:ext cx="304800" cy="304800"/>
          </a:xfrm>
          <a:prstGeom prst="rightArrow">
            <a:avLst>
              <a:gd name="adj1" fmla="val 50000"/>
              <a:gd name="adj2" fmla="val 25000"/>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7468" name="Text Box 12"/>
          <p:cNvSpPr txBox="1">
            <a:spLocks noChangeArrowheads="1"/>
          </p:cNvSpPr>
          <p:nvPr/>
        </p:nvSpPr>
        <p:spPr bwMode="auto">
          <a:xfrm>
            <a:off x="3352800" y="3200400"/>
            <a:ext cx="36576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000" dirty="0">
                <a:solidFill>
                  <a:srgbClr val="0000FF"/>
                </a:solidFill>
                <a:latin typeface="Times New Roman"/>
                <a:cs typeface="Times New Roman"/>
              </a:rPr>
              <a:t>Per </a:t>
            </a:r>
            <a:r>
              <a:rPr lang="en-US" sz="2000" dirty="0" err="1">
                <a:solidFill>
                  <a:srgbClr val="0000FF"/>
                </a:solidFill>
                <a:latin typeface="Times New Roman"/>
                <a:cs typeface="Times New Roman"/>
              </a:rPr>
              <a:t>aumentare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l’energia</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raggiungibile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si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costruirono</a:t>
            </a:r>
            <a:r>
              <a:rPr lang="en-US" sz="2000" dirty="0">
                <a:solidFill>
                  <a:srgbClr val="0000FF"/>
                </a:solidFill>
                <a:latin typeface="Times New Roman"/>
                <a:cs typeface="Times New Roman"/>
              </a:rPr>
              <a:t> </a:t>
            </a:r>
          </a:p>
          <a:p>
            <a:pPr eaLnBrk="1" hangingPunct="1"/>
            <a:r>
              <a:rPr lang="en-US" sz="2000" dirty="0">
                <a:solidFill>
                  <a:srgbClr val="0000FF"/>
                </a:solidFill>
                <a:latin typeface="Times New Roman"/>
                <a:cs typeface="Times New Roman"/>
              </a:rPr>
              <a:t>i </a:t>
            </a:r>
            <a:r>
              <a:rPr lang="en-US" sz="2000" dirty="0" err="1">
                <a:solidFill>
                  <a:srgbClr val="0000FF"/>
                </a:solidFill>
                <a:latin typeface="Times New Roman"/>
                <a:cs typeface="Times New Roman"/>
              </a:rPr>
              <a:t>primi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acceleratori</a:t>
            </a:r>
            <a:r>
              <a:rPr lang="en-US" sz="2000" dirty="0">
                <a:solidFill>
                  <a:srgbClr val="0000FF"/>
                </a:solidFill>
                <a:latin typeface="Times New Roman"/>
                <a:cs typeface="Times New Roman"/>
              </a:rPr>
              <a:t> </a:t>
            </a:r>
            <a:r>
              <a:rPr lang="en-US" sz="2000" dirty="0" err="1" smtClean="0">
                <a:solidFill>
                  <a:srgbClr val="0000FF"/>
                </a:solidFill>
                <a:latin typeface="Times New Roman"/>
                <a:cs typeface="Times New Roman"/>
              </a:rPr>
              <a:t>lineari</a:t>
            </a:r>
            <a:endParaRPr lang="en-US" sz="2000" dirty="0">
              <a:solidFill>
                <a:srgbClr val="0000FF"/>
              </a:solidFill>
              <a:latin typeface="Times New Roman"/>
              <a:cs typeface="Times New Roman"/>
            </a:endParaRPr>
          </a:p>
          <a:p>
            <a:pPr eaLnBrk="1" hangingPunct="1">
              <a:buFont typeface="Wingdings" pitchFamily="2" charset="2"/>
              <a:buChar char="à"/>
            </a:pP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invece</a:t>
            </a:r>
            <a:r>
              <a:rPr lang="en-US" sz="2000" dirty="0">
                <a:solidFill>
                  <a:srgbClr val="0000FF"/>
                </a:solidFill>
                <a:latin typeface="Times New Roman"/>
                <a:cs typeface="Times New Roman"/>
              </a:rPr>
              <a:t> di </a:t>
            </a:r>
            <a:r>
              <a:rPr lang="en-US" sz="2000" dirty="0" err="1">
                <a:solidFill>
                  <a:srgbClr val="0000FF"/>
                </a:solidFill>
                <a:latin typeface="Times New Roman"/>
                <a:cs typeface="Times New Roman"/>
              </a:rPr>
              <a:t>un’unica</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differenza</a:t>
            </a:r>
            <a:r>
              <a:rPr lang="en-US" sz="2000" dirty="0">
                <a:solidFill>
                  <a:srgbClr val="0000FF"/>
                </a:solidFill>
                <a:latin typeface="Times New Roman"/>
                <a:cs typeface="Times New Roman"/>
              </a:rPr>
              <a:t> di </a:t>
            </a:r>
            <a:r>
              <a:rPr lang="en-US" sz="2000" dirty="0" err="1">
                <a:solidFill>
                  <a:srgbClr val="0000FF"/>
                </a:solidFill>
                <a:latin typeface="Times New Roman"/>
                <a:cs typeface="Times New Roman"/>
              </a:rPr>
              <a:t>potenziale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si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accelerano</a:t>
            </a:r>
            <a:r>
              <a:rPr lang="en-US" sz="2000" dirty="0">
                <a:solidFill>
                  <a:srgbClr val="0000FF"/>
                </a:solidFill>
                <a:latin typeface="Times New Roman"/>
                <a:cs typeface="Times New Roman"/>
              </a:rPr>
              <a:t> le </a:t>
            </a:r>
            <a:r>
              <a:rPr lang="en-US" sz="2000" dirty="0" err="1">
                <a:solidFill>
                  <a:srgbClr val="0000FF"/>
                </a:solidFill>
                <a:latin typeface="Times New Roman"/>
                <a:cs typeface="Times New Roman"/>
              </a:rPr>
              <a:t>particelle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attraverso</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diversi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stadi</a:t>
            </a:r>
            <a:endParaRPr lang="en-US" sz="2000" dirty="0">
              <a:solidFill>
                <a:srgbClr val="0000FF"/>
              </a:solidFill>
              <a:latin typeface="Times New Roman"/>
              <a:cs typeface="Times New Roman"/>
            </a:endParaRPr>
          </a:p>
          <a:p>
            <a:pPr eaLnBrk="1" hangingPunct="1">
              <a:buFont typeface="Wingdings" pitchFamily="2" charset="2"/>
              <a:buNone/>
            </a:pPr>
            <a:endParaRPr lang="en-US" sz="2000" dirty="0">
              <a:solidFill>
                <a:srgbClr val="0000FF"/>
              </a:solidFill>
              <a:latin typeface="Times New Roman"/>
              <a:cs typeface="Times New Roman"/>
            </a:endParaRPr>
          </a:p>
          <a:p>
            <a:pPr eaLnBrk="1" hangingPunct="1">
              <a:buFont typeface="Wingdings" pitchFamily="2" charset="2"/>
              <a:buChar char="à"/>
            </a:pPr>
            <a:r>
              <a:rPr lang="en-US" sz="2000" dirty="0">
                <a:solidFill>
                  <a:srgbClr val="0000FF"/>
                </a:solidFill>
                <a:latin typeface="Times New Roman"/>
                <a:cs typeface="Times New Roman"/>
              </a:rPr>
              <a:t> per </a:t>
            </a:r>
            <a:r>
              <a:rPr lang="en-US" sz="2000" dirty="0" err="1">
                <a:solidFill>
                  <a:srgbClr val="0000FF"/>
                </a:solidFill>
                <a:latin typeface="Times New Roman"/>
                <a:cs typeface="Times New Roman"/>
              </a:rPr>
              <a:t>raggiungere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energie</a:t>
            </a:r>
            <a:r>
              <a:rPr lang="en-US" sz="2000" dirty="0">
                <a:solidFill>
                  <a:srgbClr val="0000FF"/>
                </a:solidFill>
                <a:latin typeface="Times New Roman"/>
                <a:cs typeface="Times New Roman"/>
              </a:rPr>
              <a:t> elevate </a:t>
            </a:r>
            <a:r>
              <a:rPr lang="en-US" sz="2000" dirty="0" err="1">
                <a:solidFill>
                  <a:srgbClr val="0000FF"/>
                </a:solidFill>
                <a:latin typeface="Times New Roman"/>
                <a:cs typeface="Times New Roman"/>
              </a:rPr>
              <a:t>bisogna</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pero</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costruire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macchine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lunghissime</a:t>
            </a:r>
            <a:r>
              <a:rPr lang="en-US" sz="2000" dirty="0">
                <a:solidFill>
                  <a:srgbClr val="0000FF"/>
                </a:solidFill>
                <a:latin typeface="Times New Roman"/>
                <a:cs typeface="Times New Roman"/>
              </a:rPr>
              <a:t>…</a:t>
            </a:r>
            <a:endParaRPr lang="it-IT" sz="2000" dirty="0">
              <a:solidFill>
                <a:srgbClr val="0000FF"/>
              </a:solidFill>
              <a:latin typeface="Times New Roman"/>
              <a:cs typeface="Times New Roman"/>
            </a:endParaRPr>
          </a:p>
        </p:txBody>
      </p:sp>
      <p:sp>
        <p:nvSpPr>
          <p:cNvPr id="8201" name="Text Box 15"/>
          <p:cNvSpPr txBox="1">
            <a:spLocks noChangeArrowheads="1"/>
          </p:cNvSpPr>
          <p:nvPr/>
        </p:nvSpPr>
        <p:spPr bwMode="auto">
          <a:xfrm>
            <a:off x="323528" y="836712"/>
            <a:ext cx="8534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000" dirty="0" err="1">
                <a:solidFill>
                  <a:srgbClr val="0000FF"/>
                </a:solidFill>
                <a:latin typeface="Times New Roman"/>
                <a:cs typeface="Times New Roman"/>
              </a:rPr>
              <a:t>Dagli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anni</a:t>
            </a:r>
            <a:r>
              <a:rPr lang="en-US" sz="2000" dirty="0">
                <a:solidFill>
                  <a:srgbClr val="0000FF"/>
                </a:solidFill>
                <a:latin typeface="Times New Roman"/>
                <a:cs typeface="Times New Roman"/>
              </a:rPr>
              <a:t> ‘30 in </a:t>
            </a:r>
            <a:r>
              <a:rPr lang="en-US" sz="2000" dirty="0" err="1">
                <a:solidFill>
                  <a:srgbClr val="0000FF"/>
                </a:solidFill>
                <a:latin typeface="Times New Roman"/>
                <a:cs typeface="Times New Roman"/>
              </a:rPr>
              <a:t>avanti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sono</a:t>
            </a:r>
            <a:r>
              <a:rPr lang="en-US" sz="2000" dirty="0">
                <a:solidFill>
                  <a:srgbClr val="0000FF"/>
                </a:solidFill>
                <a:latin typeface="Times New Roman"/>
                <a:cs typeface="Times New Roman"/>
              </a:rPr>
              <a:t> state </a:t>
            </a:r>
            <a:r>
              <a:rPr lang="en-US" sz="2000" dirty="0" err="1">
                <a:solidFill>
                  <a:srgbClr val="0000FF"/>
                </a:solidFill>
                <a:latin typeface="Times New Roman"/>
                <a:cs typeface="Times New Roman"/>
              </a:rPr>
              <a:t>sviluppate</a:t>
            </a:r>
            <a:r>
              <a:rPr lang="en-US" sz="2000" dirty="0">
                <a:solidFill>
                  <a:srgbClr val="0000FF"/>
                </a:solidFill>
                <a:latin typeface="Times New Roman"/>
                <a:cs typeface="Times New Roman"/>
              </a:rPr>
              <a:t> diverse </a:t>
            </a:r>
            <a:r>
              <a:rPr lang="en-US" sz="2000" dirty="0" err="1">
                <a:solidFill>
                  <a:srgbClr val="0000FF"/>
                </a:solidFill>
                <a:latin typeface="Times New Roman"/>
                <a:cs typeface="Times New Roman"/>
              </a:rPr>
              <a:t>tecniche</a:t>
            </a:r>
            <a:r>
              <a:rPr lang="en-US" sz="2000" dirty="0">
                <a:solidFill>
                  <a:srgbClr val="0000FF"/>
                </a:solidFill>
                <a:latin typeface="Times New Roman"/>
                <a:cs typeface="Times New Roman"/>
              </a:rPr>
              <a:t> per </a:t>
            </a:r>
            <a:r>
              <a:rPr lang="en-US" sz="2000" dirty="0" err="1">
                <a:solidFill>
                  <a:srgbClr val="0000FF"/>
                </a:solidFill>
                <a:latin typeface="Times New Roman"/>
                <a:cs typeface="Times New Roman"/>
              </a:rPr>
              <a:t>accelerare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particelle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arrivando</a:t>
            </a:r>
            <a:r>
              <a:rPr lang="en-US" sz="2000" dirty="0">
                <a:solidFill>
                  <a:srgbClr val="0000FF"/>
                </a:solidFill>
                <a:latin typeface="Times New Roman"/>
                <a:cs typeface="Times New Roman"/>
              </a:rPr>
              <a:t> ad </a:t>
            </a:r>
            <a:r>
              <a:rPr lang="en-US" sz="2000" dirty="0" err="1">
                <a:solidFill>
                  <a:srgbClr val="0000FF"/>
                </a:solidFill>
                <a:latin typeface="Times New Roman"/>
                <a:cs typeface="Times New Roman"/>
              </a:rPr>
              <a:t>energie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sempre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piu</a:t>
            </a:r>
            <a:r>
              <a:rPr lang="en-US" sz="2000" dirty="0">
                <a:solidFill>
                  <a:srgbClr val="0000FF"/>
                </a:solidFill>
                <a:latin typeface="Times New Roman"/>
                <a:cs typeface="Times New Roman"/>
              </a:rPr>
              <a:t>’ elevate.</a:t>
            </a:r>
            <a:endParaRPr lang="it-IT" sz="2000" dirty="0">
              <a:solidFill>
                <a:srgbClr val="0000FF"/>
              </a:solidFill>
              <a:latin typeface="Times New Roman"/>
              <a:cs typeface="Times New Roman"/>
            </a:endParaRPr>
          </a:p>
        </p:txBody>
      </p:sp>
      <p:sp>
        <p:nvSpPr>
          <p:cNvPr id="8202" name="Text Box 27"/>
          <p:cNvSpPr txBox="1">
            <a:spLocks noChangeArrowheads="1"/>
          </p:cNvSpPr>
          <p:nvPr/>
        </p:nvSpPr>
        <p:spPr bwMode="auto">
          <a:xfrm>
            <a:off x="381000" y="310803"/>
            <a:ext cx="8382000" cy="584776"/>
          </a:xfrm>
          <a:prstGeom prst="rect">
            <a:avLst/>
          </a:prstGeom>
          <a:noFill/>
          <a:ln w="28575" algn="ctr">
            <a:noFill/>
            <a:miter lim="800000"/>
            <a:headEnd/>
            <a:tailEnd/>
          </a:ln>
          <a:effectLs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3200" dirty="0" err="1">
                <a:solidFill>
                  <a:srgbClr val="FF0000"/>
                </a:solidFill>
                <a:latin typeface="Times New Roman"/>
                <a:cs typeface="Times New Roman"/>
              </a:rPr>
              <a:t>Storia</a:t>
            </a:r>
            <a:r>
              <a:rPr lang="en-US" sz="3200" dirty="0">
                <a:solidFill>
                  <a:srgbClr val="FF0000"/>
                </a:solidFill>
                <a:latin typeface="Times New Roman"/>
                <a:cs typeface="Times New Roman"/>
              </a:rPr>
              <a:t> degli </a:t>
            </a:r>
            <a:r>
              <a:rPr lang="en-US" sz="3200" dirty="0" err="1">
                <a:solidFill>
                  <a:srgbClr val="FF0000"/>
                </a:solidFill>
                <a:latin typeface="Times New Roman"/>
                <a:cs typeface="Times New Roman"/>
              </a:rPr>
              <a:t>acceleratori</a:t>
            </a:r>
            <a:r>
              <a:rPr lang="en-US" sz="3200" dirty="0">
                <a:solidFill>
                  <a:srgbClr val="FF0000"/>
                </a:solidFill>
                <a:latin typeface="Times New Roman"/>
                <a:cs typeface="Times New Roman"/>
              </a:rPr>
              <a:t> (1)</a:t>
            </a:r>
            <a:endParaRPr lang="en-US" sz="3200" dirty="0">
              <a:solidFill>
                <a:srgbClr val="FF0000"/>
              </a:solidFill>
              <a:latin typeface="Times New Roman"/>
              <a:cs typeface="Times New Roman"/>
              <a:sym typeface="Symbol" pitchFamily="18" charset="2"/>
            </a:endParaRPr>
          </a:p>
        </p:txBody>
      </p:sp>
      <p:pic>
        <p:nvPicPr>
          <p:cNvPr id="147485" name="Picture 29" descr="pet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463" y="3524250"/>
            <a:ext cx="2268537"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funvillagejesolo.com/img/nuvola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0775" y="1295400"/>
            <a:ext cx="1673225" cy="8754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rtesolare.it/images/terra1.gif"/>
          <p:cNvPicPr>
            <a:picLocks noChangeAspect="1" noChangeArrowheads="1"/>
          </p:cNvPicPr>
          <p:nvPr/>
        </p:nvPicPr>
        <p:blipFill rotWithShape="1">
          <a:blip r:embed="rId6">
            <a:extLst>
              <a:ext uri="{28A0092B-C50C-407E-A947-70E740481C1C}">
                <a14:useLocalDpi xmlns:a14="http://schemas.microsoft.com/office/drawing/2010/main" val="0"/>
              </a:ext>
            </a:extLst>
          </a:blip>
          <a:srcRect b="53756"/>
          <a:stretch/>
        </p:blipFill>
        <p:spPr bwMode="auto">
          <a:xfrm>
            <a:off x="7665938" y="2704514"/>
            <a:ext cx="1401862" cy="648286"/>
          </a:xfrm>
          <a:prstGeom prst="rect">
            <a:avLst/>
          </a:prstGeom>
          <a:noFill/>
          <a:extLst>
            <a:ext uri="{909E8E84-426E-40dd-AFC4-6F175D3DCCD1}">
              <a14:hiddenFill xmlns:a14="http://schemas.microsoft.com/office/drawing/2010/main">
                <a:solidFill>
                  <a:srgbClr val="FFFFFF"/>
                </a:solidFill>
              </a14:hiddenFill>
            </a:ext>
          </a:extLst>
        </p:spPr>
      </p:pic>
      <p:sp>
        <p:nvSpPr>
          <p:cNvPr id="2" name="Lightning Bolt 1"/>
          <p:cNvSpPr/>
          <p:nvPr/>
        </p:nvSpPr>
        <p:spPr>
          <a:xfrm>
            <a:off x="8028384" y="2132856"/>
            <a:ext cx="288032" cy="648072"/>
          </a:xfrm>
          <a:prstGeom prst="lightningBolt">
            <a:avLst/>
          </a:prstGeom>
          <a:no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399573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7464"/>
                                        </p:tgtEl>
                                        <p:attrNameLst>
                                          <p:attrName>style.visibility</p:attrName>
                                        </p:attrNameLst>
                                      </p:cBhvr>
                                      <p:to>
                                        <p:strVal val="visible"/>
                                      </p:to>
                                    </p:set>
                                    <p:animEffect transition="in" filter="blinds(horizontal)">
                                      <p:cBhvr>
                                        <p:cTn id="7" dur="500"/>
                                        <p:tgtEl>
                                          <p:spTgt spid="14746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7466"/>
                                        </p:tgtEl>
                                        <p:attrNameLst>
                                          <p:attrName>style.visibility</p:attrName>
                                        </p:attrNameLst>
                                      </p:cBhvr>
                                      <p:to>
                                        <p:strVal val="visible"/>
                                      </p:to>
                                    </p:set>
                                    <p:animEffect transition="in" filter="blinds(horizontal)">
                                      <p:cBhvr>
                                        <p:cTn id="10" dur="500"/>
                                        <p:tgtEl>
                                          <p:spTgt spid="14746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7463"/>
                                        </p:tgtEl>
                                        <p:attrNameLst>
                                          <p:attrName>style.visibility</p:attrName>
                                        </p:attrNameLst>
                                      </p:cBhvr>
                                      <p:to>
                                        <p:strVal val="visible"/>
                                      </p:to>
                                    </p:set>
                                    <p:animEffect transition="in" filter="blinds(horizontal)">
                                      <p:cBhvr>
                                        <p:cTn id="13" dur="500"/>
                                        <p:tgtEl>
                                          <p:spTgt spid="147463"/>
                                        </p:tgtEl>
                                      </p:cBhvr>
                                    </p:animEffect>
                                  </p:childTnLst>
                                </p:cTn>
                              </p:par>
                              <p:par>
                                <p:cTn id="14" presetID="1"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7467"/>
                                        </p:tgtEl>
                                        <p:attrNameLst>
                                          <p:attrName>style.visibility</p:attrName>
                                        </p:attrNameLst>
                                      </p:cBhvr>
                                      <p:to>
                                        <p:strVal val="visible"/>
                                      </p:to>
                                    </p:set>
                                    <p:animEffect transition="in" filter="blinds(horizontal)">
                                      <p:cBhvr>
                                        <p:cTn id="22" dur="500"/>
                                        <p:tgtEl>
                                          <p:spTgt spid="14746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47468"/>
                                        </p:tgtEl>
                                        <p:attrNameLst>
                                          <p:attrName>style.visibility</p:attrName>
                                        </p:attrNameLst>
                                      </p:cBhvr>
                                      <p:to>
                                        <p:strVal val="visible"/>
                                      </p:to>
                                    </p:set>
                                    <p:animEffect transition="in" filter="blinds(horizontal)">
                                      <p:cBhvr>
                                        <p:cTn id="25" dur="500"/>
                                        <p:tgtEl>
                                          <p:spTgt spid="147468"/>
                                        </p:tgtEl>
                                      </p:cBhvr>
                                    </p:animEffect>
                                  </p:childTnLst>
                                </p:cTn>
                              </p:par>
                              <p:par>
                                <p:cTn id="26" presetID="3" presetClass="entr" presetSubtype="10" fill="hold" nodeType="withEffect">
                                  <p:stCondLst>
                                    <p:cond delay="0"/>
                                  </p:stCondLst>
                                  <p:childTnLst>
                                    <p:set>
                                      <p:cBhvr>
                                        <p:cTn id="27" dur="1" fill="hold">
                                          <p:stCondLst>
                                            <p:cond delay="0"/>
                                          </p:stCondLst>
                                        </p:cTn>
                                        <p:tgtEl>
                                          <p:spTgt spid="147485"/>
                                        </p:tgtEl>
                                        <p:attrNameLst>
                                          <p:attrName>style.visibility</p:attrName>
                                        </p:attrNameLst>
                                      </p:cBhvr>
                                      <p:to>
                                        <p:strVal val="visible"/>
                                      </p:to>
                                    </p:set>
                                    <p:animEffect transition="in" filter="blinds(horizontal)">
                                      <p:cBhvr>
                                        <p:cTn id="28" dur="500"/>
                                        <p:tgtEl>
                                          <p:spTgt spid="147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3" grpId="0"/>
      <p:bldP spid="147466" grpId="0" animBg="1"/>
      <p:bldP spid="147467" grpId="0" animBg="1"/>
      <p:bldP spid="14746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2"/>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5A0CFF2-7DD9-493E-9385-5FBD9089B18A}" type="slidenum">
              <a:rPr lang="en-US" smtClean="0">
                <a:solidFill>
                  <a:srgbClr val="3399FF"/>
                </a:solidFill>
              </a:rPr>
              <a:pPr eaLnBrk="1" hangingPunct="1"/>
              <a:t>39</a:t>
            </a:fld>
            <a:endParaRPr lang="en-US" smtClean="0">
              <a:solidFill>
                <a:srgbClr val="3399FF"/>
              </a:solidFill>
            </a:endParaRPr>
          </a:p>
        </p:txBody>
      </p:sp>
      <p:sp>
        <p:nvSpPr>
          <p:cNvPr id="9219" name="Text Box 4"/>
          <p:cNvSpPr txBox="1">
            <a:spLocks noChangeArrowheads="1"/>
          </p:cNvSpPr>
          <p:nvPr/>
        </p:nvSpPr>
        <p:spPr bwMode="auto">
          <a:xfrm>
            <a:off x="381000" y="310803"/>
            <a:ext cx="8382000" cy="584776"/>
          </a:xfrm>
          <a:prstGeom prst="rect">
            <a:avLst/>
          </a:prstGeom>
          <a:noFill/>
          <a:ln w="28575" algn="ctr">
            <a:noFill/>
            <a:miter lim="800000"/>
            <a:headEnd/>
            <a:tailEnd/>
          </a:ln>
          <a:effectLs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3200" dirty="0" err="1">
                <a:solidFill>
                  <a:srgbClr val="FF0000"/>
                </a:solidFill>
                <a:latin typeface="Times New Roman"/>
                <a:cs typeface="Times New Roman"/>
              </a:rPr>
              <a:t>Storia</a:t>
            </a:r>
            <a:r>
              <a:rPr lang="en-US" sz="3200" dirty="0">
                <a:solidFill>
                  <a:srgbClr val="FF0000"/>
                </a:solidFill>
                <a:latin typeface="Times New Roman"/>
                <a:cs typeface="Times New Roman"/>
              </a:rPr>
              <a:t> degli </a:t>
            </a:r>
            <a:r>
              <a:rPr lang="en-US" sz="3200" dirty="0" err="1">
                <a:solidFill>
                  <a:srgbClr val="FF0000"/>
                </a:solidFill>
                <a:latin typeface="Times New Roman"/>
                <a:cs typeface="Times New Roman"/>
              </a:rPr>
              <a:t>acceleratori</a:t>
            </a:r>
            <a:r>
              <a:rPr lang="en-US" sz="3200" dirty="0">
                <a:solidFill>
                  <a:srgbClr val="FF0000"/>
                </a:solidFill>
                <a:latin typeface="Times New Roman"/>
                <a:cs typeface="Times New Roman"/>
              </a:rPr>
              <a:t> (2)</a:t>
            </a:r>
            <a:endParaRPr lang="en-US" sz="3200" dirty="0">
              <a:solidFill>
                <a:srgbClr val="FF0000"/>
              </a:solidFill>
              <a:latin typeface="Times New Roman"/>
              <a:cs typeface="Times New Roman"/>
              <a:sym typeface="Symbol" pitchFamily="18" charset="2"/>
            </a:endParaRPr>
          </a:p>
        </p:txBody>
      </p:sp>
      <p:pic>
        <p:nvPicPr>
          <p:cNvPr id="922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438400"/>
            <a:ext cx="2511425" cy="224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AutoShape 14"/>
          <p:cNvSpPr>
            <a:spLocks noChangeArrowheads="1"/>
          </p:cNvSpPr>
          <p:nvPr/>
        </p:nvSpPr>
        <p:spPr bwMode="auto">
          <a:xfrm>
            <a:off x="71438" y="990600"/>
            <a:ext cx="447675" cy="304800"/>
          </a:xfrm>
          <a:prstGeom prst="rightArrow">
            <a:avLst>
              <a:gd name="adj1" fmla="val 50000"/>
              <a:gd name="adj2" fmla="val 36719"/>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9223" name="Picture 20" descr="epa-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24555" y="914400"/>
            <a:ext cx="331944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Rectangle 30"/>
          <p:cNvSpPr>
            <a:spLocks noChangeArrowheads="1"/>
          </p:cNvSpPr>
          <p:nvPr/>
        </p:nvSpPr>
        <p:spPr bwMode="auto">
          <a:xfrm>
            <a:off x="3131840" y="2492896"/>
            <a:ext cx="29718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solidFill>
                  <a:srgbClr val="0000FF"/>
                </a:solidFill>
                <a:latin typeface="Times New Roman"/>
                <a:cs typeface="Times New Roman"/>
              </a:rPr>
              <a:t>Il </a:t>
            </a:r>
            <a:r>
              <a:rPr lang="en-US" dirty="0" err="1">
                <a:solidFill>
                  <a:srgbClr val="0000FF"/>
                </a:solidFill>
                <a:latin typeface="Times New Roman"/>
                <a:cs typeface="Times New Roman"/>
              </a:rPr>
              <a:t>piu</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grande</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ciclotrone</a:t>
            </a:r>
            <a:r>
              <a:rPr lang="en-US" dirty="0">
                <a:solidFill>
                  <a:srgbClr val="0000FF"/>
                </a:solidFill>
                <a:latin typeface="Times New Roman"/>
                <a:cs typeface="Times New Roman"/>
              </a:rPr>
              <a:t> del </a:t>
            </a:r>
            <a:r>
              <a:rPr lang="en-US" dirty="0" err="1">
                <a:solidFill>
                  <a:srgbClr val="0000FF"/>
                </a:solidFill>
                <a:latin typeface="Times New Roman"/>
                <a:cs typeface="Times New Roman"/>
              </a:rPr>
              <a:t>mondo</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costruito</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negli</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anni</a:t>
            </a:r>
            <a:r>
              <a:rPr lang="en-US" dirty="0">
                <a:solidFill>
                  <a:srgbClr val="0000FF"/>
                </a:solidFill>
                <a:latin typeface="Times New Roman"/>
                <a:cs typeface="Times New Roman"/>
              </a:rPr>
              <a:t> 70 a TRIUMF, Canada) ha un </a:t>
            </a:r>
            <a:r>
              <a:rPr lang="en-US" dirty="0" err="1">
                <a:solidFill>
                  <a:srgbClr val="0000FF"/>
                </a:solidFill>
                <a:latin typeface="Times New Roman"/>
                <a:cs typeface="Times New Roman"/>
              </a:rPr>
              <a:t>diametro</a:t>
            </a:r>
            <a:r>
              <a:rPr lang="en-US" dirty="0">
                <a:solidFill>
                  <a:srgbClr val="0000FF"/>
                </a:solidFill>
                <a:latin typeface="Times New Roman"/>
                <a:cs typeface="Times New Roman"/>
              </a:rPr>
              <a:t> di 18m e </a:t>
            </a:r>
            <a:r>
              <a:rPr lang="en-US" dirty="0" err="1">
                <a:solidFill>
                  <a:srgbClr val="0000FF"/>
                </a:solidFill>
                <a:latin typeface="Times New Roman"/>
                <a:cs typeface="Times New Roman"/>
              </a:rPr>
              <a:t>accelera</a:t>
            </a:r>
            <a:r>
              <a:rPr lang="en-US" dirty="0">
                <a:solidFill>
                  <a:srgbClr val="0000FF"/>
                </a:solidFill>
                <a:latin typeface="Times New Roman"/>
                <a:cs typeface="Times New Roman"/>
              </a:rPr>
              <a:t> p </a:t>
            </a:r>
            <a:r>
              <a:rPr lang="en-US" dirty="0" err="1">
                <a:solidFill>
                  <a:srgbClr val="0000FF"/>
                </a:solidFill>
                <a:latin typeface="Times New Roman"/>
                <a:cs typeface="Times New Roman"/>
              </a:rPr>
              <a:t>fino</a:t>
            </a:r>
            <a:r>
              <a:rPr lang="en-US" dirty="0">
                <a:solidFill>
                  <a:srgbClr val="0000FF"/>
                </a:solidFill>
                <a:latin typeface="Times New Roman"/>
                <a:cs typeface="Times New Roman"/>
              </a:rPr>
              <a:t> a 520 MeV </a:t>
            </a:r>
            <a:endParaRPr lang="it-IT" dirty="0">
              <a:solidFill>
                <a:srgbClr val="0000FF"/>
              </a:solidFill>
              <a:latin typeface="Times New Roman"/>
              <a:cs typeface="Times New Roman"/>
            </a:endParaRPr>
          </a:p>
        </p:txBody>
      </p:sp>
      <p:pic>
        <p:nvPicPr>
          <p:cNvPr id="145439" name="Picture 31" descr="File:Storage ring it.sv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0738" y="4264025"/>
            <a:ext cx="3243262"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40" name="AutoShape 32"/>
          <p:cNvSpPr>
            <a:spLocks noChangeArrowheads="1"/>
          </p:cNvSpPr>
          <p:nvPr/>
        </p:nvSpPr>
        <p:spPr bwMode="auto">
          <a:xfrm>
            <a:off x="42863" y="4953000"/>
            <a:ext cx="447675" cy="304800"/>
          </a:xfrm>
          <a:prstGeom prst="rightArrow">
            <a:avLst>
              <a:gd name="adj1" fmla="val 50000"/>
              <a:gd name="adj2" fmla="val 36719"/>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5441" name="Text Box 33"/>
          <p:cNvSpPr txBox="1">
            <a:spLocks noChangeArrowheads="1"/>
          </p:cNvSpPr>
          <p:nvPr/>
        </p:nvSpPr>
        <p:spPr bwMode="auto">
          <a:xfrm>
            <a:off x="533400" y="4953000"/>
            <a:ext cx="5334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dirty="0">
                <a:solidFill>
                  <a:srgbClr val="0000FF"/>
                </a:solidFill>
                <a:latin typeface="Times New Roman"/>
                <a:cs typeface="Times New Roman"/>
              </a:rPr>
              <a:t>Il </a:t>
            </a:r>
            <a:r>
              <a:rPr lang="en-US" dirty="0" err="1">
                <a:solidFill>
                  <a:srgbClr val="0000FF"/>
                </a:solidFill>
                <a:latin typeface="Times New Roman"/>
                <a:cs typeface="Times New Roman"/>
              </a:rPr>
              <a:t>passo</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successivo</a:t>
            </a:r>
            <a:r>
              <a:rPr lang="en-US" dirty="0">
                <a:solidFill>
                  <a:srgbClr val="0000FF"/>
                </a:solidFill>
                <a:latin typeface="Times New Roman"/>
                <a:cs typeface="Times New Roman"/>
              </a:rPr>
              <a:t> </a:t>
            </a:r>
            <a:r>
              <a:rPr lang="en-US" dirty="0" err="1" smtClean="0">
                <a:solidFill>
                  <a:srgbClr val="0000FF"/>
                </a:solidFill>
                <a:latin typeface="Times New Roman"/>
                <a:cs typeface="Times New Roman"/>
              </a:rPr>
              <a:t>è</a:t>
            </a:r>
            <a:r>
              <a:rPr lang="en-US" dirty="0" smtClean="0">
                <a:solidFill>
                  <a:srgbClr val="0000FF"/>
                </a:solidFill>
                <a:latin typeface="Times New Roman"/>
                <a:cs typeface="Times New Roman"/>
              </a:rPr>
              <a:t> </a:t>
            </a:r>
            <a:r>
              <a:rPr lang="en-US" dirty="0" err="1">
                <a:solidFill>
                  <a:srgbClr val="0000FF"/>
                </a:solidFill>
                <a:latin typeface="Times New Roman"/>
                <a:cs typeface="Times New Roman"/>
              </a:rPr>
              <a:t>il</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sincrotrone</a:t>
            </a:r>
            <a:r>
              <a:rPr lang="en-US" dirty="0">
                <a:solidFill>
                  <a:srgbClr val="0000FF"/>
                </a:solidFill>
                <a:latin typeface="Times New Roman"/>
                <a:cs typeface="Times New Roman"/>
              </a:rPr>
              <a:t>, dove i </a:t>
            </a:r>
            <a:r>
              <a:rPr lang="en-US" dirty="0" err="1">
                <a:solidFill>
                  <a:srgbClr val="0000FF"/>
                </a:solidFill>
                <a:latin typeface="Times New Roman"/>
                <a:cs typeface="Times New Roman"/>
              </a:rPr>
              <a:t>campi</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elettrici</a:t>
            </a:r>
            <a:r>
              <a:rPr lang="en-US" dirty="0">
                <a:solidFill>
                  <a:srgbClr val="0000FF"/>
                </a:solidFill>
                <a:latin typeface="Times New Roman"/>
                <a:cs typeface="Times New Roman"/>
              </a:rPr>
              <a:t> e </a:t>
            </a:r>
            <a:r>
              <a:rPr lang="en-US" dirty="0" err="1">
                <a:solidFill>
                  <a:srgbClr val="0000FF"/>
                </a:solidFill>
                <a:latin typeface="Times New Roman"/>
                <a:cs typeface="Times New Roman"/>
              </a:rPr>
              <a:t>magnetici</a:t>
            </a:r>
            <a:r>
              <a:rPr lang="en-US" dirty="0">
                <a:solidFill>
                  <a:srgbClr val="0000FF"/>
                </a:solidFill>
                <a:latin typeface="Times New Roman"/>
                <a:cs typeface="Times New Roman"/>
              </a:rPr>
              <a:t> sono </a:t>
            </a:r>
            <a:r>
              <a:rPr lang="en-US" dirty="0" err="1">
                <a:solidFill>
                  <a:srgbClr val="0000FF"/>
                </a:solidFill>
                <a:latin typeface="Times New Roman"/>
                <a:cs typeface="Times New Roman"/>
              </a:rPr>
              <a:t>variabili</a:t>
            </a:r>
            <a:r>
              <a:rPr lang="en-US" dirty="0">
                <a:solidFill>
                  <a:srgbClr val="0000FF"/>
                </a:solidFill>
                <a:latin typeface="Times New Roman"/>
                <a:cs typeface="Times New Roman"/>
              </a:rPr>
              <a:t>, in </a:t>
            </a:r>
            <a:r>
              <a:rPr lang="en-US" dirty="0" err="1">
                <a:solidFill>
                  <a:srgbClr val="0000FF"/>
                </a:solidFill>
                <a:latin typeface="Times New Roman"/>
                <a:cs typeface="Times New Roman"/>
              </a:rPr>
              <a:t>modo</a:t>
            </a:r>
            <a:r>
              <a:rPr lang="en-US" dirty="0">
                <a:solidFill>
                  <a:srgbClr val="0000FF"/>
                </a:solidFill>
                <a:latin typeface="Times New Roman"/>
                <a:cs typeface="Times New Roman"/>
              </a:rPr>
              <a:t> da far </a:t>
            </a:r>
            <a:r>
              <a:rPr lang="en-US" dirty="0" err="1">
                <a:solidFill>
                  <a:srgbClr val="0000FF"/>
                </a:solidFill>
                <a:latin typeface="Times New Roman"/>
                <a:cs typeface="Times New Roman"/>
              </a:rPr>
              <a:t>seguire</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alle</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particelle</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traiettorie</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circolari</a:t>
            </a:r>
            <a:r>
              <a:rPr lang="en-US" dirty="0">
                <a:solidFill>
                  <a:srgbClr val="0000FF"/>
                </a:solidFill>
                <a:latin typeface="Times New Roman"/>
                <a:cs typeface="Times New Roman"/>
              </a:rPr>
              <a:t>. Di </a:t>
            </a:r>
            <a:r>
              <a:rPr lang="en-US" dirty="0" err="1">
                <a:solidFill>
                  <a:srgbClr val="0000FF"/>
                </a:solidFill>
                <a:latin typeface="Times New Roman"/>
                <a:cs typeface="Times New Roman"/>
              </a:rPr>
              <a:t>nuovo</a:t>
            </a:r>
            <a:r>
              <a:rPr lang="en-US" dirty="0">
                <a:solidFill>
                  <a:srgbClr val="0000FF"/>
                </a:solidFill>
                <a:latin typeface="Times New Roman"/>
                <a:cs typeface="Times New Roman"/>
              </a:rPr>
              <a:t> sono </a:t>
            </a:r>
            <a:r>
              <a:rPr lang="en-US" dirty="0" err="1">
                <a:solidFill>
                  <a:srgbClr val="0000FF"/>
                </a:solidFill>
                <a:latin typeface="Times New Roman"/>
                <a:cs typeface="Times New Roman"/>
              </a:rPr>
              <a:t>il</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raggio</a:t>
            </a:r>
            <a:r>
              <a:rPr lang="en-US" dirty="0">
                <a:solidFill>
                  <a:srgbClr val="0000FF"/>
                </a:solidFill>
                <a:latin typeface="Times New Roman"/>
                <a:cs typeface="Times New Roman"/>
              </a:rPr>
              <a:t> della </a:t>
            </a:r>
            <a:r>
              <a:rPr lang="en-US" dirty="0" err="1">
                <a:solidFill>
                  <a:srgbClr val="0000FF"/>
                </a:solidFill>
                <a:latin typeface="Times New Roman"/>
                <a:cs typeface="Times New Roman"/>
              </a:rPr>
              <a:t>macchina</a:t>
            </a:r>
            <a:r>
              <a:rPr lang="en-US" dirty="0">
                <a:solidFill>
                  <a:srgbClr val="0000FF"/>
                </a:solidFill>
                <a:latin typeface="Times New Roman"/>
                <a:cs typeface="Times New Roman"/>
              </a:rPr>
              <a:t> e i </a:t>
            </a:r>
            <a:r>
              <a:rPr lang="en-US" dirty="0" err="1">
                <a:solidFill>
                  <a:srgbClr val="0000FF"/>
                </a:solidFill>
                <a:latin typeface="Times New Roman"/>
                <a:cs typeface="Times New Roman"/>
              </a:rPr>
              <a:t>campi</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magnetici</a:t>
            </a:r>
            <a:r>
              <a:rPr lang="en-US" dirty="0">
                <a:solidFill>
                  <a:srgbClr val="0000FF"/>
                </a:solidFill>
                <a:latin typeface="Times New Roman"/>
                <a:cs typeface="Times New Roman"/>
              </a:rPr>
              <a:t> a </a:t>
            </a:r>
            <a:r>
              <a:rPr lang="en-US" dirty="0" err="1">
                <a:solidFill>
                  <a:srgbClr val="0000FF"/>
                </a:solidFill>
                <a:latin typeface="Times New Roman"/>
                <a:cs typeface="Times New Roman"/>
              </a:rPr>
              <a:t>determinare</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l’energia</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raggiungibile</a:t>
            </a:r>
            <a:r>
              <a:rPr lang="en-US" dirty="0">
                <a:solidFill>
                  <a:srgbClr val="0000FF"/>
                </a:solidFill>
                <a:latin typeface="Times New Roman"/>
                <a:cs typeface="Times New Roman"/>
              </a:rPr>
              <a:t> </a:t>
            </a:r>
            <a:endParaRPr lang="it-IT" dirty="0">
              <a:solidFill>
                <a:srgbClr val="0000FF"/>
              </a:solidFill>
              <a:latin typeface="Times New Roman"/>
              <a:cs typeface="Times New Roman"/>
            </a:endParaRPr>
          </a:p>
        </p:txBody>
      </p:sp>
      <p:sp>
        <p:nvSpPr>
          <p:cNvPr id="9222" name="Text Box 15"/>
          <p:cNvSpPr txBox="1">
            <a:spLocks noChangeArrowheads="1"/>
          </p:cNvSpPr>
          <p:nvPr/>
        </p:nvSpPr>
        <p:spPr bwMode="auto">
          <a:xfrm>
            <a:off x="466725" y="928688"/>
            <a:ext cx="58388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dirty="0">
                <a:solidFill>
                  <a:srgbClr val="0000FF"/>
                </a:solidFill>
                <a:latin typeface="Times New Roman"/>
                <a:cs typeface="Times New Roman"/>
              </a:rPr>
              <a:t>Il primo </a:t>
            </a:r>
            <a:r>
              <a:rPr lang="en-US" dirty="0" err="1">
                <a:solidFill>
                  <a:srgbClr val="0000FF"/>
                </a:solidFill>
                <a:latin typeface="Times New Roman"/>
                <a:cs typeface="Times New Roman"/>
              </a:rPr>
              <a:t>acceleratore</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circolare</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ciclotrone</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venne</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costruito</a:t>
            </a:r>
            <a:r>
              <a:rPr lang="en-US" dirty="0">
                <a:solidFill>
                  <a:srgbClr val="0000FF"/>
                </a:solidFill>
                <a:latin typeface="Times New Roman"/>
                <a:cs typeface="Times New Roman"/>
              </a:rPr>
              <a:t> da Lawrence </a:t>
            </a:r>
            <a:r>
              <a:rPr lang="en-US" dirty="0" smtClean="0">
                <a:solidFill>
                  <a:srgbClr val="0000FF"/>
                </a:solidFill>
                <a:latin typeface="Times New Roman"/>
                <a:cs typeface="Times New Roman"/>
              </a:rPr>
              <a:t>(~10cm </a:t>
            </a:r>
            <a:r>
              <a:rPr lang="en-US" dirty="0">
                <a:solidFill>
                  <a:srgbClr val="0000FF"/>
                </a:solidFill>
                <a:latin typeface="Times New Roman"/>
                <a:cs typeface="Times New Roman"/>
              </a:rPr>
              <a:t>di </a:t>
            </a:r>
            <a:r>
              <a:rPr lang="en-US" dirty="0" err="1">
                <a:solidFill>
                  <a:srgbClr val="0000FF"/>
                </a:solidFill>
                <a:latin typeface="Times New Roman"/>
                <a:cs typeface="Times New Roman"/>
              </a:rPr>
              <a:t>diametro</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accelerava</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protoni</a:t>
            </a:r>
            <a:r>
              <a:rPr lang="en-US" dirty="0">
                <a:solidFill>
                  <a:srgbClr val="0000FF"/>
                </a:solidFill>
                <a:latin typeface="Times New Roman"/>
                <a:cs typeface="Times New Roman"/>
              </a:rPr>
              <a:t> a 80000 eV). </a:t>
            </a:r>
            <a:r>
              <a:rPr lang="en-US" dirty="0" smtClean="0">
                <a:solidFill>
                  <a:srgbClr val="0000FF"/>
                </a:solidFill>
                <a:latin typeface="Times New Roman"/>
                <a:cs typeface="Times New Roman"/>
              </a:rPr>
              <a:t> La </a:t>
            </a:r>
            <a:r>
              <a:rPr lang="en-US" dirty="0" err="1">
                <a:solidFill>
                  <a:srgbClr val="0000FF"/>
                </a:solidFill>
                <a:latin typeface="Times New Roman"/>
                <a:cs typeface="Times New Roman"/>
              </a:rPr>
              <a:t>dimensione</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dell’acceleratore</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determina</a:t>
            </a:r>
            <a:r>
              <a:rPr lang="en-US" dirty="0">
                <a:solidFill>
                  <a:srgbClr val="0000FF"/>
                </a:solidFill>
                <a:latin typeface="Times New Roman"/>
                <a:cs typeface="Times New Roman"/>
              </a:rPr>
              <a:t> la </a:t>
            </a:r>
            <a:r>
              <a:rPr lang="en-US" dirty="0" err="1">
                <a:solidFill>
                  <a:srgbClr val="0000FF"/>
                </a:solidFill>
                <a:latin typeface="Times New Roman"/>
                <a:cs typeface="Times New Roman"/>
              </a:rPr>
              <a:t>massima</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energia</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raggiungibile</a:t>
            </a:r>
            <a:r>
              <a:rPr lang="en-US" dirty="0">
                <a:solidFill>
                  <a:srgbClr val="0000FF"/>
                </a:solidFill>
                <a:latin typeface="Times New Roman"/>
                <a:cs typeface="Times New Roman"/>
              </a:rPr>
              <a:t>.</a:t>
            </a:r>
            <a:endParaRPr lang="it-IT" dirty="0">
              <a:solidFill>
                <a:srgbClr val="0000FF"/>
              </a:solidFill>
              <a:latin typeface="Times New Roman"/>
              <a:cs typeface="Times New Roman"/>
            </a:endParaRPr>
          </a:p>
        </p:txBody>
      </p:sp>
    </p:spTree>
    <p:extLst>
      <p:ext uri="{BB962C8B-B14F-4D97-AF65-F5344CB8AC3E}">
        <p14:creationId xmlns:p14="http://schemas.microsoft.com/office/powerpoint/2010/main" val="3485903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4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54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5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40" grpId="0" animBg="1"/>
      <p:bldP spid="1454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79D9EFE-A9D6-8942-9729-DCB2534BCA6E}" type="slidenum">
              <a:rPr lang="en-US" sz="1400">
                <a:solidFill>
                  <a:schemeClr val="bg1"/>
                </a:solidFill>
                <a:latin typeface="Times New Roman" charset="0"/>
                <a:cs typeface="Times New Roman" charset="0"/>
              </a:rPr>
              <a:pPr/>
              <a:t>4</a:t>
            </a:fld>
            <a:endParaRPr lang="en-US" sz="1400">
              <a:solidFill>
                <a:schemeClr val="bg1"/>
              </a:solidFill>
              <a:latin typeface="Times New Roman" charset="0"/>
              <a:cs typeface="Times New Roman" charset="0"/>
            </a:endParaRPr>
          </a:p>
        </p:txBody>
      </p:sp>
      <p:sp>
        <p:nvSpPr>
          <p:cNvPr id="21507" name="Rectangle 2"/>
          <p:cNvSpPr>
            <a:spLocks noGrp="1" noChangeArrowheads="1"/>
          </p:cNvSpPr>
          <p:nvPr>
            <p:ph type="body" idx="1"/>
          </p:nvPr>
        </p:nvSpPr>
        <p:spPr>
          <a:xfrm>
            <a:off x="467544" y="1412776"/>
            <a:ext cx="8059737" cy="4968552"/>
          </a:xfrm>
          <a:noFill/>
        </p:spPr>
        <p:txBody>
          <a:bodyPr/>
          <a:lstStyle/>
          <a:p>
            <a:pPr eaLnBrk="1" hangingPunct="1"/>
            <a:r>
              <a:rPr lang="it-IT" sz="2000" dirty="0" smtClean="0">
                <a:solidFill>
                  <a:srgbClr val="0000FF"/>
                </a:solidFill>
                <a:latin typeface="Century Gothic"/>
                <a:ea typeface="ＭＳ Ｐゴシック" charset="0"/>
                <a:cs typeface="Century Gothic"/>
              </a:rPr>
              <a:t>Possiamo definire una particella come “</a:t>
            </a:r>
            <a:r>
              <a:rPr lang="it-IT" sz="2000" dirty="0" smtClean="0">
                <a:solidFill>
                  <a:srgbClr val="FF0000"/>
                </a:solidFill>
                <a:latin typeface="Century Gothic"/>
                <a:ea typeface="ＭＳ Ｐゴシック" charset="0"/>
                <a:cs typeface="Century Gothic"/>
              </a:rPr>
              <a:t>elementare</a:t>
            </a:r>
            <a:r>
              <a:rPr lang="it-IT" sz="2000" dirty="0" smtClean="0">
                <a:solidFill>
                  <a:srgbClr val="0000FF"/>
                </a:solidFill>
                <a:latin typeface="Century Gothic"/>
                <a:ea typeface="ＭＳ Ｐゴシック" charset="0"/>
                <a:cs typeface="Century Gothic"/>
              </a:rPr>
              <a:t>” se si pensa che </a:t>
            </a:r>
            <a:r>
              <a:rPr lang="it-IT" sz="2000" dirty="0" smtClean="0">
                <a:solidFill>
                  <a:srgbClr val="FF0000"/>
                </a:solidFill>
                <a:latin typeface="Century Gothic"/>
                <a:ea typeface="ＭＳ Ｐゴシック" charset="0"/>
                <a:cs typeface="Century Gothic"/>
              </a:rPr>
              <a:t>non abbia sottostruttura.</a:t>
            </a:r>
            <a:r>
              <a:rPr lang="it-IT" sz="2000" dirty="0" smtClean="0">
                <a:solidFill>
                  <a:srgbClr val="0000FF"/>
                </a:solidFill>
                <a:latin typeface="Century Gothic"/>
                <a:ea typeface="ＭＳ Ｐゴシック" charset="0"/>
                <a:cs typeface="Century Gothic"/>
              </a:rPr>
              <a:t> </a:t>
            </a:r>
          </a:p>
          <a:p>
            <a:pPr eaLnBrk="1" hangingPunct="1"/>
            <a:r>
              <a:rPr lang="it-IT" sz="2000" dirty="0" smtClean="0">
                <a:solidFill>
                  <a:srgbClr val="0000FF"/>
                </a:solidFill>
                <a:latin typeface="Century Gothic"/>
                <a:ea typeface="ＭＳ Ｐゴシック" charset="0"/>
                <a:cs typeface="Century Gothic"/>
              </a:rPr>
              <a:t>Questo vuol dire che non si può rompere in pezzi più piccoli. </a:t>
            </a:r>
          </a:p>
          <a:p>
            <a:pPr eaLnBrk="1" hangingPunct="1"/>
            <a:endParaRPr lang="it-IT" altLang="ja-JP" sz="2000" dirty="0">
              <a:solidFill>
                <a:srgbClr val="0000FF"/>
              </a:solidFill>
              <a:latin typeface="Century Gothic"/>
              <a:ea typeface="ＭＳ Ｐゴシック" charset="0"/>
              <a:cs typeface="Century Gothic"/>
            </a:endParaRPr>
          </a:p>
          <a:p>
            <a:pPr eaLnBrk="1" hangingPunct="1"/>
            <a:r>
              <a:rPr lang="it-IT" altLang="ja-JP" sz="2000" dirty="0" smtClean="0">
                <a:solidFill>
                  <a:srgbClr val="0000FF"/>
                </a:solidFill>
                <a:latin typeface="Century Gothic"/>
                <a:ea typeface="ＭＳ Ｐゴシック" charset="0"/>
                <a:cs typeface="Century Gothic"/>
              </a:rPr>
              <a:t>Le particelle elementari </a:t>
            </a:r>
            <a:r>
              <a:rPr lang="it-IT" altLang="ja-JP" sz="2000" dirty="0" smtClean="0">
                <a:solidFill>
                  <a:srgbClr val="FF0000"/>
                </a:solidFill>
                <a:latin typeface="Century Gothic"/>
                <a:ea typeface="ＭＳ Ｐゴシック" charset="0"/>
                <a:cs typeface="Century Gothic"/>
              </a:rPr>
              <a:t>misurate</a:t>
            </a:r>
            <a:r>
              <a:rPr lang="it-IT" altLang="ja-JP" sz="2000" dirty="0" smtClean="0">
                <a:solidFill>
                  <a:srgbClr val="0000FF"/>
                </a:solidFill>
                <a:latin typeface="Century Gothic"/>
                <a:ea typeface="ＭＳ Ｐゴシック" charset="0"/>
                <a:cs typeface="Century Gothic"/>
              </a:rPr>
              <a:t> sono di 3 tipi: </a:t>
            </a:r>
          </a:p>
          <a:p>
            <a:pPr eaLnBrk="1" hangingPunct="1"/>
            <a:endParaRPr lang="it-IT" altLang="ja-JP" sz="2000" dirty="0" smtClean="0">
              <a:solidFill>
                <a:srgbClr val="0000FF"/>
              </a:solidFill>
              <a:latin typeface="Century Gothic"/>
              <a:ea typeface="ＭＳ Ｐゴシック" charset="0"/>
              <a:cs typeface="Century Gothic"/>
            </a:endParaRPr>
          </a:p>
          <a:p>
            <a:pPr marL="457200" indent="-457200" eaLnBrk="1" hangingPunct="1">
              <a:buFontTx/>
              <a:buAutoNum type="arabicParenR"/>
            </a:pPr>
            <a:r>
              <a:rPr lang="it-IT" altLang="ja-JP" sz="2000" dirty="0">
                <a:solidFill>
                  <a:srgbClr val="0000FF"/>
                </a:solidFill>
                <a:latin typeface="Century Gothic"/>
                <a:ea typeface="ＭＳ Ｐゴシック" charset="0"/>
                <a:cs typeface="Century Gothic"/>
              </a:rPr>
              <a:t>Particelle che </a:t>
            </a:r>
            <a:r>
              <a:rPr lang="it-IT" altLang="ja-JP" sz="2000" dirty="0">
                <a:solidFill>
                  <a:srgbClr val="FF0000"/>
                </a:solidFill>
                <a:latin typeface="Century Gothic"/>
                <a:ea typeface="ＭＳ Ｐゴシック" charset="0"/>
                <a:cs typeface="Century Gothic"/>
              </a:rPr>
              <a:t>trasmettono le </a:t>
            </a:r>
            <a:r>
              <a:rPr lang="it-IT" altLang="ja-JP" sz="2000" dirty="0" smtClean="0">
                <a:solidFill>
                  <a:srgbClr val="FF0000"/>
                </a:solidFill>
                <a:latin typeface="Century Gothic"/>
                <a:ea typeface="ＭＳ Ｐゴシック" charset="0"/>
                <a:cs typeface="Century Gothic"/>
              </a:rPr>
              <a:t>forze (4)</a:t>
            </a:r>
            <a:endParaRPr lang="it-IT" altLang="ja-JP" sz="2000" dirty="0">
              <a:solidFill>
                <a:srgbClr val="FF0000"/>
              </a:solidFill>
              <a:latin typeface="Century Gothic"/>
              <a:ea typeface="ＭＳ Ｐゴシック" charset="0"/>
              <a:cs typeface="Century Gothic"/>
            </a:endParaRPr>
          </a:p>
          <a:p>
            <a:pPr marL="0" indent="0" eaLnBrk="1" hangingPunct="1"/>
            <a:endParaRPr lang="it-IT" altLang="ja-JP" sz="2000" dirty="0" smtClean="0">
              <a:solidFill>
                <a:srgbClr val="FF0000"/>
              </a:solidFill>
              <a:latin typeface="Century Gothic"/>
              <a:ea typeface="ＭＳ Ｐゴシック" charset="0"/>
              <a:cs typeface="Century Gothic"/>
            </a:endParaRPr>
          </a:p>
          <a:p>
            <a:pPr marL="457200" indent="-457200" eaLnBrk="1" hangingPunct="1">
              <a:buAutoNum type="arabicParenR"/>
            </a:pPr>
            <a:r>
              <a:rPr lang="it-IT" altLang="ja-JP" sz="2000" dirty="0" smtClean="0">
                <a:solidFill>
                  <a:srgbClr val="0000FF"/>
                </a:solidFill>
                <a:latin typeface="Century Gothic"/>
                <a:ea typeface="ＭＳ Ｐゴシック" charset="0"/>
                <a:cs typeface="Century Gothic"/>
              </a:rPr>
              <a:t>Particelle che </a:t>
            </a:r>
            <a:r>
              <a:rPr lang="it-IT" altLang="ja-JP" sz="2000" dirty="0" smtClean="0">
                <a:solidFill>
                  <a:srgbClr val="FF0000"/>
                </a:solidFill>
                <a:latin typeface="Century Gothic"/>
                <a:ea typeface="ＭＳ Ｐゴシック" charset="0"/>
                <a:cs typeface="Century Gothic"/>
              </a:rPr>
              <a:t>formano la materia (12)</a:t>
            </a:r>
          </a:p>
          <a:p>
            <a:pPr marL="0" indent="0" eaLnBrk="1" hangingPunct="1"/>
            <a:endParaRPr lang="it-IT" altLang="ja-JP" sz="2000" dirty="0" smtClean="0">
              <a:solidFill>
                <a:srgbClr val="0000FF"/>
              </a:solidFill>
              <a:latin typeface="Century Gothic"/>
              <a:ea typeface="ＭＳ Ｐゴシック" charset="0"/>
              <a:cs typeface="Century Gothic"/>
            </a:endParaRPr>
          </a:p>
          <a:p>
            <a:pPr marL="457200" indent="-457200" eaLnBrk="1" hangingPunct="1">
              <a:buAutoNum type="arabicParenR"/>
            </a:pPr>
            <a:r>
              <a:rPr lang="it-IT" altLang="ja-JP" sz="2000" dirty="0" smtClean="0">
                <a:solidFill>
                  <a:srgbClr val="0000FF"/>
                </a:solidFill>
                <a:latin typeface="Century Gothic"/>
                <a:ea typeface="ＭＳ Ｐゴシック" charset="0"/>
                <a:cs typeface="Century Gothic"/>
              </a:rPr>
              <a:t>La particella di </a:t>
            </a:r>
            <a:r>
              <a:rPr lang="it-IT" altLang="ja-JP" sz="2000" dirty="0" smtClean="0">
                <a:solidFill>
                  <a:srgbClr val="FF0000"/>
                </a:solidFill>
                <a:latin typeface="Century Gothic"/>
                <a:ea typeface="ＭＳ Ｐゴシック" charset="0"/>
                <a:cs typeface="Century Gothic"/>
              </a:rPr>
              <a:t>Higgs (1+?)</a:t>
            </a:r>
            <a:endParaRPr lang="it-IT" altLang="ja-JP" sz="2000" dirty="0">
              <a:solidFill>
                <a:srgbClr val="FF0000"/>
              </a:solidFill>
              <a:latin typeface="Century Gothic"/>
              <a:ea typeface="ＭＳ Ｐゴシック" charset="0"/>
              <a:cs typeface="Century Gothic"/>
            </a:endParaRPr>
          </a:p>
          <a:p>
            <a:pPr marL="457200" indent="-457200" eaLnBrk="1" hangingPunct="1">
              <a:buAutoNum type="arabicParenR"/>
            </a:pPr>
            <a:endParaRPr lang="it-IT" altLang="ja-JP" sz="2000" dirty="0">
              <a:solidFill>
                <a:srgbClr val="0000FF"/>
              </a:solidFill>
              <a:latin typeface="Century Gothic"/>
              <a:ea typeface="ＭＳ Ｐゴシック" charset="0"/>
              <a:cs typeface="Century Gothic"/>
            </a:endParaRPr>
          </a:p>
          <a:p>
            <a:pPr eaLnBrk="1" hangingPunct="1"/>
            <a:endParaRPr lang="it-IT" altLang="ja-JP" sz="2000" dirty="0">
              <a:solidFill>
                <a:srgbClr val="0000FF"/>
              </a:solidFill>
              <a:latin typeface="Century Gothic"/>
              <a:ea typeface="ＭＳ Ｐゴシック" charset="0"/>
              <a:cs typeface="Century Gothic"/>
            </a:endParaRPr>
          </a:p>
          <a:p>
            <a:pPr eaLnBrk="1" hangingPunct="1"/>
            <a:endParaRPr lang="it-IT" sz="2000" i="1" dirty="0">
              <a:solidFill>
                <a:srgbClr val="0000FF"/>
              </a:solidFill>
              <a:latin typeface="Century Gothic"/>
              <a:ea typeface="ＭＳ Ｐゴシック" charset="0"/>
              <a:cs typeface="Century Gothic"/>
            </a:endParaRPr>
          </a:p>
          <a:p>
            <a:pPr eaLnBrk="1" hangingPunct="1"/>
            <a:endParaRPr lang="it-IT" sz="2000" dirty="0">
              <a:solidFill>
                <a:srgbClr val="0000FF"/>
              </a:solidFill>
              <a:latin typeface="Century Gothic"/>
              <a:ea typeface="ＭＳ Ｐゴシック" charset="0"/>
              <a:cs typeface="Century Gothic"/>
            </a:endParaRPr>
          </a:p>
          <a:p>
            <a:pPr eaLnBrk="1" hangingPunct="1"/>
            <a:endParaRPr lang="it-IT" sz="2000" dirty="0">
              <a:solidFill>
                <a:srgbClr val="0000FF"/>
              </a:solidFill>
              <a:latin typeface="Century Gothic"/>
              <a:ea typeface="ＭＳ Ｐゴシック" charset="0"/>
              <a:cs typeface="Century Gothic"/>
            </a:endParaRPr>
          </a:p>
        </p:txBody>
      </p:sp>
      <p:sp>
        <p:nvSpPr>
          <p:cNvPr id="21508" name="Text Box 3"/>
          <p:cNvSpPr txBox="1">
            <a:spLocks noChangeArrowheads="1"/>
          </p:cNvSpPr>
          <p:nvPr/>
        </p:nvSpPr>
        <p:spPr bwMode="auto">
          <a:xfrm>
            <a:off x="288925" y="333375"/>
            <a:ext cx="86756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200" dirty="0" smtClean="0">
                <a:solidFill>
                  <a:srgbClr val="FF0000"/>
                </a:solidFill>
                <a:latin typeface="Times New Roman" charset="0"/>
                <a:cs typeface="Times New Roman" charset="0"/>
              </a:rPr>
              <a:t>Cos’è una particella elementare?</a:t>
            </a:r>
            <a:endParaRPr lang="it-IT" sz="3200" dirty="0">
              <a:solidFill>
                <a:srgbClr val="FF0000"/>
              </a:solidFill>
              <a:latin typeface="Times New Roman" charset="0"/>
              <a:cs typeface="Times New Roman" charset="0"/>
            </a:endParaRPr>
          </a:p>
        </p:txBody>
      </p:sp>
      <p:pic>
        <p:nvPicPr>
          <p:cNvPr id="2" name="Picture 1" descr="hamm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264" y="1772816"/>
            <a:ext cx="1412776" cy="1412776"/>
          </a:xfrm>
          <a:prstGeom prst="rect">
            <a:avLst/>
          </a:prstGeom>
        </p:spPr>
      </p:pic>
    </p:spTree>
    <p:extLst>
      <p:ext uri="{BB962C8B-B14F-4D97-AF65-F5344CB8AC3E}">
        <p14:creationId xmlns:p14="http://schemas.microsoft.com/office/powerpoint/2010/main" val="197870357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2"/>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A9EF37F-EE69-46F1-B84E-4B56EBDB6D26}" type="slidenum">
              <a:rPr lang="en-US" smtClean="0">
                <a:solidFill>
                  <a:srgbClr val="3399FF"/>
                </a:solidFill>
              </a:rPr>
              <a:pPr eaLnBrk="1" hangingPunct="1"/>
              <a:t>40</a:t>
            </a:fld>
            <a:endParaRPr lang="en-US" smtClean="0">
              <a:solidFill>
                <a:srgbClr val="3399FF"/>
              </a:solidFill>
            </a:endParaRPr>
          </a:p>
        </p:txBody>
      </p:sp>
      <p:sp>
        <p:nvSpPr>
          <p:cNvPr id="10243" name="Text Box 4"/>
          <p:cNvSpPr txBox="1">
            <a:spLocks noChangeArrowheads="1"/>
          </p:cNvSpPr>
          <p:nvPr/>
        </p:nvSpPr>
        <p:spPr bwMode="auto">
          <a:xfrm>
            <a:off x="323528" y="332656"/>
            <a:ext cx="8382000" cy="584776"/>
          </a:xfrm>
          <a:prstGeom prst="rect">
            <a:avLst/>
          </a:prstGeom>
          <a:noFill/>
          <a:ln w="28575" algn="ctr">
            <a:noFill/>
            <a:miter lim="800000"/>
            <a:headEnd/>
            <a:tailEnd/>
          </a:ln>
          <a:effectLs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3200" dirty="0" err="1">
                <a:solidFill>
                  <a:srgbClr val="FF0000"/>
                </a:solidFill>
                <a:latin typeface="Times New Roman"/>
                <a:cs typeface="Times New Roman"/>
              </a:rPr>
              <a:t>Storia</a:t>
            </a:r>
            <a:r>
              <a:rPr lang="en-US" sz="3200" dirty="0">
                <a:solidFill>
                  <a:srgbClr val="FF0000"/>
                </a:solidFill>
                <a:latin typeface="Times New Roman"/>
                <a:cs typeface="Times New Roman"/>
              </a:rPr>
              <a:t> degli </a:t>
            </a:r>
            <a:r>
              <a:rPr lang="en-US" sz="3200" dirty="0" err="1" smtClean="0">
                <a:solidFill>
                  <a:srgbClr val="FF0000"/>
                </a:solidFill>
                <a:latin typeface="Times New Roman"/>
                <a:cs typeface="Times New Roman"/>
              </a:rPr>
              <a:t>acceleratori</a:t>
            </a:r>
            <a:r>
              <a:rPr lang="en-US" sz="3200" dirty="0" smtClean="0">
                <a:solidFill>
                  <a:srgbClr val="FF0000"/>
                </a:solidFill>
                <a:latin typeface="Times New Roman"/>
                <a:cs typeface="Times New Roman"/>
              </a:rPr>
              <a:t> (3)</a:t>
            </a:r>
            <a:endParaRPr lang="en-US" sz="3200" dirty="0">
              <a:solidFill>
                <a:srgbClr val="FF0000"/>
              </a:solidFill>
              <a:latin typeface="Times New Roman"/>
              <a:cs typeface="Times New Roman"/>
              <a:sym typeface="Symbol" pitchFamily="18" charset="2"/>
            </a:endParaRPr>
          </a:p>
        </p:txBody>
      </p:sp>
      <p:pic>
        <p:nvPicPr>
          <p:cNvPr id="10244" name="Picture 5" descr="art_2_01"/>
          <p:cNvPicPr>
            <a:picLocks noChangeAspect="1" noChangeArrowheads="1"/>
          </p:cNvPicPr>
          <p:nvPr/>
        </p:nvPicPr>
        <p:blipFill>
          <a:blip r:embed="rId2">
            <a:extLst>
              <a:ext uri="{28A0092B-C50C-407E-A947-70E740481C1C}">
                <a14:useLocalDpi xmlns:a14="http://schemas.microsoft.com/office/drawing/2010/main" val="0"/>
              </a:ext>
            </a:extLst>
          </a:blip>
          <a:srcRect b="3999"/>
          <a:stretch>
            <a:fillRect/>
          </a:stretch>
        </p:blipFill>
        <p:spPr bwMode="auto">
          <a:xfrm>
            <a:off x="76200" y="1054174"/>
            <a:ext cx="5431904" cy="580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AutoShape 6"/>
          <p:cNvSpPr>
            <a:spLocks noChangeArrowheads="1"/>
          </p:cNvSpPr>
          <p:nvPr/>
        </p:nvSpPr>
        <p:spPr bwMode="auto">
          <a:xfrm>
            <a:off x="5791200" y="1703388"/>
            <a:ext cx="304800" cy="304800"/>
          </a:xfrm>
          <a:prstGeom prst="right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46" name="Text Box 7"/>
          <p:cNvSpPr txBox="1">
            <a:spLocks noChangeArrowheads="1"/>
          </p:cNvSpPr>
          <p:nvPr/>
        </p:nvSpPr>
        <p:spPr bwMode="auto">
          <a:xfrm>
            <a:off x="6156325" y="1658938"/>
            <a:ext cx="298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000" dirty="0">
                <a:solidFill>
                  <a:srgbClr val="0000FF"/>
                </a:solidFill>
                <a:latin typeface="Times New Roman"/>
                <a:cs typeface="Times New Roman"/>
              </a:rPr>
              <a:t>Diverse </a:t>
            </a:r>
            <a:r>
              <a:rPr lang="en-US" sz="2000" dirty="0" err="1">
                <a:solidFill>
                  <a:srgbClr val="0000FF"/>
                </a:solidFill>
                <a:latin typeface="Times New Roman"/>
                <a:cs typeface="Times New Roman"/>
              </a:rPr>
              <a:t>tecniche</a:t>
            </a:r>
            <a:r>
              <a:rPr lang="en-US" sz="2000" dirty="0">
                <a:solidFill>
                  <a:srgbClr val="0000FF"/>
                </a:solidFill>
                <a:latin typeface="Times New Roman"/>
                <a:cs typeface="Times New Roman"/>
              </a:rPr>
              <a:t> sono state </a:t>
            </a:r>
            <a:r>
              <a:rPr lang="en-US" sz="2000" dirty="0" err="1">
                <a:solidFill>
                  <a:srgbClr val="0000FF"/>
                </a:solidFill>
                <a:latin typeface="Times New Roman"/>
                <a:cs typeface="Times New Roman"/>
              </a:rPr>
              <a:t>sviluppate</a:t>
            </a:r>
            <a:r>
              <a:rPr lang="en-US" sz="2000" dirty="0">
                <a:solidFill>
                  <a:srgbClr val="0000FF"/>
                </a:solidFill>
                <a:latin typeface="Times New Roman"/>
                <a:cs typeface="Times New Roman"/>
              </a:rPr>
              <a:t> per </a:t>
            </a:r>
            <a:r>
              <a:rPr lang="en-US" sz="2000" dirty="0" err="1">
                <a:solidFill>
                  <a:srgbClr val="0000FF"/>
                </a:solidFill>
                <a:latin typeface="Times New Roman"/>
                <a:cs typeface="Times New Roman"/>
              </a:rPr>
              <a:t>accelerare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particelle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raggiungendo</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energie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sempre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piu</a:t>
            </a:r>
            <a:r>
              <a:rPr lang="en-US" sz="2000" dirty="0">
                <a:solidFill>
                  <a:srgbClr val="0000FF"/>
                </a:solidFill>
                <a:latin typeface="Times New Roman"/>
                <a:cs typeface="Times New Roman"/>
              </a:rPr>
              <a:t>’ elevate</a:t>
            </a:r>
            <a:endParaRPr lang="it-IT" sz="2000" dirty="0">
              <a:solidFill>
                <a:srgbClr val="0000FF"/>
              </a:solidFill>
              <a:latin typeface="Times New Roman"/>
              <a:cs typeface="Times New Roman"/>
            </a:endParaRPr>
          </a:p>
        </p:txBody>
      </p:sp>
      <p:sp>
        <p:nvSpPr>
          <p:cNvPr id="10247" name="AutoShape 8"/>
          <p:cNvSpPr>
            <a:spLocks noChangeArrowheads="1"/>
          </p:cNvSpPr>
          <p:nvPr/>
        </p:nvSpPr>
        <p:spPr bwMode="auto">
          <a:xfrm>
            <a:off x="5791200" y="4340225"/>
            <a:ext cx="304800" cy="304800"/>
          </a:xfrm>
          <a:prstGeom prst="rightArrow">
            <a:avLst>
              <a:gd name="adj1" fmla="val 50000"/>
              <a:gd name="adj2" fmla="val 25000"/>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48" name="Text Box 9"/>
          <p:cNvSpPr txBox="1">
            <a:spLocks noChangeArrowheads="1"/>
          </p:cNvSpPr>
          <p:nvPr/>
        </p:nvSpPr>
        <p:spPr bwMode="auto">
          <a:xfrm>
            <a:off x="6156325" y="4295775"/>
            <a:ext cx="27590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000" dirty="0">
                <a:solidFill>
                  <a:srgbClr val="0000FF"/>
                </a:solidFill>
                <a:latin typeface="Times New Roman"/>
                <a:cs typeface="Times New Roman"/>
              </a:rPr>
              <a:t>In </a:t>
            </a:r>
            <a:r>
              <a:rPr lang="en-US" sz="2000" dirty="0" err="1">
                <a:solidFill>
                  <a:srgbClr val="0000FF"/>
                </a:solidFill>
                <a:latin typeface="Times New Roman"/>
                <a:cs typeface="Times New Roman"/>
              </a:rPr>
              <a:t>meno</a:t>
            </a:r>
            <a:r>
              <a:rPr lang="en-US" sz="2000" dirty="0">
                <a:solidFill>
                  <a:srgbClr val="0000FF"/>
                </a:solidFill>
                <a:latin typeface="Times New Roman"/>
                <a:cs typeface="Times New Roman"/>
              </a:rPr>
              <a:t> di 100 </a:t>
            </a:r>
            <a:r>
              <a:rPr lang="en-US" sz="2000" dirty="0" err="1">
                <a:solidFill>
                  <a:srgbClr val="0000FF"/>
                </a:solidFill>
                <a:latin typeface="Times New Roman"/>
                <a:cs typeface="Times New Roman"/>
              </a:rPr>
              <a:t>anni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l’energia</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raggiungibile</a:t>
            </a:r>
            <a:r>
              <a:rPr lang="en-US" sz="2000" dirty="0">
                <a:solidFill>
                  <a:srgbClr val="0000FF"/>
                </a:solidFill>
                <a:latin typeface="Times New Roman"/>
                <a:cs typeface="Times New Roman"/>
              </a:rPr>
              <a:t> e’ </a:t>
            </a:r>
            <a:r>
              <a:rPr lang="en-US" sz="2000" dirty="0" err="1">
                <a:solidFill>
                  <a:srgbClr val="0000FF"/>
                </a:solidFill>
                <a:latin typeface="Times New Roman"/>
                <a:cs typeface="Times New Roman"/>
              </a:rPr>
              <a:t>aumentata</a:t>
            </a:r>
            <a:r>
              <a:rPr lang="en-US" sz="2000" dirty="0">
                <a:solidFill>
                  <a:srgbClr val="0000FF"/>
                </a:solidFill>
                <a:latin typeface="Times New Roman"/>
                <a:cs typeface="Times New Roman"/>
              </a:rPr>
              <a:t> di un </a:t>
            </a:r>
            <a:r>
              <a:rPr lang="en-US" sz="2000" dirty="0" err="1">
                <a:solidFill>
                  <a:srgbClr val="0000FF"/>
                </a:solidFill>
                <a:latin typeface="Times New Roman"/>
                <a:cs typeface="Times New Roman"/>
              </a:rPr>
              <a:t>fattore</a:t>
            </a:r>
            <a:r>
              <a:rPr lang="en-US" sz="2000" dirty="0">
                <a:solidFill>
                  <a:srgbClr val="0000FF"/>
                </a:solidFill>
                <a:latin typeface="Times New Roman"/>
                <a:cs typeface="Times New Roman"/>
              </a:rPr>
              <a:t> ~10</a:t>
            </a:r>
            <a:r>
              <a:rPr lang="en-US" sz="2000" baseline="30000" dirty="0">
                <a:solidFill>
                  <a:srgbClr val="0000FF"/>
                </a:solidFill>
                <a:latin typeface="Times New Roman"/>
                <a:cs typeface="Times New Roman"/>
              </a:rPr>
              <a:t>11</a:t>
            </a:r>
            <a:endParaRPr lang="it-IT" sz="2000" baseline="30000" dirty="0">
              <a:solidFill>
                <a:srgbClr val="0000FF"/>
              </a:solidFill>
              <a:latin typeface="Times New Roman"/>
              <a:cs typeface="Times New Roman"/>
            </a:endParaRPr>
          </a:p>
        </p:txBody>
      </p:sp>
      <p:sp>
        <p:nvSpPr>
          <p:cNvPr id="4" name="TextBox 3"/>
          <p:cNvSpPr txBox="1"/>
          <p:nvPr/>
        </p:nvSpPr>
        <p:spPr>
          <a:xfrm>
            <a:off x="2267744" y="3284984"/>
            <a:ext cx="1287532" cy="400110"/>
          </a:xfrm>
          <a:prstGeom prst="rect">
            <a:avLst/>
          </a:prstGeom>
          <a:noFill/>
        </p:spPr>
        <p:txBody>
          <a:bodyPr wrap="none" rtlCol="0">
            <a:spAutoFit/>
          </a:bodyPr>
          <a:lstStyle/>
          <a:p>
            <a:r>
              <a:rPr lang="en-US" sz="2000" dirty="0" err="1" smtClean="0">
                <a:solidFill>
                  <a:schemeClr val="bg1"/>
                </a:solidFill>
                <a:latin typeface="Times New Roman"/>
                <a:cs typeface="Times New Roman"/>
              </a:rPr>
              <a:t>Predizione</a:t>
            </a:r>
            <a:endParaRPr lang="en-US" sz="2000" dirty="0" smtClean="0">
              <a:solidFill>
                <a:schemeClr val="bg1"/>
              </a:solidFill>
              <a:latin typeface="Times New Roman"/>
              <a:cs typeface="Times New Roman"/>
            </a:endParaRPr>
          </a:p>
        </p:txBody>
      </p:sp>
      <p:sp>
        <p:nvSpPr>
          <p:cNvPr id="12" name="TextBox 11"/>
          <p:cNvSpPr txBox="1"/>
          <p:nvPr/>
        </p:nvSpPr>
        <p:spPr>
          <a:xfrm>
            <a:off x="3419872" y="1340768"/>
            <a:ext cx="1095172" cy="400110"/>
          </a:xfrm>
          <a:prstGeom prst="rect">
            <a:avLst/>
          </a:prstGeom>
          <a:noFill/>
        </p:spPr>
        <p:txBody>
          <a:bodyPr wrap="none" rtlCol="0">
            <a:spAutoFit/>
          </a:bodyPr>
          <a:lstStyle/>
          <a:p>
            <a:r>
              <a:rPr lang="en-US" sz="2000" dirty="0" err="1" smtClean="0">
                <a:solidFill>
                  <a:schemeClr val="bg1"/>
                </a:solidFill>
                <a:latin typeface="Times New Roman"/>
                <a:cs typeface="Times New Roman"/>
              </a:rPr>
              <a:t>Scoperta</a:t>
            </a:r>
            <a:endParaRPr lang="en-US" sz="2000" dirty="0" smtClean="0">
              <a:solidFill>
                <a:schemeClr val="bg1"/>
              </a:solidFill>
              <a:latin typeface="Times New Roman"/>
              <a:cs typeface="Times New Roman"/>
            </a:endParaRPr>
          </a:p>
        </p:txBody>
      </p:sp>
      <p:sp>
        <p:nvSpPr>
          <p:cNvPr id="5" name="Curved Right Arrow 4"/>
          <p:cNvSpPr/>
          <p:nvPr/>
        </p:nvSpPr>
        <p:spPr>
          <a:xfrm rot="12373127" flipH="1">
            <a:off x="2472495" y="1227476"/>
            <a:ext cx="647259" cy="2182130"/>
          </a:xfrm>
          <a:prstGeom prst="curvedRightArrow">
            <a:avLst/>
          </a:prstGeom>
          <a:noFill/>
          <a:ln>
            <a:solidFill>
              <a:srgbClr val="FFFF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charset="0"/>
            </a:endParaRPr>
          </a:p>
        </p:txBody>
      </p:sp>
      <p:sp>
        <p:nvSpPr>
          <p:cNvPr id="14" name="TextBox 13"/>
          <p:cNvSpPr txBox="1"/>
          <p:nvPr/>
        </p:nvSpPr>
        <p:spPr>
          <a:xfrm>
            <a:off x="1547664" y="1484784"/>
            <a:ext cx="868697" cy="400110"/>
          </a:xfrm>
          <a:prstGeom prst="rect">
            <a:avLst/>
          </a:prstGeom>
          <a:noFill/>
        </p:spPr>
        <p:txBody>
          <a:bodyPr wrap="none" rtlCol="0">
            <a:spAutoFit/>
          </a:bodyPr>
          <a:lstStyle/>
          <a:p>
            <a:r>
              <a:rPr lang="en-US" sz="2000" dirty="0" smtClean="0">
                <a:solidFill>
                  <a:schemeClr val="bg1"/>
                </a:solidFill>
                <a:latin typeface="Times New Roman"/>
                <a:cs typeface="Times New Roman"/>
              </a:rPr>
              <a:t>Higgs:</a:t>
            </a:r>
          </a:p>
        </p:txBody>
      </p:sp>
    </p:spTree>
    <p:extLst>
      <p:ext uri="{BB962C8B-B14F-4D97-AF65-F5344CB8AC3E}">
        <p14:creationId xmlns:p14="http://schemas.microsoft.com/office/powerpoint/2010/main" val="95077811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2"/>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A292764-1808-4514-AEC6-8F394EE96896}" type="slidenum">
              <a:rPr lang="en-US" smtClean="0">
                <a:solidFill>
                  <a:srgbClr val="3399FF"/>
                </a:solidFill>
              </a:rPr>
              <a:pPr eaLnBrk="1" hangingPunct="1"/>
              <a:t>41</a:t>
            </a:fld>
            <a:endParaRPr lang="en-US" smtClean="0">
              <a:solidFill>
                <a:srgbClr val="3399FF"/>
              </a:solidFill>
            </a:endParaRPr>
          </a:p>
        </p:txBody>
      </p:sp>
      <p:sp>
        <p:nvSpPr>
          <p:cNvPr id="16388" name="Rectangle 7"/>
          <p:cNvSpPr>
            <a:spLocks noChangeArrowheads="1"/>
          </p:cNvSpPr>
          <p:nvPr/>
        </p:nvSpPr>
        <p:spPr bwMode="auto">
          <a:xfrm>
            <a:off x="609600" y="990600"/>
            <a:ext cx="4607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FF"/>
                </a:solidFill>
              </a:rPr>
              <a:t>I principali componenti di un acceleratore sono:</a:t>
            </a:r>
            <a:endParaRPr lang="it-IT">
              <a:solidFill>
                <a:srgbClr val="0000FF"/>
              </a:solidFill>
            </a:endParaRPr>
          </a:p>
        </p:txBody>
      </p:sp>
      <p:sp>
        <p:nvSpPr>
          <p:cNvPr id="16389" name="AutoShape 8"/>
          <p:cNvSpPr>
            <a:spLocks noChangeArrowheads="1"/>
          </p:cNvSpPr>
          <p:nvPr/>
        </p:nvSpPr>
        <p:spPr bwMode="auto">
          <a:xfrm>
            <a:off x="228600" y="990600"/>
            <a:ext cx="304800" cy="304800"/>
          </a:xfrm>
          <a:prstGeom prst="right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75796" name="Group 20"/>
          <p:cNvGrpSpPr>
            <a:grpSpLocks/>
          </p:cNvGrpSpPr>
          <p:nvPr/>
        </p:nvGrpSpPr>
        <p:grpSpPr bwMode="auto">
          <a:xfrm>
            <a:off x="189957" y="1727887"/>
            <a:ext cx="8055177" cy="1311275"/>
            <a:chOff x="117" y="1177"/>
            <a:chExt cx="4504" cy="826"/>
          </a:xfrm>
        </p:grpSpPr>
        <p:sp>
          <p:nvSpPr>
            <p:cNvPr id="16396" name="Rectangle 4"/>
            <p:cNvSpPr>
              <a:spLocks noChangeArrowheads="1"/>
            </p:cNvSpPr>
            <p:nvPr/>
          </p:nvSpPr>
          <p:spPr bwMode="auto">
            <a:xfrm>
              <a:off x="312" y="1247"/>
              <a:ext cx="4309"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it-IT" b="1" dirty="0" smtClean="0">
                  <a:solidFill>
                    <a:srgbClr val="0000FF"/>
                  </a:solidFill>
                </a:rPr>
                <a:t>Cavità </a:t>
              </a:r>
              <a:r>
                <a:rPr lang="it-IT" b="1" dirty="0">
                  <a:solidFill>
                    <a:srgbClr val="0000FF"/>
                  </a:solidFill>
                </a:rPr>
                <a:t>a radiofrequenza:</a:t>
              </a:r>
            </a:p>
            <a:p>
              <a:r>
                <a:rPr lang="it-IT" dirty="0">
                  <a:solidFill>
                    <a:srgbClr val="0000FF"/>
                  </a:solidFill>
                </a:rPr>
                <a:t>servono ad accelerare le particelle. </a:t>
              </a:r>
              <a:r>
                <a:rPr lang="it-IT" dirty="0" smtClean="0">
                  <a:solidFill>
                    <a:srgbClr val="0000FF"/>
                  </a:solidFill>
                </a:rPr>
                <a:t>Sono </a:t>
              </a:r>
              <a:r>
                <a:rPr lang="it-IT" dirty="0">
                  <a:solidFill>
                    <a:srgbClr val="0000FF"/>
                  </a:solidFill>
                </a:rPr>
                <a:t>poste a intervalli regolari lungo l’acceleratore. Ogni volta che una particella attraversa il campo elettrico in una cavita’, parte dell’energia dalle onde radio e’ </a:t>
              </a:r>
              <a:r>
                <a:rPr lang="it-IT" dirty="0" smtClean="0">
                  <a:solidFill>
                    <a:srgbClr val="0000FF"/>
                  </a:solidFill>
                </a:rPr>
                <a:t>trasferita </a:t>
              </a:r>
              <a:r>
                <a:rPr lang="it-IT" dirty="0">
                  <a:solidFill>
                    <a:srgbClr val="0000FF"/>
                  </a:solidFill>
                </a:rPr>
                <a:t>alle </a:t>
              </a:r>
              <a:r>
                <a:rPr lang="it-IT" dirty="0" smtClean="0">
                  <a:solidFill>
                    <a:srgbClr val="0000FF"/>
                  </a:solidFill>
                </a:rPr>
                <a:t>particelle</a:t>
              </a:r>
              <a:endParaRPr lang="it-IT" dirty="0">
                <a:solidFill>
                  <a:srgbClr val="0000FF"/>
                </a:solidFill>
              </a:endParaRPr>
            </a:p>
          </p:txBody>
        </p:sp>
        <p:sp>
          <p:nvSpPr>
            <p:cNvPr id="16397" name="AutoShape 14"/>
            <p:cNvSpPr>
              <a:spLocks noChangeArrowheads="1"/>
            </p:cNvSpPr>
            <p:nvPr/>
          </p:nvSpPr>
          <p:spPr bwMode="auto">
            <a:xfrm>
              <a:off x="117" y="1177"/>
              <a:ext cx="192" cy="192"/>
            </a:xfrm>
            <a:prstGeom prst="rightArrow">
              <a:avLst>
                <a:gd name="adj1" fmla="val 50000"/>
                <a:gd name="adj2" fmla="val 25000"/>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75791" name="AutoShape 15"/>
          <p:cNvSpPr>
            <a:spLocks noChangeArrowheads="1"/>
          </p:cNvSpPr>
          <p:nvPr/>
        </p:nvSpPr>
        <p:spPr bwMode="auto">
          <a:xfrm>
            <a:off x="228600" y="3809244"/>
            <a:ext cx="304800" cy="304800"/>
          </a:xfrm>
          <a:prstGeom prst="rightArrow">
            <a:avLst>
              <a:gd name="adj1" fmla="val 50000"/>
              <a:gd name="adj2" fmla="val 25000"/>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5792" name="AutoShape 16"/>
          <p:cNvSpPr>
            <a:spLocks noChangeArrowheads="1"/>
          </p:cNvSpPr>
          <p:nvPr/>
        </p:nvSpPr>
        <p:spPr bwMode="auto">
          <a:xfrm>
            <a:off x="228600" y="5224463"/>
            <a:ext cx="304800" cy="304800"/>
          </a:xfrm>
          <a:prstGeom prst="rightArrow">
            <a:avLst>
              <a:gd name="adj1" fmla="val 50000"/>
              <a:gd name="adj2" fmla="val 25000"/>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5794" name="Rectangle 18"/>
          <p:cNvSpPr>
            <a:spLocks noChangeArrowheads="1"/>
          </p:cNvSpPr>
          <p:nvPr/>
        </p:nvSpPr>
        <p:spPr bwMode="auto">
          <a:xfrm>
            <a:off x="609600" y="3717032"/>
            <a:ext cx="7848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it-IT" b="1" dirty="0" smtClean="0">
                <a:solidFill>
                  <a:srgbClr val="0000FF"/>
                </a:solidFill>
              </a:rPr>
              <a:t>Il tubo a vuoto:</a:t>
            </a:r>
            <a:endParaRPr lang="it-IT" b="1" dirty="0">
              <a:solidFill>
                <a:srgbClr val="0000FF"/>
              </a:solidFill>
            </a:endParaRPr>
          </a:p>
          <a:p>
            <a:r>
              <a:rPr lang="it-IT" dirty="0">
                <a:solidFill>
                  <a:srgbClr val="0000FF"/>
                </a:solidFill>
              </a:rPr>
              <a:t>e’ un tubo all’interno del quale si muovono le particelle del fascio. Il vuoto e’ necessario per minimizzare le interazioni tra il fascio ed eventuali molecole di gas.</a:t>
            </a:r>
          </a:p>
        </p:txBody>
      </p:sp>
      <p:sp>
        <p:nvSpPr>
          <p:cNvPr id="75795" name="Rectangle 19"/>
          <p:cNvSpPr>
            <a:spLocks noChangeArrowheads="1"/>
          </p:cNvSpPr>
          <p:nvPr/>
        </p:nvSpPr>
        <p:spPr bwMode="auto">
          <a:xfrm>
            <a:off x="609600" y="5085184"/>
            <a:ext cx="83058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it-IT" b="1" dirty="0">
                <a:solidFill>
                  <a:srgbClr val="0000FF"/>
                </a:solidFill>
              </a:rPr>
              <a:t>Magneti:</a:t>
            </a:r>
          </a:p>
          <a:p>
            <a:r>
              <a:rPr lang="it-IT" dirty="0">
                <a:solidFill>
                  <a:srgbClr val="0000FF"/>
                </a:solidFill>
              </a:rPr>
              <a:t>si utilizzano diversi tipi di magneti, con funzioni differenti.</a:t>
            </a:r>
          </a:p>
          <a:p>
            <a:r>
              <a:rPr lang="it-IT" dirty="0">
                <a:solidFill>
                  <a:srgbClr val="0000FF"/>
                </a:solidFill>
              </a:rPr>
              <a:t>Magneti dipolari sono utilizzati per far muovere le particelle lungo una traiettoria circolare.  Magneti quadripolari sono utilizzati per focalizzare il fascio (come una lente focalizzante).</a:t>
            </a:r>
          </a:p>
        </p:txBody>
      </p:sp>
      <p:sp>
        <p:nvSpPr>
          <p:cNvPr id="16401" name="Rectangle 12"/>
          <p:cNvSpPr>
            <a:spLocks noChangeArrowheads="1"/>
          </p:cNvSpPr>
          <p:nvPr/>
        </p:nvSpPr>
        <p:spPr bwMode="auto">
          <a:xfrm>
            <a:off x="7990683" y="685800"/>
            <a:ext cx="669471" cy="3902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399" name="Rectangle 13"/>
          <p:cNvSpPr>
            <a:spLocks noChangeArrowheads="1"/>
          </p:cNvSpPr>
          <p:nvPr/>
        </p:nvSpPr>
        <p:spPr bwMode="auto">
          <a:xfrm>
            <a:off x="8548576" y="880946"/>
            <a:ext cx="223157" cy="3902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393" name="Text Box 17"/>
          <p:cNvSpPr txBox="1">
            <a:spLocks noChangeArrowheads="1"/>
          </p:cNvSpPr>
          <p:nvPr/>
        </p:nvSpPr>
        <p:spPr bwMode="auto">
          <a:xfrm>
            <a:off x="381000" y="310803"/>
            <a:ext cx="8382000" cy="584776"/>
          </a:xfrm>
          <a:prstGeom prst="rect">
            <a:avLst/>
          </a:prstGeom>
          <a:noFill/>
          <a:ln w="28575" algn="ctr">
            <a:noFill/>
            <a:miter lim="800000"/>
            <a:headEnd/>
            <a:tailEnd/>
          </a:ln>
          <a:effectLs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3200" dirty="0">
                <a:solidFill>
                  <a:srgbClr val="FF0000"/>
                </a:solidFill>
                <a:latin typeface="Times New Roman"/>
                <a:cs typeface="Times New Roman"/>
              </a:rPr>
              <a:t>I </a:t>
            </a:r>
            <a:r>
              <a:rPr lang="en-US" sz="3200" dirty="0" err="1">
                <a:solidFill>
                  <a:srgbClr val="FF0000"/>
                </a:solidFill>
                <a:latin typeface="Times New Roman"/>
                <a:cs typeface="Times New Roman"/>
              </a:rPr>
              <a:t>componenti</a:t>
            </a:r>
            <a:r>
              <a:rPr lang="en-US" sz="3200" dirty="0">
                <a:solidFill>
                  <a:srgbClr val="FF0000"/>
                </a:solidFill>
                <a:latin typeface="Times New Roman"/>
                <a:cs typeface="Times New Roman"/>
              </a:rPr>
              <a:t> degli </a:t>
            </a:r>
            <a:r>
              <a:rPr lang="en-US" sz="3200" dirty="0" err="1">
                <a:solidFill>
                  <a:srgbClr val="FF0000"/>
                </a:solidFill>
                <a:latin typeface="Times New Roman"/>
                <a:cs typeface="Times New Roman"/>
              </a:rPr>
              <a:t>acceleratori</a:t>
            </a:r>
            <a:endParaRPr lang="en-US" sz="3200" dirty="0">
              <a:solidFill>
                <a:srgbClr val="FF0000"/>
              </a:solidFill>
              <a:latin typeface="Times New Roman"/>
              <a:cs typeface="Times New Roman"/>
              <a:sym typeface="Symbol" pitchFamily="18" charset="2"/>
            </a:endParaRPr>
          </a:p>
        </p:txBody>
      </p:sp>
    </p:spTree>
    <p:extLst>
      <p:ext uri="{BB962C8B-B14F-4D97-AF65-F5344CB8AC3E}">
        <p14:creationId xmlns:p14="http://schemas.microsoft.com/office/powerpoint/2010/main" val="30929287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787" y="1295400"/>
            <a:ext cx="6018213" cy="507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3"/>
          <p:cNvSpPr>
            <a:spLocks noGrp="1"/>
          </p:cNvSpPr>
          <p:nvPr>
            <p:ph type="sldNum" sz="quarter" idx="12"/>
          </p:nvPr>
        </p:nvSpPr>
        <p:spPr/>
        <p:txBody>
          <a:bodyPr/>
          <a:lstStyle/>
          <a:p>
            <a:pPr>
              <a:defRPr/>
            </a:pPr>
            <a:fld id="{99D8E576-AFD2-4D53-A8DA-3C7C75F0A3C6}" type="slidenum">
              <a:rPr lang="it-IT"/>
              <a:pPr>
                <a:defRPr/>
              </a:pPr>
              <a:t>42</a:t>
            </a:fld>
            <a:endParaRPr lang="it-IT"/>
          </a:p>
        </p:txBody>
      </p:sp>
      <p:sp>
        <p:nvSpPr>
          <p:cNvPr id="12292" name="Text Box 9"/>
          <p:cNvSpPr txBox="1">
            <a:spLocks noChangeArrowheads="1"/>
          </p:cNvSpPr>
          <p:nvPr/>
        </p:nvSpPr>
        <p:spPr bwMode="auto">
          <a:xfrm>
            <a:off x="381000" y="310803"/>
            <a:ext cx="8382000" cy="584776"/>
          </a:xfrm>
          <a:prstGeom prst="rect">
            <a:avLst/>
          </a:prstGeom>
          <a:noFill/>
          <a:ln w="28575" algn="ctr">
            <a:noFill/>
            <a:miter lim="800000"/>
            <a:headEnd/>
            <a:tailEnd/>
          </a:ln>
          <a:effectLs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3200" dirty="0" err="1">
                <a:solidFill>
                  <a:srgbClr val="FF0000"/>
                </a:solidFill>
                <a:latin typeface="Times New Roman"/>
                <a:cs typeface="Times New Roman"/>
              </a:rPr>
              <a:t>Utilizzo</a:t>
            </a:r>
            <a:r>
              <a:rPr lang="en-US" sz="3200" dirty="0">
                <a:solidFill>
                  <a:srgbClr val="FF0000"/>
                </a:solidFill>
                <a:latin typeface="Times New Roman"/>
                <a:cs typeface="Times New Roman"/>
              </a:rPr>
              <a:t> degli </a:t>
            </a:r>
            <a:r>
              <a:rPr lang="en-US" sz="3200" dirty="0" err="1">
                <a:solidFill>
                  <a:srgbClr val="FF0000"/>
                </a:solidFill>
                <a:latin typeface="Times New Roman"/>
                <a:cs typeface="Times New Roman"/>
              </a:rPr>
              <a:t>acceleratori</a:t>
            </a:r>
            <a:endParaRPr lang="en-US" sz="3200" dirty="0">
              <a:solidFill>
                <a:srgbClr val="FF0000"/>
              </a:solidFill>
              <a:latin typeface="Times New Roman"/>
              <a:cs typeface="Times New Roman"/>
              <a:sym typeface="Symbol" pitchFamily="18" charset="2"/>
            </a:endParaRPr>
          </a:p>
        </p:txBody>
      </p:sp>
      <p:pic>
        <p:nvPicPr>
          <p:cNvPr id="1229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2814638" cy="463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Text Box 12"/>
          <p:cNvSpPr txBox="1">
            <a:spLocks noChangeArrowheads="1"/>
          </p:cNvSpPr>
          <p:nvPr/>
        </p:nvSpPr>
        <p:spPr bwMode="auto">
          <a:xfrm>
            <a:off x="533400" y="91440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000" dirty="0" err="1">
                <a:solidFill>
                  <a:srgbClr val="0000FF"/>
                </a:solidFill>
                <a:latin typeface="Times New Roman"/>
                <a:cs typeface="Times New Roman"/>
              </a:rPr>
              <a:t>Principali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settori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applicativi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dei</a:t>
            </a:r>
            <a:r>
              <a:rPr lang="en-US" sz="2000" dirty="0">
                <a:solidFill>
                  <a:srgbClr val="0000FF"/>
                </a:solidFill>
                <a:latin typeface="Times New Roman"/>
                <a:cs typeface="Times New Roman"/>
              </a:rPr>
              <a:t> 15000 </a:t>
            </a:r>
            <a:r>
              <a:rPr lang="en-US" sz="2000" dirty="0" err="1">
                <a:solidFill>
                  <a:srgbClr val="0000FF"/>
                </a:solidFill>
                <a:latin typeface="Times New Roman"/>
                <a:cs typeface="Times New Roman"/>
              </a:rPr>
              <a:t>acceleratori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nel</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mondo</a:t>
            </a:r>
            <a:endParaRPr lang="it-IT" sz="2000" dirty="0">
              <a:solidFill>
                <a:srgbClr val="0000FF"/>
              </a:solidFill>
              <a:latin typeface="Times New Roman"/>
              <a:cs typeface="Times New Roman"/>
            </a:endParaRPr>
          </a:p>
        </p:txBody>
      </p:sp>
      <p:sp>
        <p:nvSpPr>
          <p:cNvPr id="12295" name="AutoShape 13"/>
          <p:cNvSpPr>
            <a:spLocks noChangeArrowheads="1"/>
          </p:cNvSpPr>
          <p:nvPr/>
        </p:nvSpPr>
        <p:spPr bwMode="auto">
          <a:xfrm>
            <a:off x="152400" y="957263"/>
            <a:ext cx="304800" cy="304800"/>
          </a:xfrm>
          <a:prstGeom prst="right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6" name="Text Box 14"/>
          <p:cNvSpPr txBox="1">
            <a:spLocks noChangeArrowheads="1"/>
          </p:cNvSpPr>
          <p:nvPr/>
        </p:nvSpPr>
        <p:spPr bwMode="auto">
          <a:xfrm>
            <a:off x="2438400" y="5517232"/>
            <a:ext cx="272382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000" dirty="0">
                <a:solidFill>
                  <a:srgbClr val="0000FF"/>
                </a:solidFill>
                <a:latin typeface="Times New Roman"/>
                <a:cs typeface="Times New Roman"/>
              </a:rPr>
              <a:t>~ 60% </a:t>
            </a:r>
            <a:r>
              <a:rPr lang="en-US" sz="2000" dirty="0">
                <a:solidFill>
                  <a:srgbClr val="0000FF"/>
                </a:solidFill>
                <a:latin typeface="Times New Roman"/>
                <a:cs typeface="Times New Roman"/>
                <a:sym typeface="Wingdings" pitchFamily="2" charset="2"/>
              </a:rPr>
              <a:t> </a:t>
            </a:r>
            <a:r>
              <a:rPr lang="en-US" sz="2000" dirty="0" err="1">
                <a:solidFill>
                  <a:srgbClr val="0000FF"/>
                </a:solidFill>
                <a:latin typeface="Times New Roman"/>
                <a:cs typeface="Times New Roman"/>
                <a:sym typeface="Wingdings" pitchFamily="2" charset="2"/>
              </a:rPr>
              <a:t>industria</a:t>
            </a:r>
            <a:endParaRPr lang="en-US" sz="2000" dirty="0">
              <a:solidFill>
                <a:srgbClr val="0000FF"/>
              </a:solidFill>
              <a:latin typeface="Times New Roman"/>
              <a:cs typeface="Times New Roman"/>
              <a:sym typeface="Wingdings" pitchFamily="2" charset="2"/>
            </a:endParaRPr>
          </a:p>
          <a:p>
            <a:pPr eaLnBrk="1" hangingPunct="1"/>
            <a:r>
              <a:rPr lang="en-US" sz="2000" dirty="0">
                <a:solidFill>
                  <a:srgbClr val="0000FF"/>
                </a:solidFill>
                <a:latin typeface="Times New Roman"/>
                <a:cs typeface="Times New Roman"/>
                <a:sym typeface="Wingdings" pitchFamily="2" charset="2"/>
              </a:rPr>
              <a:t>~ 35%  </a:t>
            </a:r>
            <a:r>
              <a:rPr lang="en-US" sz="2000" dirty="0" err="1">
                <a:solidFill>
                  <a:srgbClr val="0000FF"/>
                </a:solidFill>
                <a:latin typeface="Times New Roman"/>
                <a:cs typeface="Times New Roman"/>
                <a:sym typeface="Wingdings" pitchFamily="2" charset="2"/>
              </a:rPr>
              <a:t>medicina</a:t>
            </a:r>
            <a:endParaRPr lang="en-US" sz="2000" dirty="0">
              <a:solidFill>
                <a:srgbClr val="0000FF"/>
              </a:solidFill>
              <a:latin typeface="Times New Roman"/>
              <a:cs typeface="Times New Roman"/>
              <a:sym typeface="Wingdings" pitchFamily="2" charset="2"/>
            </a:endParaRPr>
          </a:p>
          <a:p>
            <a:pPr eaLnBrk="1" hangingPunct="1"/>
            <a:r>
              <a:rPr lang="en-US" sz="2000" dirty="0">
                <a:solidFill>
                  <a:srgbClr val="0000FF"/>
                </a:solidFill>
                <a:latin typeface="Times New Roman"/>
                <a:cs typeface="Times New Roman"/>
                <a:sym typeface="Wingdings" pitchFamily="2" charset="2"/>
              </a:rPr>
              <a:t>~ 5%    </a:t>
            </a:r>
            <a:r>
              <a:rPr lang="en-US" sz="2000" dirty="0" err="1">
                <a:solidFill>
                  <a:srgbClr val="0000FF"/>
                </a:solidFill>
                <a:latin typeface="Times New Roman"/>
                <a:cs typeface="Times New Roman"/>
                <a:sym typeface="Wingdings" pitchFamily="2" charset="2"/>
              </a:rPr>
              <a:t>ricerca</a:t>
            </a:r>
            <a:r>
              <a:rPr lang="en-US" sz="2000" dirty="0">
                <a:solidFill>
                  <a:srgbClr val="0000FF"/>
                </a:solidFill>
                <a:latin typeface="Times New Roman"/>
                <a:cs typeface="Times New Roman"/>
                <a:sym typeface="Wingdings" pitchFamily="2" charset="2"/>
              </a:rPr>
              <a:t> di base</a:t>
            </a:r>
            <a:endParaRPr lang="it-IT" sz="2000" dirty="0">
              <a:solidFill>
                <a:srgbClr val="0000FF"/>
              </a:solidFill>
              <a:latin typeface="Times New Roman"/>
              <a:cs typeface="Times New Roman"/>
            </a:endParaRPr>
          </a:p>
        </p:txBody>
      </p:sp>
    </p:spTree>
    <p:extLst>
      <p:ext uri="{BB962C8B-B14F-4D97-AF65-F5344CB8AC3E}">
        <p14:creationId xmlns:p14="http://schemas.microsoft.com/office/powerpoint/2010/main" val="248123347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2"/>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40C007A-0EC8-428A-8A67-46866AA70B7B}" type="slidenum">
              <a:rPr lang="en-US" smtClean="0">
                <a:solidFill>
                  <a:srgbClr val="3399FF"/>
                </a:solidFill>
              </a:rPr>
              <a:pPr eaLnBrk="1" hangingPunct="1"/>
              <a:t>43</a:t>
            </a:fld>
            <a:endParaRPr lang="en-US" smtClean="0">
              <a:solidFill>
                <a:srgbClr val="3399FF"/>
              </a:solidFill>
            </a:endParaRPr>
          </a:p>
        </p:txBody>
      </p:sp>
      <p:sp>
        <p:nvSpPr>
          <p:cNvPr id="13315" name="AutoShape 7"/>
          <p:cNvSpPr>
            <a:spLocks noChangeArrowheads="1"/>
          </p:cNvSpPr>
          <p:nvPr/>
        </p:nvSpPr>
        <p:spPr bwMode="auto">
          <a:xfrm>
            <a:off x="228600" y="1143000"/>
            <a:ext cx="304800" cy="304800"/>
          </a:xfrm>
          <a:prstGeom prst="right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16" name="Text Box 8"/>
          <p:cNvSpPr txBox="1">
            <a:spLocks noChangeArrowheads="1"/>
          </p:cNvSpPr>
          <p:nvPr/>
        </p:nvSpPr>
        <p:spPr bwMode="auto">
          <a:xfrm>
            <a:off x="609600" y="1081088"/>
            <a:ext cx="73513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000" dirty="0" err="1">
                <a:solidFill>
                  <a:srgbClr val="0000FF"/>
                </a:solidFill>
                <a:latin typeface="Times New Roman"/>
                <a:cs typeface="Times New Roman"/>
              </a:rPr>
              <a:t>Gli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esperimenti</a:t>
            </a:r>
            <a:r>
              <a:rPr lang="en-US" sz="2000" dirty="0">
                <a:solidFill>
                  <a:srgbClr val="0000FF"/>
                </a:solidFill>
                <a:latin typeface="Times New Roman"/>
                <a:cs typeface="Times New Roman"/>
              </a:rPr>
              <a:t> di </a:t>
            </a:r>
            <a:r>
              <a:rPr lang="en-US" sz="2000" dirty="0" err="1">
                <a:solidFill>
                  <a:srgbClr val="0000FF"/>
                </a:solidFill>
                <a:latin typeface="Times New Roman"/>
                <a:cs typeface="Times New Roman"/>
              </a:rPr>
              <a:t>fisica</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delle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alte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energie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si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fanno</a:t>
            </a:r>
            <a:r>
              <a:rPr lang="en-US" sz="2000" dirty="0">
                <a:solidFill>
                  <a:srgbClr val="0000FF"/>
                </a:solidFill>
                <a:latin typeface="Times New Roman"/>
                <a:cs typeface="Times New Roman"/>
              </a:rPr>
              <a:t> in </a:t>
            </a:r>
            <a:r>
              <a:rPr lang="en-US" sz="2000" dirty="0" err="1">
                <a:solidFill>
                  <a:srgbClr val="0000FF"/>
                </a:solidFill>
                <a:latin typeface="Times New Roman"/>
                <a:cs typeface="Times New Roman"/>
              </a:rPr>
              <a:t>centri</a:t>
            </a:r>
            <a:r>
              <a:rPr lang="en-US" sz="2000" dirty="0">
                <a:solidFill>
                  <a:srgbClr val="0000FF"/>
                </a:solidFill>
                <a:latin typeface="Times New Roman"/>
                <a:cs typeface="Times New Roman"/>
              </a:rPr>
              <a:t> di </a:t>
            </a:r>
            <a:r>
              <a:rPr lang="en-US" sz="2000" dirty="0" err="1">
                <a:solidFill>
                  <a:srgbClr val="0000FF"/>
                </a:solidFill>
                <a:latin typeface="Times New Roman"/>
                <a:cs typeface="Times New Roman"/>
              </a:rPr>
              <a:t>ricerca</a:t>
            </a:r>
            <a:r>
              <a:rPr lang="en-US" sz="2000" dirty="0">
                <a:solidFill>
                  <a:srgbClr val="0000FF"/>
                </a:solidFill>
                <a:latin typeface="Times New Roman"/>
                <a:cs typeface="Times New Roman"/>
              </a:rPr>
              <a:t>.</a:t>
            </a:r>
          </a:p>
          <a:p>
            <a:pPr eaLnBrk="1" hangingPunct="1"/>
            <a:r>
              <a:rPr lang="en-US" sz="2000" dirty="0">
                <a:solidFill>
                  <a:srgbClr val="0000FF"/>
                </a:solidFill>
                <a:latin typeface="Times New Roman"/>
                <a:cs typeface="Times New Roman"/>
              </a:rPr>
              <a:t>Uno </a:t>
            </a:r>
            <a:r>
              <a:rPr lang="en-US" sz="2000" dirty="0" err="1">
                <a:solidFill>
                  <a:srgbClr val="0000FF"/>
                </a:solidFill>
                <a:latin typeface="Times New Roman"/>
                <a:cs typeface="Times New Roman"/>
              </a:rPr>
              <a:t>dei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principali</a:t>
            </a:r>
            <a:r>
              <a:rPr lang="en-US" sz="2000" dirty="0">
                <a:solidFill>
                  <a:srgbClr val="0000FF"/>
                </a:solidFill>
                <a:latin typeface="Times New Roman"/>
                <a:cs typeface="Times New Roman"/>
              </a:rPr>
              <a:t> e’ </a:t>
            </a:r>
            <a:r>
              <a:rPr lang="en-US" sz="2000" dirty="0" err="1">
                <a:solidFill>
                  <a:srgbClr val="0000FF"/>
                </a:solidFill>
                <a:latin typeface="Times New Roman"/>
                <a:cs typeface="Times New Roman"/>
              </a:rPr>
              <a:t>il</a:t>
            </a:r>
            <a:r>
              <a:rPr lang="en-US" sz="2000" dirty="0">
                <a:solidFill>
                  <a:srgbClr val="0000FF"/>
                </a:solidFill>
                <a:latin typeface="Times New Roman"/>
                <a:cs typeface="Times New Roman"/>
              </a:rPr>
              <a:t> CERN di </a:t>
            </a:r>
            <a:r>
              <a:rPr lang="en-US" sz="2000" dirty="0" err="1">
                <a:solidFill>
                  <a:srgbClr val="0000FF"/>
                </a:solidFill>
                <a:latin typeface="Times New Roman"/>
                <a:cs typeface="Times New Roman"/>
              </a:rPr>
              <a:t>Ginevra</a:t>
            </a:r>
            <a:endParaRPr lang="it-IT" sz="2000" dirty="0">
              <a:solidFill>
                <a:srgbClr val="0000FF"/>
              </a:solidFill>
              <a:latin typeface="Times New Roman"/>
              <a:cs typeface="Times New Roman"/>
            </a:endParaRPr>
          </a:p>
        </p:txBody>
      </p:sp>
      <p:sp>
        <p:nvSpPr>
          <p:cNvPr id="13318" name="Rectangle 10"/>
          <p:cNvSpPr>
            <a:spLocks noChangeArrowheads="1"/>
          </p:cNvSpPr>
          <p:nvPr/>
        </p:nvSpPr>
        <p:spPr bwMode="auto">
          <a:xfrm>
            <a:off x="488255" y="1916832"/>
            <a:ext cx="8404225" cy="1328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20000"/>
              </a:spcBef>
            </a:pPr>
            <a:r>
              <a:rPr lang="en-US" sz="2000" b="1" dirty="0">
                <a:solidFill>
                  <a:srgbClr val="0000FF"/>
                </a:solidFill>
              </a:rPr>
              <a:t>Centro </a:t>
            </a:r>
            <a:r>
              <a:rPr lang="en-US" sz="2000" b="1" dirty="0" err="1">
                <a:solidFill>
                  <a:srgbClr val="0000FF"/>
                </a:solidFill>
              </a:rPr>
              <a:t>Europeo</a:t>
            </a:r>
            <a:r>
              <a:rPr lang="en-US" sz="2000" b="1" dirty="0">
                <a:solidFill>
                  <a:srgbClr val="0000FF"/>
                </a:solidFill>
              </a:rPr>
              <a:t> di </a:t>
            </a:r>
            <a:r>
              <a:rPr lang="en-US" sz="2000" b="1" dirty="0" err="1">
                <a:solidFill>
                  <a:srgbClr val="0000FF"/>
                </a:solidFill>
              </a:rPr>
              <a:t>Ricerca</a:t>
            </a:r>
            <a:r>
              <a:rPr lang="en-US" sz="2000" b="1" dirty="0">
                <a:solidFill>
                  <a:srgbClr val="0000FF"/>
                </a:solidFill>
              </a:rPr>
              <a:t> Nucleare </a:t>
            </a:r>
            <a:endParaRPr lang="en-US" sz="2000" b="1" dirty="0">
              <a:solidFill>
                <a:srgbClr val="0000FF"/>
              </a:solidFill>
              <a:latin typeface="Times New Roman"/>
              <a:cs typeface="Times New Roman"/>
            </a:endParaRPr>
          </a:p>
          <a:p>
            <a:pPr>
              <a:lnSpc>
                <a:spcPct val="90000"/>
              </a:lnSpc>
              <a:spcBef>
                <a:spcPct val="20000"/>
              </a:spcBef>
              <a:buFontTx/>
              <a:buChar char="•"/>
            </a:pP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È</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il</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più</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grande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laboratorio</a:t>
            </a:r>
            <a:r>
              <a:rPr lang="en-US" sz="2000" dirty="0">
                <a:solidFill>
                  <a:srgbClr val="0000FF"/>
                </a:solidFill>
                <a:latin typeface="Times New Roman"/>
                <a:cs typeface="Times New Roman"/>
              </a:rPr>
              <a:t> al </a:t>
            </a:r>
            <a:r>
              <a:rPr lang="en-US" sz="2000" dirty="0" err="1">
                <a:solidFill>
                  <a:srgbClr val="0000FF"/>
                </a:solidFill>
                <a:latin typeface="Times New Roman"/>
                <a:cs typeface="Times New Roman"/>
              </a:rPr>
              <a:t>mondo</a:t>
            </a:r>
            <a:r>
              <a:rPr lang="en-US" sz="2000" dirty="0">
                <a:solidFill>
                  <a:srgbClr val="0000FF"/>
                </a:solidFill>
                <a:latin typeface="Times New Roman"/>
                <a:cs typeface="Times New Roman"/>
              </a:rPr>
              <a:t> per la </a:t>
            </a:r>
            <a:r>
              <a:rPr lang="en-US" sz="2000" dirty="0" err="1">
                <a:solidFill>
                  <a:srgbClr val="0000FF"/>
                </a:solidFill>
                <a:latin typeface="Times New Roman"/>
                <a:cs typeface="Times New Roman"/>
              </a:rPr>
              <a:t>ricerca</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nel</a:t>
            </a:r>
            <a:r>
              <a:rPr lang="en-US" sz="2000" dirty="0">
                <a:solidFill>
                  <a:srgbClr val="0000FF"/>
                </a:solidFill>
                <a:latin typeface="Times New Roman"/>
                <a:cs typeface="Times New Roman"/>
              </a:rPr>
              <a:t> campo della  </a:t>
            </a:r>
            <a:br>
              <a:rPr lang="en-US" sz="2000" dirty="0">
                <a:solidFill>
                  <a:srgbClr val="0000FF"/>
                </a:solidFill>
                <a:latin typeface="Times New Roman"/>
                <a:cs typeface="Times New Roman"/>
              </a:rPr>
            </a:b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fisica</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delle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particelle</a:t>
            </a:r>
            <a:r>
              <a:rPr lang="en-US" sz="2000" dirty="0">
                <a:solidFill>
                  <a:srgbClr val="0000FF"/>
                </a:solidFill>
                <a:latin typeface="Times New Roman"/>
                <a:cs typeface="Times New Roman"/>
              </a:rPr>
              <a:t>.</a:t>
            </a:r>
          </a:p>
          <a:p>
            <a:pPr>
              <a:lnSpc>
                <a:spcPct val="90000"/>
              </a:lnSpc>
              <a:spcBef>
                <a:spcPct val="20000"/>
              </a:spcBef>
              <a:buFontTx/>
              <a:buChar char="•"/>
            </a:pP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fornisce</a:t>
            </a:r>
            <a:r>
              <a:rPr lang="en-US" sz="2000" dirty="0">
                <a:solidFill>
                  <a:srgbClr val="0000FF"/>
                </a:solidFill>
                <a:latin typeface="Times New Roman"/>
                <a:cs typeface="Times New Roman"/>
              </a:rPr>
              <a:t> i </a:t>
            </a:r>
            <a:r>
              <a:rPr lang="en-US" sz="2000" dirty="0" err="1">
                <a:solidFill>
                  <a:srgbClr val="0000FF"/>
                </a:solidFill>
                <a:latin typeface="Times New Roman"/>
                <a:cs typeface="Times New Roman"/>
              </a:rPr>
              <a:t>mezzi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agli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scienziati</a:t>
            </a:r>
            <a:r>
              <a:rPr lang="en-US" sz="2000" dirty="0">
                <a:solidFill>
                  <a:srgbClr val="0000FF"/>
                </a:solidFill>
                <a:latin typeface="Times New Roman"/>
                <a:cs typeface="Times New Roman"/>
              </a:rPr>
              <a:t> per le </a:t>
            </a:r>
            <a:r>
              <a:rPr lang="en-US" sz="2000" dirty="0" err="1">
                <a:solidFill>
                  <a:srgbClr val="0000FF"/>
                </a:solidFill>
                <a:latin typeface="Times New Roman"/>
                <a:cs typeface="Times New Roman"/>
              </a:rPr>
              <a:t>loro</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ricerche</a:t>
            </a:r>
            <a:r>
              <a:rPr lang="en-US" sz="2000" dirty="0">
                <a:solidFill>
                  <a:srgbClr val="0000FF"/>
                </a:solidFill>
                <a:latin typeface="Times New Roman"/>
                <a:cs typeface="Times New Roman"/>
              </a:rPr>
              <a:t>:  </a:t>
            </a:r>
          </a:p>
        </p:txBody>
      </p:sp>
      <p:sp>
        <p:nvSpPr>
          <p:cNvPr id="13319" name="Rectangle 12"/>
          <p:cNvSpPr>
            <a:spLocks noChangeArrowheads="1"/>
          </p:cNvSpPr>
          <p:nvPr/>
        </p:nvSpPr>
        <p:spPr bwMode="auto">
          <a:xfrm>
            <a:off x="251520" y="3356992"/>
            <a:ext cx="4267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FF0000"/>
              </a:buClr>
            </a:pPr>
            <a:endParaRPr lang="en-US" sz="2000" b="1" dirty="0">
              <a:solidFill>
                <a:srgbClr val="0000FF"/>
              </a:solidFill>
              <a:latin typeface="Times New Roman"/>
              <a:cs typeface="Times New Roman"/>
            </a:endParaRPr>
          </a:p>
          <a:p>
            <a:pPr>
              <a:buClr>
                <a:srgbClr val="FF0000"/>
              </a:buClr>
              <a:buFontTx/>
              <a:buChar char="•"/>
            </a:pPr>
            <a:r>
              <a:rPr lang="en-US" sz="2000" dirty="0">
                <a:solidFill>
                  <a:srgbClr val="0000FF"/>
                </a:solidFill>
                <a:latin typeface="Times New Roman"/>
                <a:cs typeface="Times New Roman"/>
              </a:rPr>
              <a:t> Al CERN </a:t>
            </a:r>
            <a:r>
              <a:rPr lang="en-US" sz="2000" dirty="0" err="1">
                <a:solidFill>
                  <a:srgbClr val="0000FF"/>
                </a:solidFill>
                <a:latin typeface="Times New Roman"/>
                <a:cs typeface="Times New Roman"/>
              </a:rPr>
              <a:t>si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fa</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ricerca</a:t>
            </a:r>
            <a:r>
              <a:rPr lang="en-US" sz="2000" dirty="0">
                <a:solidFill>
                  <a:srgbClr val="0000FF"/>
                </a:solidFill>
                <a:latin typeface="Times New Roman"/>
                <a:cs typeface="Times New Roman"/>
              </a:rPr>
              <a:t> di base (“</a:t>
            </a:r>
            <a:r>
              <a:rPr lang="en-US" sz="2000" dirty="0" err="1">
                <a:solidFill>
                  <a:srgbClr val="0000FF"/>
                </a:solidFill>
                <a:latin typeface="Times New Roman"/>
                <a:cs typeface="Times New Roman"/>
              </a:rPr>
              <a:t>pura</a:t>
            </a:r>
            <a:r>
              <a:rPr lang="en-US" sz="2000" dirty="0">
                <a:solidFill>
                  <a:srgbClr val="0000FF"/>
                </a:solidFill>
                <a:latin typeface="Times New Roman"/>
                <a:cs typeface="Times New Roman"/>
              </a:rPr>
              <a:t>”), con lo </a:t>
            </a:r>
            <a:r>
              <a:rPr lang="en-US" sz="2000" dirty="0" err="1">
                <a:solidFill>
                  <a:srgbClr val="0000FF"/>
                </a:solidFill>
                <a:latin typeface="Times New Roman"/>
                <a:cs typeface="Times New Roman"/>
              </a:rPr>
              <a:t>scopo</a:t>
            </a:r>
            <a:r>
              <a:rPr lang="en-US" sz="2000" dirty="0">
                <a:solidFill>
                  <a:srgbClr val="0000FF"/>
                </a:solidFill>
                <a:latin typeface="Times New Roman"/>
                <a:cs typeface="Times New Roman"/>
              </a:rPr>
              <a:t> di </a:t>
            </a:r>
            <a:r>
              <a:rPr lang="en-US" sz="2000" dirty="0" err="1">
                <a:solidFill>
                  <a:srgbClr val="0000FF"/>
                </a:solidFill>
                <a:latin typeface="Times New Roman"/>
                <a:cs typeface="Times New Roman"/>
              </a:rPr>
              <a:t>imparare</a:t>
            </a:r>
            <a:r>
              <a:rPr lang="en-US" sz="2000" dirty="0">
                <a:solidFill>
                  <a:srgbClr val="0000FF"/>
                </a:solidFill>
                <a:latin typeface="Times New Roman"/>
                <a:cs typeface="Times New Roman"/>
              </a:rPr>
              <a:t> di </a:t>
            </a:r>
            <a:r>
              <a:rPr lang="en-US" sz="2000" dirty="0" err="1">
                <a:solidFill>
                  <a:srgbClr val="0000FF"/>
                </a:solidFill>
                <a:latin typeface="Times New Roman"/>
                <a:cs typeface="Times New Roman"/>
              </a:rPr>
              <a:t>più</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riguardo</a:t>
            </a:r>
            <a:r>
              <a:rPr lang="en-US" sz="2000" dirty="0">
                <a:solidFill>
                  <a:srgbClr val="0000FF"/>
                </a:solidFill>
                <a:latin typeface="Times New Roman"/>
                <a:cs typeface="Times New Roman"/>
              </a:rPr>
              <a:t> al </a:t>
            </a:r>
            <a:r>
              <a:rPr lang="en-US" sz="2000" dirty="0" err="1">
                <a:solidFill>
                  <a:srgbClr val="0000FF"/>
                </a:solidFill>
                <a:latin typeface="Times New Roman"/>
                <a:cs typeface="Times New Roman"/>
              </a:rPr>
              <a:t>nostro</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Universo</a:t>
            </a:r>
            <a:r>
              <a:rPr lang="en-US" sz="2000" dirty="0">
                <a:solidFill>
                  <a:srgbClr val="0000FF"/>
                </a:solidFill>
                <a:latin typeface="Times New Roman"/>
                <a:cs typeface="Times New Roman"/>
              </a:rPr>
              <a:t>.</a:t>
            </a:r>
          </a:p>
          <a:p>
            <a:pPr>
              <a:buClr>
                <a:srgbClr val="FF0000"/>
              </a:buClr>
              <a:buFontTx/>
              <a:buChar char="•"/>
            </a:pPr>
            <a:endParaRPr lang="en-US" sz="2000" dirty="0">
              <a:solidFill>
                <a:srgbClr val="0000FF"/>
              </a:solidFill>
              <a:latin typeface="Times New Roman"/>
              <a:cs typeface="Times New Roman"/>
            </a:endParaRPr>
          </a:p>
          <a:p>
            <a:pPr>
              <a:buClr>
                <a:srgbClr val="FF0000"/>
              </a:buClr>
              <a:buFontTx/>
              <a:buChar char="•"/>
            </a:pPr>
            <a:r>
              <a:rPr lang="en-US" sz="2000" dirty="0">
                <a:solidFill>
                  <a:srgbClr val="0000FF"/>
                </a:solidFill>
                <a:latin typeface="Times New Roman"/>
                <a:cs typeface="Times New Roman"/>
              </a:rPr>
              <a:t> Le </a:t>
            </a:r>
            <a:r>
              <a:rPr lang="en-US" sz="2000" dirty="0" err="1">
                <a:solidFill>
                  <a:srgbClr val="0000FF"/>
                </a:solidFill>
                <a:latin typeface="Times New Roman"/>
                <a:cs typeface="Times New Roman"/>
              </a:rPr>
              <a:t>eventuali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applicazioni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possibili</a:t>
            </a:r>
            <a:r>
              <a:rPr lang="en-US" sz="2000" dirty="0">
                <a:solidFill>
                  <a:srgbClr val="0000FF"/>
                </a:solidFill>
                <a:latin typeface="Times New Roman"/>
                <a:cs typeface="Times New Roman"/>
              </a:rPr>
              <a:t> e i </a:t>
            </a:r>
            <a:r>
              <a:rPr lang="en-US" sz="2000" dirty="0" err="1">
                <a:solidFill>
                  <a:srgbClr val="0000FF"/>
                </a:solidFill>
                <a:latin typeface="Times New Roman"/>
                <a:cs typeface="Times New Roman"/>
              </a:rPr>
              <a:t>benefici</a:t>
            </a:r>
            <a:r>
              <a:rPr lang="en-US" sz="2000" dirty="0">
                <a:solidFill>
                  <a:srgbClr val="0000FF"/>
                </a:solidFill>
                <a:latin typeface="Times New Roman"/>
                <a:cs typeface="Times New Roman"/>
              </a:rPr>
              <a:t> per la </a:t>
            </a:r>
            <a:r>
              <a:rPr lang="en-US" sz="2000" dirty="0" err="1">
                <a:solidFill>
                  <a:srgbClr val="0000FF"/>
                </a:solidFill>
                <a:latin typeface="Times New Roman"/>
                <a:cs typeface="Times New Roman"/>
              </a:rPr>
              <a:t>società</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arrivano</a:t>
            </a:r>
            <a:r>
              <a:rPr lang="en-US" sz="2000" dirty="0">
                <a:solidFill>
                  <a:srgbClr val="0000FF"/>
                </a:solidFill>
                <a:latin typeface="Times New Roman"/>
                <a:cs typeface="Times New Roman"/>
              </a:rPr>
              <a:t> </a:t>
            </a:r>
            <a:r>
              <a:rPr lang="en-US" sz="2000" dirty="0" err="1" smtClean="0">
                <a:solidFill>
                  <a:srgbClr val="0000FF"/>
                </a:solidFill>
                <a:latin typeface="Times New Roman"/>
                <a:cs typeface="Times New Roman"/>
              </a:rPr>
              <a:t>durante</a:t>
            </a:r>
            <a:r>
              <a:rPr lang="en-US" sz="2000" dirty="0" smtClean="0">
                <a:solidFill>
                  <a:srgbClr val="0000FF"/>
                </a:solidFill>
                <a:latin typeface="Times New Roman"/>
                <a:cs typeface="Times New Roman"/>
              </a:rPr>
              <a:t> la </a:t>
            </a:r>
            <a:r>
              <a:rPr lang="en-US" sz="2000" dirty="0" err="1" smtClean="0">
                <a:solidFill>
                  <a:srgbClr val="0000FF"/>
                </a:solidFill>
                <a:latin typeface="Times New Roman"/>
                <a:cs typeface="Times New Roman"/>
              </a:rPr>
              <a:t>costruzione</a:t>
            </a:r>
            <a:r>
              <a:rPr lang="en-US" sz="2000" dirty="0" smtClean="0">
                <a:solidFill>
                  <a:srgbClr val="0000FF"/>
                </a:solidFill>
                <a:latin typeface="Times New Roman"/>
                <a:cs typeface="Times New Roman"/>
              </a:rPr>
              <a:t>, con lo </a:t>
            </a:r>
            <a:r>
              <a:rPr lang="en-US" sz="2000" dirty="0" err="1" smtClean="0">
                <a:solidFill>
                  <a:srgbClr val="0000FF"/>
                </a:solidFill>
                <a:latin typeface="Times New Roman"/>
                <a:cs typeface="Times New Roman"/>
              </a:rPr>
              <a:t>sviluppo</a:t>
            </a:r>
            <a:r>
              <a:rPr lang="en-US" sz="2000" dirty="0" smtClean="0">
                <a:solidFill>
                  <a:srgbClr val="0000FF"/>
                </a:solidFill>
                <a:latin typeface="Times New Roman"/>
                <a:cs typeface="Times New Roman"/>
              </a:rPr>
              <a:t> di </a:t>
            </a:r>
            <a:r>
              <a:rPr lang="en-US" sz="2000" dirty="0" err="1" smtClean="0">
                <a:solidFill>
                  <a:srgbClr val="0000FF"/>
                </a:solidFill>
                <a:latin typeface="Times New Roman"/>
                <a:cs typeface="Times New Roman"/>
              </a:rPr>
              <a:t>nuove</a:t>
            </a:r>
            <a:r>
              <a:rPr lang="en-US" sz="2000" dirty="0" smtClean="0">
                <a:solidFill>
                  <a:srgbClr val="0000FF"/>
                </a:solidFill>
                <a:latin typeface="Times New Roman"/>
                <a:cs typeface="Times New Roman"/>
              </a:rPr>
              <a:t> </a:t>
            </a:r>
            <a:r>
              <a:rPr lang="en-US" sz="2000" dirty="0" err="1" smtClean="0">
                <a:solidFill>
                  <a:srgbClr val="0000FF"/>
                </a:solidFill>
                <a:latin typeface="Times New Roman"/>
                <a:cs typeface="Times New Roman"/>
              </a:rPr>
              <a:t>tecnologie</a:t>
            </a:r>
            <a:r>
              <a:rPr lang="en-US" sz="2000" dirty="0" smtClean="0">
                <a:solidFill>
                  <a:srgbClr val="0000FF"/>
                </a:solidFill>
                <a:latin typeface="Times New Roman"/>
                <a:cs typeface="Times New Roman"/>
              </a:rPr>
              <a:t>. </a:t>
            </a:r>
            <a:endParaRPr lang="en-US" sz="2000" dirty="0">
              <a:solidFill>
                <a:srgbClr val="0000FF"/>
              </a:solidFill>
              <a:latin typeface="Times New Roman"/>
              <a:cs typeface="Times New Roman"/>
            </a:endParaRPr>
          </a:p>
        </p:txBody>
      </p:sp>
      <p:sp>
        <p:nvSpPr>
          <p:cNvPr id="13320" name="Text Box 13"/>
          <p:cNvSpPr txBox="1">
            <a:spLocks noChangeArrowheads="1"/>
          </p:cNvSpPr>
          <p:nvPr/>
        </p:nvSpPr>
        <p:spPr bwMode="auto">
          <a:xfrm>
            <a:off x="395536" y="332656"/>
            <a:ext cx="8382000" cy="584776"/>
          </a:xfrm>
          <a:prstGeom prst="rect">
            <a:avLst/>
          </a:prstGeom>
          <a:noFill/>
          <a:ln w="28575" algn="ctr">
            <a:noFill/>
            <a:miter lim="800000"/>
            <a:headEnd/>
            <a:tailEnd/>
          </a:ln>
          <a:effectLs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3200" dirty="0">
                <a:solidFill>
                  <a:srgbClr val="FF0000"/>
                </a:solidFill>
                <a:latin typeface="Times New Roman"/>
                <a:cs typeface="Times New Roman"/>
              </a:rPr>
              <a:t>I </a:t>
            </a:r>
            <a:r>
              <a:rPr lang="en-US" sz="3200" dirty="0" err="1">
                <a:solidFill>
                  <a:srgbClr val="FF0000"/>
                </a:solidFill>
                <a:latin typeface="Times New Roman"/>
                <a:cs typeface="Times New Roman"/>
              </a:rPr>
              <a:t>centri</a:t>
            </a:r>
            <a:r>
              <a:rPr lang="en-US" sz="3200" dirty="0">
                <a:solidFill>
                  <a:srgbClr val="FF0000"/>
                </a:solidFill>
                <a:latin typeface="Times New Roman"/>
                <a:cs typeface="Times New Roman"/>
              </a:rPr>
              <a:t> di </a:t>
            </a:r>
            <a:r>
              <a:rPr lang="en-US" sz="3200" dirty="0" err="1">
                <a:solidFill>
                  <a:srgbClr val="FF0000"/>
                </a:solidFill>
                <a:latin typeface="Times New Roman"/>
                <a:cs typeface="Times New Roman"/>
              </a:rPr>
              <a:t>ricerca</a:t>
            </a:r>
            <a:r>
              <a:rPr lang="en-US" sz="3200" dirty="0">
                <a:solidFill>
                  <a:srgbClr val="FF0000"/>
                </a:solidFill>
                <a:latin typeface="Times New Roman"/>
                <a:cs typeface="Times New Roman"/>
              </a:rPr>
              <a:t>: </a:t>
            </a:r>
            <a:r>
              <a:rPr lang="en-US" sz="3200" dirty="0" err="1">
                <a:solidFill>
                  <a:srgbClr val="FF0000"/>
                </a:solidFill>
                <a:latin typeface="Times New Roman"/>
                <a:cs typeface="Times New Roman"/>
              </a:rPr>
              <a:t>il</a:t>
            </a:r>
            <a:r>
              <a:rPr lang="en-US" sz="3200" dirty="0">
                <a:solidFill>
                  <a:srgbClr val="FF0000"/>
                </a:solidFill>
                <a:latin typeface="Times New Roman"/>
                <a:cs typeface="Times New Roman"/>
              </a:rPr>
              <a:t> CERN</a:t>
            </a:r>
            <a:endParaRPr lang="en-US" sz="3200" dirty="0">
              <a:solidFill>
                <a:srgbClr val="FF0000"/>
              </a:solidFill>
              <a:latin typeface="Times New Roman"/>
              <a:cs typeface="Times New Roman"/>
              <a:sym typeface="Symbol" pitchFamily="18" charset="2"/>
            </a:endParaRPr>
          </a:p>
        </p:txBody>
      </p:sp>
      <p:pic>
        <p:nvPicPr>
          <p:cNvPr id="105478" name="Picture 6" descr="Picture 26"/>
          <p:cNvPicPr>
            <a:picLocks noChangeAspect="1" noChangeArrowheads="1"/>
          </p:cNvPicPr>
          <p:nvPr/>
        </p:nvPicPr>
        <p:blipFill>
          <a:blip r:embed="rId2"/>
          <a:srcRect/>
          <a:stretch>
            <a:fillRect/>
          </a:stretch>
        </p:blipFill>
        <p:spPr bwMode="auto">
          <a:xfrm>
            <a:off x="4572000" y="3810000"/>
            <a:ext cx="4267200" cy="2871788"/>
          </a:xfrm>
          <a:prstGeom prst="rect">
            <a:avLst/>
          </a:prstGeom>
          <a:noFill/>
          <a:effectLst>
            <a:outerShdw blurRad="63500" dist="38099" dir="2700000" algn="ctr" rotWithShape="0">
              <a:srgbClr val="000000">
                <a:alpha val="74998"/>
              </a:srgbClr>
            </a:outerShdw>
          </a:effectLst>
        </p:spPr>
      </p:pic>
    </p:spTree>
    <p:extLst>
      <p:ext uri="{BB962C8B-B14F-4D97-AF65-F5344CB8AC3E}">
        <p14:creationId xmlns:p14="http://schemas.microsoft.com/office/powerpoint/2010/main" val="209948569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C658681-7A1A-4BAA-9465-1840A80B5D94}" type="slidenum">
              <a:rPr lang="en-US" smtClean="0">
                <a:solidFill>
                  <a:srgbClr val="3399FF"/>
                </a:solidFill>
              </a:rPr>
              <a:pPr eaLnBrk="1" hangingPunct="1"/>
              <a:t>44</a:t>
            </a:fld>
            <a:endParaRPr lang="en-US" smtClean="0">
              <a:solidFill>
                <a:srgbClr val="3399FF"/>
              </a:solidFill>
            </a:endParaRPr>
          </a:p>
        </p:txBody>
      </p:sp>
      <p:pic>
        <p:nvPicPr>
          <p:cNvPr id="33795" name="Picture 6"/>
          <p:cNvPicPr>
            <a:picLocks noChangeAspect="1" noChangeArrowheads="1"/>
          </p:cNvPicPr>
          <p:nvPr/>
        </p:nvPicPr>
        <p:blipFill>
          <a:blip r:embed="rId2">
            <a:extLst>
              <a:ext uri="{28A0092B-C50C-407E-A947-70E740481C1C}">
                <a14:useLocalDpi xmlns:a14="http://schemas.microsoft.com/office/drawing/2010/main" val="0"/>
              </a:ext>
            </a:extLst>
          </a:blip>
          <a:srcRect l="6172"/>
          <a:stretch>
            <a:fillRect/>
          </a:stretch>
        </p:blipFill>
        <p:spPr bwMode="auto">
          <a:xfrm>
            <a:off x="0" y="1268760"/>
            <a:ext cx="5791200" cy="378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31" name="Text Box 7"/>
          <p:cNvSpPr txBox="1">
            <a:spLocks noChangeArrowheads="1"/>
          </p:cNvSpPr>
          <p:nvPr/>
        </p:nvSpPr>
        <p:spPr bwMode="auto">
          <a:xfrm>
            <a:off x="5220072" y="1268760"/>
            <a:ext cx="4038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indent="0" eaLnBrk="1" hangingPunct="1">
              <a:buClr>
                <a:srgbClr val="3399FF"/>
              </a:buClr>
              <a:buSzPct val="120000"/>
            </a:pPr>
            <a:r>
              <a:rPr lang="en-US" sz="2000" dirty="0" smtClean="0">
                <a:solidFill>
                  <a:srgbClr val="0000FF"/>
                </a:solidFill>
                <a:latin typeface="Times New Roman"/>
                <a:cs typeface="Times New Roman"/>
              </a:rPr>
              <a:t>1) I </a:t>
            </a:r>
            <a:r>
              <a:rPr lang="en-US" sz="2000" dirty="0" err="1">
                <a:solidFill>
                  <a:srgbClr val="0000FF"/>
                </a:solidFill>
                <a:latin typeface="Times New Roman"/>
                <a:cs typeface="Times New Roman"/>
              </a:rPr>
              <a:t>protoni</a:t>
            </a:r>
            <a:r>
              <a:rPr lang="en-US" sz="2000" dirty="0">
                <a:solidFill>
                  <a:srgbClr val="0000FF"/>
                </a:solidFill>
                <a:latin typeface="Times New Roman"/>
                <a:cs typeface="Times New Roman"/>
              </a:rPr>
              <a:t> sono </a:t>
            </a:r>
            <a:r>
              <a:rPr lang="en-US" sz="2000" dirty="0" err="1">
                <a:solidFill>
                  <a:srgbClr val="0000FF"/>
                </a:solidFill>
                <a:latin typeface="Times New Roman"/>
                <a:cs typeface="Times New Roman"/>
              </a:rPr>
              <a:t>ottenuti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strappando</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elettroni</a:t>
            </a:r>
            <a:r>
              <a:rPr lang="en-US" sz="2000" dirty="0">
                <a:solidFill>
                  <a:srgbClr val="0000FF"/>
                </a:solidFill>
                <a:latin typeface="Times New Roman"/>
                <a:cs typeface="Times New Roman"/>
              </a:rPr>
              <a:t> a </a:t>
            </a:r>
            <a:r>
              <a:rPr lang="en-US" sz="2000" dirty="0" err="1">
                <a:solidFill>
                  <a:srgbClr val="0000FF"/>
                </a:solidFill>
                <a:latin typeface="Times New Roman"/>
                <a:cs typeface="Times New Roman"/>
              </a:rPr>
              <a:t>atomi</a:t>
            </a:r>
            <a:r>
              <a:rPr lang="en-US" sz="2000" dirty="0">
                <a:solidFill>
                  <a:srgbClr val="0000FF"/>
                </a:solidFill>
                <a:latin typeface="Times New Roman"/>
                <a:cs typeface="Times New Roman"/>
              </a:rPr>
              <a:t> di </a:t>
            </a:r>
            <a:r>
              <a:rPr lang="en-US" sz="2000" dirty="0" err="1">
                <a:solidFill>
                  <a:srgbClr val="0000FF"/>
                </a:solidFill>
                <a:latin typeface="Times New Roman"/>
                <a:cs typeface="Times New Roman"/>
              </a:rPr>
              <a:t>idrogeno</a:t>
            </a:r>
            <a:r>
              <a:rPr lang="en-US" sz="2000" dirty="0">
                <a:solidFill>
                  <a:srgbClr val="0000FF"/>
                </a:solidFill>
                <a:latin typeface="Times New Roman"/>
                <a:cs typeface="Times New Roman"/>
              </a:rPr>
              <a:t>. </a:t>
            </a:r>
          </a:p>
        </p:txBody>
      </p:sp>
      <p:sp>
        <p:nvSpPr>
          <p:cNvPr id="33797" name="Text Box 9"/>
          <p:cNvSpPr txBox="1">
            <a:spLocks noChangeArrowheads="1"/>
          </p:cNvSpPr>
          <p:nvPr/>
        </p:nvSpPr>
        <p:spPr bwMode="auto">
          <a:xfrm>
            <a:off x="395536" y="332656"/>
            <a:ext cx="8382000" cy="584776"/>
          </a:xfrm>
          <a:prstGeom prst="rect">
            <a:avLst/>
          </a:prstGeom>
          <a:noFill/>
          <a:ln w="28575" algn="ctr">
            <a:noFill/>
            <a:miter lim="800000"/>
            <a:headEnd/>
            <a:tailEnd/>
          </a:ln>
          <a:effectLs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3200" dirty="0">
                <a:solidFill>
                  <a:srgbClr val="FF0000"/>
                </a:solidFill>
                <a:latin typeface="Times New Roman"/>
                <a:cs typeface="Times New Roman"/>
              </a:rPr>
              <a:t>Come </a:t>
            </a:r>
            <a:r>
              <a:rPr lang="en-US" sz="3200" dirty="0" err="1">
                <a:solidFill>
                  <a:srgbClr val="FF0000"/>
                </a:solidFill>
                <a:latin typeface="Times New Roman"/>
                <a:cs typeface="Times New Roman"/>
              </a:rPr>
              <a:t>si</a:t>
            </a:r>
            <a:r>
              <a:rPr lang="en-US" sz="3200" dirty="0">
                <a:solidFill>
                  <a:srgbClr val="FF0000"/>
                </a:solidFill>
                <a:latin typeface="Times New Roman"/>
                <a:cs typeface="Times New Roman"/>
              </a:rPr>
              <a:t> </a:t>
            </a:r>
            <a:r>
              <a:rPr lang="en-US" sz="3200" dirty="0" err="1">
                <a:solidFill>
                  <a:srgbClr val="FF0000"/>
                </a:solidFill>
                <a:latin typeface="Times New Roman"/>
                <a:cs typeface="Times New Roman"/>
              </a:rPr>
              <a:t>accelerano</a:t>
            </a:r>
            <a:r>
              <a:rPr lang="en-US" sz="3200" dirty="0">
                <a:solidFill>
                  <a:srgbClr val="FF0000"/>
                </a:solidFill>
                <a:latin typeface="Times New Roman"/>
                <a:cs typeface="Times New Roman"/>
              </a:rPr>
              <a:t> le </a:t>
            </a:r>
            <a:r>
              <a:rPr lang="en-US" sz="3200" dirty="0" err="1">
                <a:solidFill>
                  <a:srgbClr val="FF0000"/>
                </a:solidFill>
                <a:latin typeface="Times New Roman"/>
                <a:cs typeface="Times New Roman"/>
              </a:rPr>
              <a:t>particelle</a:t>
            </a:r>
            <a:r>
              <a:rPr lang="en-US" sz="3200" dirty="0">
                <a:solidFill>
                  <a:srgbClr val="FF0000"/>
                </a:solidFill>
                <a:latin typeface="Times New Roman"/>
                <a:cs typeface="Times New Roman"/>
              </a:rPr>
              <a:t>?</a:t>
            </a:r>
            <a:endParaRPr lang="en-US" sz="3200" dirty="0">
              <a:solidFill>
                <a:srgbClr val="FF0000"/>
              </a:solidFill>
              <a:latin typeface="Times New Roman"/>
              <a:cs typeface="Times New Roman"/>
              <a:sym typeface="Symbol" pitchFamily="18" charset="2"/>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564904"/>
            <a:ext cx="2971800" cy="1713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17"/>
          <p:cNvSpPr txBox="1">
            <a:spLocks noChangeArrowheads="1"/>
          </p:cNvSpPr>
          <p:nvPr/>
        </p:nvSpPr>
        <p:spPr bwMode="auto">
          <a:xfrm>
            <a:off x="683568" y="5157192"/>
            <a:ext cx="71287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indent="0" eaLnBrk="1" hangingPunct="1">
              <a:buClr>
                <a:srgbClr val="3399FF"/>
              </a:buClr>
              <a:buSzPct val="120000"/>
            </a:pPr>
            <a:r>
              <a:rPr lang="en-US" sz="2000" dirty="0" smtClean="0">
                <a:solidFill>
                  <a:srgbClr val="0000FF"/>
                </a:solidFill>
                <a:latin typeface="Times New Roman"/>
                <a:cs typeface="Times New Roman"/>
              </a:rPr>
              <a:t>2) I </a:t>
            </a:r>
            <a:r>
              <a:rPr lang="en-US" sz="2000" dirty="0" err="1" smtClean="0">
                <a:solidFill>
                  <a:srgbClr val="0000FF"/>
                </a:solidFill>
                <a:latin typeface="Times New Roman"/>
                <a:cs typeface="Times New Roman"/>
              </a:rPr>
              <a:t>protoni</a:t>
            </a:r>
            <a:r>
              <a:rPr lang="en-US" sz="2000" dirty="0" smtClean="0">
                <a:solidFill>
                  <a:srgbClr val="0000FF"/>
                </a:solidFill>
                <a:latin typeface="Times New Roman"/>
                <a:cs typeface="Times New Roman"/>
              </a:rPr>
              <a:t> sono </a:t>
            </a:r>
            <a:r>
              <a:rPr lang="en-US" sz="2000" dirty="0" err="1">
                <a:solidFill>
                  <a:srgbClr val="0000FF"/>
                </a:solidFill>
                <a:latin typeface="Times New Roman"/>
                <a:cs typeface="Times New Roman"/>
              </a:rPr>
              <a:t>iniettati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nel</a:t>
            </a:r>
            <a:r>
              <a:rPr lang="en-US" sz="2000" dirty="0">
                <a:solidFill>
                  <a:srgbClr val="0000FF"/>
                </a:solidFill>
                <a:latin typeface="Times New Roman"/>
                <a:cs typeface="Times New Roman"/>
              </a:rPr>
              <a:t> </a:t>
            </a:r>
            <a:r>
              <a:rPr lang="en-US" sz="2000" dirty="0" smtClean="0">
                <a:solidFill>
                  <a:srgbClr val="0000FF"/>
                </a:solidFill>
                <a:latin typeface="Times New Roman"/>
                <a:cs typeface="Times New Roman"/>
              </a:rPr>
              <a:t>PS booster a </a:t>
            </a:r>
            <a:r>
              <a:rPr lang="en-US" sz="2000" dirty="0">
                <a:solidFill>
                  <a:srgbClr val="0000FF"/>
                </a:solidFill>
                <a:latin typeface="Times New Roman"/>
                <a:cs typeface="Times New Roman"/>
              </a:rPr>
              <a:t>50 MeV dal Linac2 e </a:t>
            </a:r>
            <a:r>
              <a:rPr lang="en-US" sz="2000" dirty="0" err="1">
                <a:solidFill>
                  <a:srgbClr val="0000FF"/>
                </a:solidFill>
                <a:latin typeface="Times New Roman"/>
                <a:cs typeface="Times New Roman"/>
              </a:rPr>
              <a:t>accelerati</a:t>
            </a:r>
            <a:r>
              <a:rPr lang="en-US" sz="2000" dirty="0">
                <a:solidFill>
                  <a:srgbClr val="0000FF"/>
                </a:solidFill>
                <a:latin typeface="Times New Roman"/>
                <a:cs typeface="Times New Roman"/>
              </a:rPr>
              <a:t> a 1.4 </a:t>
            </a:r>
            <a:r>
              <a:rPr lang="en-US" sz="2000" dirty="0" smtClean="0">
                <a:solidFill>
                  <a:srgbClr val="0000FF"/>
                </a:solidFill>
                <a:latin typeface="Times New Roman"/>
                <a:cs typeface="Times New Roman"/>
              </a:rPr>
              <a:t>GeV</a:t>
            </a:r>
          </a:p>
          <a:p>
            <a:pPr marL="0" indent="0" eaLnBrk="1" hangingPunct="1">
              <a:buClr>
                <a:srgbClr val="3399FF"/>
              </a:buClr>
              <a:buSzPct val="120000"/>
            </a:pPr>
            <a:r>
              <a:rPr lang="en-US" sz="2000" dirty="0" smtClean="0">
                <a:solidFill>
                  <a:srgbClr val="0000FF"/>
                </a:solidFill>
                <a:latin typeface="Times New Roman"/>
                <a:cs typeface="Times New Roman"/>
              </a:rPr>
              <a:t>3) </a:t>
            </a:r>
            <a:r>
              <a:rPr lang="en-US" sz="2000" dirty="0" err="1" smtClean="0">
                <a:solidFill>
                  <a:srgbClr val="0000FF"/>
                </a:solidFill>
                <a:latin typeface="Times New Roman"/>
                <a:cs typeface="Times New Roman"/>
              </a:rPr>
              <a:t>passano</a:t>
            </a:r>
            <a:r>
              <a:rPr lang="en-US" sz="2000" dirty="0" smtClean="0">
                <a:solidFill>
                  <a:srgbClr val="0000FF"/>
                </a:solidFill>
                <a:latin typeface="Times New Roman"/>
                <a:cs typeface="Times New Roman"/>
              </a:rPr>
              <a:t> </a:t>
            </a:r>
            <a:r>
              <a:rPr lang="en-US" sz="2000" dirty="0">
                <a:solidFill>
                  <a:srgbClr val="0000FF"/>
                </a:solidFill>
                <a:latin typeface="Times New Roman"/>
                <a:cs typeface="Times New Roman"/>
              </a:rPr>
              <a:t>al PS e sono </a:t>
            </a:r>
            <a:r>
              <a:rPr lang="en-US" sz="2000" dirty="0" err="1">
                <a:solidFill>
                  <a:srgbClr val="0000FF"/>
                </a:solidFill>
                <a:latin typeface="Times New Roman"/>
                <a:cs typeface="Times New Roman"/>
              </a:rPr>
              <a:t>accelerati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fino</a:t>
            </a:r>
            <a:r>
              <a:rPr lang="en-US" sz="2000" dirty="0">
                <a:solidFill>
                  <a:srgbClr val="0000FF"/>
                </a:solidFill>
                <a:latin typeface="Times New Roman"/>
                <a:cs typeface="Times New Roman"/>
              </a:rPr>
              <a:t> a 25 GeV</a:t>
            </a:r>
          </a:p>
          <a:p>
            <a:pPr eaLnBrk="1" hangingPunct="1">
              <a:buClr>
                <a:srgbClr val="3399FF"/>
              </a:buClr>
              <a:buSzPct val="120000"/>
              <a:buFont typeface="Arial"/>
              <a:buChar char="•"/>
            </a:pPr>
            <a:endParaRPr lang="en-US" sz="2000" dirty="0">
              <a:solidFill>
                <a:srgbClr val="0000FF"/>
              </a:solidFill>
              <a:latin typeface="Times New Roman"/>
              <a:cs typeface="Times New Roman"/>
            </a:endParaRPr>
          </a:p>
        </p:txBody>
      </p:sp>
    </p:spTree>
    <p:extLst>
      <p:ext uri="{BB962C8B-B14F-4D97-AF65-F5344CB8AC3E}">
        <p14:creationId xmlns:p14="http://schemas.microsoft.com/office/powerpoint/2010/main" val="370947530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C658681-7A1A-4BAA-9465-1840A80B5D94}" type="slidenum">
              <a:rPr lang="en-US" smtClean="0">
                <a:solidFill>
                  <a:srgbClr val="3399FF"/>
                </a:solidFill>
              </a:rPr>
              <a:pPr eaLnBrk="1" hangingPunct="1"/>
              <a:t>45</a:t>
            </a:fld>
            <a:endParaRPr lang="en-US" smtClean="0">
              <a:solidFill>
                <a:srgbClr val="3399FF"/>
              </a:solidFill>
            </a:endParaRPr>
          </a:p>
        </p:txBody>
      </p:sp>
      <p:pic>
        <p:nvPicPr>
          <p:cNvPr id="33795" name="Picture 6"/>
          <p:cNvPicPr>
            <a:picLocks noChangeAspect="1" noChangeArrowheads="1"/>
          </p:cNvPicPr>
          <p:nvPr/>
        </p:nvPicPr>
        <p:blipFill>
          <a:blip r:embed="rId2">
            <a:extLst>
              <a:ext uri="{28A0092B-C50C-407E-A947-70E740481C1C}">
                <a14:useLocalDpi xmlns:a14="http://schemas.microsoft.com/office/drawing/2010/main" val="0"/>
              </a:ext>
            </a:extLst>
          </a:blip>
          <a:srcRect l="6172"/>
          <a:stretch>
            <a:fillRect/>
          </a:stretch>
        </p:blipFill>
        <p:spPr bwMode="auto">
          <a:xfrm>
            <a:off x="0" y="784225"/>
            <a:ext cx="5791200" cy="378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Text Box 9"/>
          <p:cNvSpPr txBox="1">
            <a:spLocks noChangeArrowheads="1"/>
          </p:cNvSpPr>
          <p:nvPr/>
        </p:nvSpPr>
        <p:spPr bwMode="auto">
          <a:xfrm>
            <a:off x="381000" y="310803"/>
            <a:ext cx="8382000" cy="584776"/>
          </a:xfrm>
          <a:prstGeom prst="rect">
            <a:avLst/>
          </a:prstGeom>
          <a:noFill/>
          <a:ln w="28575" algn="ctr">
            <a:noFill/>
            <a:miter lim="800000"/>
            <a:headEnd/>
            <a:tailEnd/>
          </a:ln>
          <a:effectLs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3200" dirty="0">
                <a:solidFill>
                  <a:srgbClr val="FF0000"/>
                </a:solidFill>
                <a:latin typeface="Times New Roman"/>
                <a:cs typeface="Times New Roman"/>
              </a:rPr>
              <a:t>Come </a:t>
            </a:r>
            <a:r>
              <a:rPr lang="en-US" sz="3200" dirty="0" err="1">
                <a:solidFill>
                  <a:srgbClr val="FF0000"/>
                </a:solidFill>
                <a:latin typeface="Times New Roman"/>
                <a:cs typeface="Times New Roman"/>
              </a:rPr>
              <a:t>si</a:t>
            </a:r>
            <a:r>
              <a:rPr lang="en-US" sz="3200" dirty="0">
                <a:solidFill>
                  <a:srgbClr val="FF0000"/>
                </a:solidFill>
                <a:latin typeface="Times New Roman"/>
                <a:cs typeface="Times New Roman"/>
              </a:rPr>
              <a:t> </a:t>
            </a:r>
            <a:r>
              <a:rPr lang="en-US" sz="3200" dirty="0" err="1">
                <a:solidFill>
                  <a:srgbClr val="FF0000"/>
                </a:solidFill>
                <a:latin typeface="Times New Roman"/>
                <a:cs typeface="Times New Roman"/>
              </a:rPr>
              <a:t>accelerano</a:t>
            </a:r>
            <a:r>
              <a:rPr lang="en-US" sz="3200" dirty="0">
                <a:solidFill>
                  <a:srgbClr val="FF0000"/>
                </a:solidFill>
                <a:latin typeface="Times New Roman"/>
                <a:cs typeface="Times New Roman"/>
              </a:rPr>
              <a:t> le </a:t>
            </a:r>
            <a:r>
              <a:rPr lang="en-US" sz="3200" dirty="0" err="1">
                <a:solidFill>
                  <a:srgbClr val="FF0000"/>
                </a:solidFill>
                <a:latin typeface="Times New Roman"/>
                <a:cs typeface="Times New Roman"/>
              </a:rPr>
              <a:t>particelle</a:t>
            </a:r>
            <a:r>
              <a:rPr lang="en-US" sz="3200" dirty="0">
                <a:solidFill>
                  <a:srgbClr val="FF0000"/>
                </a:solidFill>
                <a:latin typeface="Times New Roman"/>
                <a:cs typeface="Times New Roman"/>
              </a:rPr>
              <a:t>?</a:t>
            </a:r>
            <a:endParaRPr lang="en-US" sz="3200" dirty="0">
              <a:solidFill>
                <a:srgbClr val="FF0000"/>
              </a:solidFill>
              <a:latin typeface="Times New Roman"/>
              <a:cs typeface="Times New Roman"/>
              <a:sym typeface="Symbol" pitchFamily="18" charset="2"/>
            </a:endParaRPr>
          </a:p>
        </p:txBody>
      </p:sp>
      <p:sp>
        <p:nvSpPr>
          <p:cNvPr id="77840" name="Text Box 16"/>
          <p:cNvSpPr txBox="1">
            <a:spLocks noChangeArrowheads="1"/>
          </p:cNvSpPr>
          <p:nvPr/>
        </p:nvSpPr>
        <p:spPr bwMode="auto">
          <a:xfrm>
            <a:off x="5652120" y="1772816"/>
            <a:ext cx="33528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indent="0" eaLnBrk="1" hangingPunct="1">
              <a:buClr>
                <a:srgbClr val="3399FF"/>
              </a:buClr>
              <a:buSzPct val="120000"/>
            </a:pPr>
            <a:r>
              <a:rPr lang="en-US" sz="2000" dirty="0" smtClean="0">
                <a:solidFill>
                  <a:srgbClr val="0000FF"/>
                </a:solidFill>
                <a:latin typeface="Times New Roman"/>
                <a:cs typeface="Times New Roman"/>
              </a:rPr>
              <a:t>5) </a:t>
            </a:r>
            <a:r>
              <a:rPr lang="en-US" sz="2000" dirty="0" err="1" smtClean="0">
                <a:solidFill>
                  <a:srgbClr val="0000FF"/>
                </a:solidFill>
                <a:latin typeface="Times New Roman"/>
                <a:cs typeface="Times New Roman"/>
              </a:rPr>
              <a:t>passano</a:t>
            </a:r>
            <a:r>
              <a:rPr lang="en-US" sz="2000" dirty="0" smtClean="0">
                <a:solidFill>
                  <a:srgbClr val="0000FF"/>
                </a:solidFill>
                <a:latin typeface="Times New Roman"/>
                <a:cs typeface="Times New Roman"/>
              </a:rPr>
              <a:t> </a:t>
            </a:r>
            <a:r>
              <a:rPr lang="en-US" sz="2000" dirty="0" err="1">
                <a:solidFill>
                  <a:srgbClr val="0000FF"/>
                </a:solidFill>
                <a:latin typeface="Times New Roman"/>
                <a:cs typeface="Times New Roman"/>
              </a:rPr>
              <a:t>all’LHC</a:t>
            </a:r>
            <a:r>
              <a:rPr lang="en-US" sz="2000" dirty="0">
                <a:solidFill>
                  <a:srgbClr val="0000FF"/>
                </a:solidFill>
                <a:latin typeface="Times New Roman"/>
                <a:cs typeface="Times New Roman"/>
              </a:rPr>
              <a:t> dove </a:t>
            </a:r>
            <a:r>
              <a:rPr lang="en-US" sz="2000" dirty="0" err="1">
                <a:solidFill>
                  <a:srgbClr val="0000FF"/>
                </a:solidFill>
                <a:latin typeface="Times New Roman"/>
                <a:cs typeface="Times New Roman"/>
              </a:rPr>
              <a:t>possono</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essere</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accelerati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fino</a:t>
            </a:r>
            <a:r>
              <a:rPr lang="en-US" sz="2000" dirty="0">
                <a:solidFill>
                  <a:srgbClr val="0000FF"/>
                </a:solidFill>
                <a:latin typeface="Times New Roman"/>
                <a:cs typeface="Times New Roman"/>
              </a:rPr>
              <a:t> a 7 TeV</a:t>
            </a:r>
            <a:r>
              <a:rPr lang="it-IT" sz="2000" dirty="0">
                <a:solidFill>
                  <a:srgbClr val="0000FF"/>
                </a:solidFill>
                <a:latin typeface="Times New Roman"/>
                <a:cs typeface="Times New Roman"/>
              </a:rPr>
              <a:t> </a:t>
            </a:r>
            <a:r>
              <a:rPr lang="it-IT" sz="2000" dirty="0" smtClean="0">
                <a:solidFill>
                  <a:srgbClr val="0000FF"/>
                </a:solidFill>
                <a:latin typeface="Times New Roman"/>
                <a:cs typeface="Times New Roman"/>
              </a:rPr>
              <a:t>(</a:t>
            </a:r>
            <a:r>
              <a:rPr lang="it-IT" sz="2000" dirty="0">
                <a:solidFill>
                  <a:srgbClr val="0000FF"/>
                </a:solidFill>
                <a:latin typeface="Times New Roman"/>
                <a:cs typeface="Times New Roman"/>
              </a:rPr>
              <a:t>filling time ~ 4 minuti, fase di accelerazione ~ 20 minuti)</a:t>
            </a:r>
          </a:p>
        </p:txBody>
      </p:sp>
      <p:sp>
        <p:nvSpPr>
          <p:cNvPr id="77843" name="Rectangle 19"/>
          <p:cNvSpPr>
            <a:spLocks noChangeArrowheads="1"/>
          </p:cNvSpPr>
          <p:nvPr/>
        </p:nvSpPr>
        <p:spPr bwMode="auto">
          <a:xfrm>
            <a:off x="5652120" y="980728"/>
            <a:ext cx="3048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3399FF"/>
              </a:buClr>
              <a:buSzPct val="120000"/>
            </a:pPr>
            <a:r>
              <a:rPr lang="en-US" sz="2000" dirty="0" smtClean="0">
                <a:solidFill>
                  <a:srgbClr val="0000FF"/>
                </a:solidFill>
                <a:latin typeface="Times New Roman"/>
                <a:cs typeface="Times New Roman"/>
              </a:rPr>
              <a:t>4) </a:t>
            </a:r>
            <a:r>
              <a:rPr lang="en-US" sz="2000" dirty="0" err="1" smtClean="0">
                <a:solidFill>
                  <a:srgbClr val="0000FF"/>
                </a:solidFill>
                <a:latin typeface="Times New Roman"/>
                <a:cs typeface="Times New Roman"/>
              </a:rPr>
              <a:t>passano</a:t>
            </a:r>
            <a:r>
              <a:rPr lang="en-US" sz="2000" dirty="0" smtClean="0">
                <a:solidFill>
                  <a:srgbClr val="0000FF"/>
                </a:solidFill>
                <a:latin typeface="Times New Roman"/>
                <a:cs typeface="Times New Roman"/>
              </a:rPr>
              <a:t> </a:t>
            </a:r>
            <a:r>
              <a:rPr lang="en-US" sz="2000" dirty="0" err="1">
                <a:solidFill>
                  <a:srgbClr val="0000FF"/>
                </a:solidFill>
                <a:latin typeface="Times New Roman"/>
                <a:cs typeface="Times New Roman"/>
              </a:rPr>
              <a:t>all’SPS</a:t>
            </a:r>
            <a:r>
              <a:rPr lang="en-US" sz="2000" dirty="0">
                <a:solidFill>
                  <a:srgbClr val="0000FF"/>
                </a:solidFill>
                <a:latin typeface="Times New Roman"/>
                <a:cs typeface="Times New Roman"/>
              </a:rPr>
              <a:t> dove </a:t>
            </a:r>
            <a:r>
              <a:rPr lang="en-US" sz="2000" dirty="0" err="1">
                <a:solidFill>
                  <a:srgbClr val="0000FF"/>
                </a:solidFill>
                <a:latin typeface="Times New Roman"/>
                <a:cs typeface="Times New Roman"/>
              </a:rPr>
              <a:t>raggiungono</a:t>
            </a:r>
            <a:r>
              <a:rPr lang="en-US" sz="2000" dirty="0">
                <a:solidFill>
                  <a:srgbClr val="0000FF"/>
                </a:solidFill>
                <a:latin typeface="Times New Roman"/>
                <a:cs typeface="Times New Roman"/>
              </a:rPr>
              <a:t> 450 GeV</a:t>
            </a:r>
          </a:p>
        </p:txBody>
      </p:sp>
      <p:pic>
        <p:nvPicPr>
          <p:cNvPr id="10" name="Picture 8" descr="Thumbn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844" y="4429678"/>
            <a:ext cx="42672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429678"/>
            <a:ext cx="4290432"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808985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Straight Arrow Connector 106"/>
          <p:cNvCxnSpPr>
            <a:cxnSpLocks noChangeShapeType="1"/>
          </p:cNvCxnSpPr>
          <p:nvPr/>
        </p:nvCxnSpPr>
        <p:spPr bwMode="auto">
          <a:xfrm flipV="1">
            <a:off x="8077200" y="4608513"/>
            <a:ext cx="0" cy="1563687"/>
          </a:xfrm>
          <a:prstGeom prst="straightConnector1">
            <a:avLst/>
          </a:prstGeom>
          <a:noFill/>
          <a:ln w="28575" algn="ctr">
            <a:solidFill>
              <a:srgbClr val="3399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795" name="Slide Number Placeholder 1"/>
          <p:cNvSpPr>
            <a:spLocks noGrp="1"/>
          </p:cNvSpPr>
          <p:nvPr>
            <p:ph type="sldNum" sz="quarter" idx="12"/>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084812E-3065-4F01-A84A-B09336D5018A}" type="slidenum">
              <a:rPr lang="en-US" smtClean="0">
                <a:solidFill>
                  <a:srgbClr val="3399FF"/>
                </a:solidFill>
              </a:rPr>
              <a:pPr eaLnBrk="1" hangingPunct="1"/>
              <a:t>46</a:t>
            </a:fld>
            <a:endParaRPr lang="en-US" smtClean="0">
              <a:solidFill>
                <a:srgbClr val="3399FF"/>
              </a:solidFill>
            </a:endParaRPr>
          </a:p>
        </p:txBody>
      </p:sp>
      <p:sp>
        <p:nvSpPr>
          <p:cNvPr id="33796" name="Rectangle 3"/>
          <p:cNvSpPr>
            <a:spLocks noChangeArrowheads="1"/>
          </p:cNvSpPr>
          <p:nvPr/>
        </p:nvSpPr>
        <p:spPr bwMode="auto">
          <a:xfrm>
            <a:off x="2147888" y="1219200"/>
            <a:ext cx="1712912" cy="3429000"/>
          </a:xfrm>
          <a:prstGeom prst="rect">
            <a:avLst/>
          </a:prstGeom>
          <a:solidFill>
            <a:srgbClr val="33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it-IT"/>
          </a:p>
        </p:txBody>
      </p:sp>
      <p:sp>
        <p:nvSpPr>
          <p:cNvPr id="33797" name="Rectangle 4"/>
          <p:cNvSpPr>
            <a:spLocks noChangeArrowheads="1"/>
          </p:cNvSpPr>
          <p:nvPr/>
        </p:nvSpPr>
        <p:spPr bwMode="auto">
          <a:xfrm>
            <a:off x="3871913" y="1219200"/>
            <a:ext cx="1712912" cy="34290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it-IT"/>
          </a:p>
        </p:txBody>
      </p:sp>
      <p:sp>
        <p:nvSpPr>
          <p:cNvPr id="33798" name="Rectangle 5"/>
          <p:cNvSpPr>
            <a:spLocks noChangeArrowheads="1"/>
          </p:cNvSpPr>
          <p:nvPr/>
        </p:nvSpPr>
        <p:spPr bwMode="auto">
          <a:xfrm>
            <a:off x="5610225" y="1219200"/>
            <a:ext cx="1712913" cy="3429000"/>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it-IT"/>
          </a:p>
        </p:txBody>
      </p:sp>
      <p:sp>
        <p:nvSpPr>
          <p:cNvPr id="33799" name="Rectangle 6"/>
          <p:cNvSpPr>
            <a:spLocks noChangeArrowheads="1"/>
          </p:cNvSpPr>
          <p:nvPr/>
        </p:nvSpPr>
        <p:spPr bwMode="auto">
          <a:xfrm>
            <a:off x="7354888" y="1219200"/>
            <a:ext cx="1712912" cy="3429000"/>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it-IT"/>
          </a:p>
        </p:txBody>
      </p:sp>
      <p:grpSp>
        <p:nvGrpSpPr>
          <p:cNvPr id="89" name="Group 88"/>
          <p:cNvGrpSpPr>
            <a:grpSpLocks/>
          </p:cNvGrpSpPr>
          <p:nvPr/>
        </p:nvGrpSpPr>
        <p:grpSpPr bwMode="auto">
          <a:xfrm>
            <a:off x="288925" y="1584325"/>
            <a:ext cx="1757363" cy="368300"/>
            <a:chOff x="376546" y="3715656"/>
            <a:chExt cx="1757054" cy="369332"/>
          </a:xfrm>
        </p:grpSpPr>
        <p:cxnSp>
          <p:nvCxnSpPr>
            <p:cNvPr id="33851" name="Straight Arrow Connector 10"/>
            <p:cNvCxnSpPr>
              <a:cxnSpLocks noChangeShapeType="1"/>
            </p:cNvCxnSpPr>
            <p:nvPr/>
          </p:nvCxnSpPr>
          <p:spPr bwMode="auto">
            <a:xfrm>
              <a:off x="1371600" y="3886200"/>
              <a:ext cx="762000" cy="0"/>
            </a:xfrm>
            <a:prstGeom prst="straightConnector1">
              <a:avLst/>
            </a:prstGeom>
            <a:noFill/>
            <a:ln w="762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52" name="TextBox 11"/>
            <p:cNvSpPr txBox="1">
              <a:spLocks noChangeArrowheads="1"/>
            </p:cNvSpPr>
            <p:nvPr/>
          </p:nvSpPr>
          <p:spPr bwMode="auto">
            <a:xfrm>
              <a:off x="376546" y="3715656"/>
              <a:ext cx="1082284" cy="369332"/>
            </a:xfrm>
            <a:prstGeom prst="rect">
              <a:avLst/>
            </a:prstGeom>
            <a:solidFill>
              <a:srgbClr val="FF0000"/>
            </a:solidFill>
            <a:ln w="28575">
              <a:solidFill>
                <a:srgbClr val="FF0000"/>
              </a:solidFill>
              <a:miter lim="800000"/>
              <a:headEnd/>
              <a:tailEnd/>
            </a:ln>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solidFill>
                    <a:schemeClr val="bg1"/>
                  </a:solidFill>
                </a:rPr>
                <a:t>FOTONI</a:t>
              </a:r>
              <a:endParaRPr lang="it-IT">
                <a:solidFill>
                  <a:schemeClr val="bg1"/>
                </a:solidFill>
              </a:endParaRPr>
            </a:p>
          </p:txBody>
        </p:sp>
      </p:grpSp>
      <p:sp>
        <p:nvSpPr>
          <p:cNvPr id="33801" name="TextBox 12"/>
          <p:cNvSpPr txBox="1">
            <a:spLocks noChangeArrowheads="1"/>
          </p:cNvSpPr>
          <p:nvPr/>
        </p:nvSpPr>
        <p:spPr bwMode="auto">
          <a:xfrm>
            <a:off x="2162175" y="922516"/>
            <a:ext cx="1676400" cy="646331"/>
          </a:xfrm>
          <a:prstGeom prst="rect">
            <a:avLst/>
          </a:prstGeom>
          <a:solidFill>
            <a:schemeClr val="bg1"/>
          </a:solidFill>
          <a:ln w="28575">
            <a:solidFill>
              <a:schemeClr val="bg2"/>
            </a:solidFill>
            <a:miter lim="800000"/>
            <a:headEnd/>
            <a:tailEnd/>
          </a:ln>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dirty="0" err="1">
                <a:latin typeface="Times New Roman"/>
                <a:cs typeface="Times New Roman"/>
              </a:rPr>
              <a:t>Camere</a:t>
            </a:r>
            <a:r>
              <a:rPr lang="en-US" dirty="0">
                <a:latin typeface="Times New Roman"/>
                <a:cs typeface="Times New Roman"/>
              </a:rPr>
              <a:t> di </a:t>
            </a:r>
            <a:r>
              <a:rPr lang="en-US" dirty="0" err="1">
                <a:latin typeface="Times New Roman"/>
                <a:cs typeface="Times New Roman"/>
              </a:rPr>
              <a:t>tracciamento</a:t>
            </a:r>
            <a:endParaRPr lang="it-IT" dirty="0">
              <a:latin typeface="Times New Roman"/>
              <a:cs typeface="Times New Roman"/>
            </a:endParaRPr>
          </a:p>
        </p:txBody>
      </p:sp>
      <p:sp>
        <p:nvSpPr>
          <p:cNvPr id="33802" name="TextBox 13"/>
          <p:cNvSpPr txBox="1">
            <a:spLocks noChangeArrowheads="1"/>
          </p:cNvSpPr>
          <p:nvPr/>
        </p:nvSpPr>
        <p:spPr bwMode="auto">
          <a:xfrm>
            <a:off x="3900488" y="905053"/>
            <a:ext cx="1676400" cy="646331"/>
          </a:xfrm>
          <a:prstGeom prst="rect">
            <a:avLst/>
          </a:prstGeom>
          <a:solidFill>
            <a:schemeClr val="bg1"/>
          </a:solidFill>
          <a:ln w="28575">
            <a:solidFill>
              <a:schemeClr val="bg2"/>
            </a:solidFill>
            <a:miter lim="800000"/>
            <a:headEnd/>
            <a:tailEnd/>
          </a:ln>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atin typeface="Times New Roman"/>
                <a:cs typeface="Times New Roman"/>
              </a:rPr>
              <a:t>Calorimetro elettromagn.</a:t>
            </a:r>
            <a:endParaRPr lang="it-IT">
              <a:latin typeface="Times New Roman"/>
              <a:cs typeface="Times New Roman"/>
            </a:endParaRPr>
          </a:p>
        </p:txBody>
      </p:sp>
      <p:sp>
        <p:nvSpPr>
          <p:cNvPr id="33803" name="TextBox 14"/>
          <p:cNvSpPr txBox="1">
            <a:spLocks noChangeArrowheads="1"/>
          </p:cNvSpPr>
          <p:nvPr/>
        </p:nvSpPr>
        <p:spPr bwMode="auto">
          <a:xfrm>
            <a:off x="5624513" y="905053"/>
            <a:ext cx="1676400" cy="646331"/>
          </a:xfrm>
          <a:prstGeom prst="rect">
            <a:avLst/>
          </a:prstGeom>
          <a:solidFill>
            <a:schemeClr val="bg1"/>
          </a:solidFill>
          <a:ln w="28575">
            <a:solidFill>
              <a:schemeClr val="bg2"/>
            </a:solidFill>
            <a:miter lim="800000"/>
            <a:headEnd/>
            <a:tailEnd/>
          </a:ln>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atin typeface="Times New Roman"/>
                <a:cs typeface="Times New Roman"/>
              </a:rPr>
              <a:t>Calorimetro adronico</a:t>
            </a:r>
            <a:endParaRPr lang="it-IT">
              <a:latin typeface="Times New Roman"/>
              <a:cs typeface="Times New Roman"/>
            </a:endParaRPr>
          </a:p>
        </p:txBody>
      </p:sp>
      <p:sp>
        <p:nvSpPr>
          <p:cNvPr id="33804" name="TextBox 15"/>
          <p:cNvSpPr txBox="1">
            <a:spLocks noChangeArrowheads="1"/>
          </p:cNvSpPr>
          <p:nvPr/>
        </p:nvSpPr>
        <p:spPr bwMode="auto">
          <a:xfrm>
            <a:off x="7391400" y="905053"/>
            <a:ext cx="1676400" cy="646331"/>
          </a:xfrm>
          <a:prstGeom prst="rect">
            <a:avLst/>
          </a:prstGeom>
          <a:solidFill>
            <a:schemeClr val="bg1"/>
          </a:solidFill>
          <a:ln w="28575">
            <a:solidFill>
              <a:schemeClr val="bg2"/>
            </a:solidFill>
            <a:miter lim="800000"/>
            <a:headEnd/>
            <a:tailEnd/>
          </a:ln>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atin typeface="Times New Roman"/>
                <a:cs typeface="Times New Roman"/>
              </a:rPr>
              <a:t>Rivelatore per muoni</a:t>
            </a:r>
            <a:endParaRPr lang="it-IT">
              <a:latin typeface="Times New Roman"/>
              <a:cs typeface="Times New Roman"/>
            </a:endParaRPr>
          </a:p>
        </p:txBody>
      </p:sp>
      <p:grpSp>
        <p:nvGrpSpPr>
          <p:cNvPr id="90" name="Group 89"/>
          <p:cNvGrpSpPr>
            <a:grpSpLocks/>
          </p:cNvGrpSpPr>
          <p:nvPr/>
        </p:nvGrpSpPr>
        <p:grpSpPr bwMode="auto">
          <a:xfrm>
            <a:off x="104775" y="2274888"/>
            <a:ext cx="2047875" cy="369887"/>
            <a:chOff x="163034" y="4191000"/>
            <a:chExt cx="2046766" cy="369332"/>
          </a:xfrm>
        </p:grpSpPr>
        <p:cxnSp>
          <p:nvCxnSpPr>
            <p:cNvPr id="33849" name="Straight Arrow Connector 16"/>
            <p:cNvCxnSpPr>
              <a:cxnSpLocks noChangeShapeType="1"/>
            </p:cNvCxnSpPr>
            <p:nvPr/>
          </p:nvCxnSpPr>
          <p:spPr bwMode="auto">
            <a:xfrm flipV="1">
              <a:off x="1600200" y="4361544"/>
              <a:ext cx="609600" cy="14122"/>
            </a:xfrm>
            <a:prstGeom prst="straightConnector1">
              <a:avLst/>
            </a:prstGeom>
            <a:noFill/>
            <a:ln w="76200" algn="ctr">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50" name="TextBox 17"/>
            <p:cNvSpPr txBox="1">
              <a:spLocks noChangeArrowheads="1"/>
            </p:cNvSpPr>
            <p:nvPr/>
          </p:nvSpPr>
          <p:spPr bwMode="auto">
            <a:xfrm>
              <a:off x="163034" y="4191000"/>
              <a:ext cx="1494448" cy="369332"/>
            </a:xfrm>
            <a:prstGeom prst="rect">
              <a:avLst/>
            </a:prstGeom>
            <a:solidFill>
              <a:srgbClr val="000066"/>
            </a:solidFill>
            <a:ln w="28575">
              <a:solidFill>
                <a:srgbClr val="000066"/>
              </a:solidFill>
              <a:miter lim="800000"/>
              <a:headEnd/>
              <a:tailEnd/>
            </a:ln>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solidFill>
                    <a:schemeClr val="bg1"/>
                  </a:solidFill>
                </a:rPr>
                <a:t>ELETTRONI</a:t>
              </a:r>
              <a:endParaRPr lang="it-IT">
                <a:solidFill>
                  <a:schemeClr val="bg1"/>
                </a:solidFill>
              </a:endParaRPr>
            </a:p>
          </p:txBody>
        </p:sp>
      </p:grpSp>
      <p:grpSp>
        <p:nvGrpSpPr>
          <p:cNvPr id="91" name="Group 90"/>
          <p:cNvGrpSpPr>
            <a:grpSpLocks/>
          </p:cNvGrpSpPr>
          <p:nvPr/>
        </p:nvGrpSpPr>
        <p:grpSpPr bwMode="auto">
          <a:xfrm>
            <a:off x="220663" y="2819400"/>
            <a:ext cx="1903412" cy="369888"/>
            <a:chOff x="346508" y="4812268"/>
            <a:chExt cx="1903820" cy="369332"/>
          </a:xfrm>
        </p:grpSpPr>
        <p:cxnSp>
          <p:nvCxnSpPr>
            <p:cNvPr id="33847" name="Straight Arrow Connector 19"/>
            <p:cNvCxnSpPr>
              <a:cxnSpLocks noChangeShapeType="1"/>
              <a:stCxn id="33848" idx="3"/>
            </p:cNvCxnSpPr>
            <p:nvPr/>
          </p:nvCxnSpPr>
          <p:spPr bwMode="auto">
            <a:xfrm flipV="1">
              <a:off x="1345499" y="4982812"/>
              <a:ext cx="904829" cy="14122"/>
            </a:xfrm>
            <a:prstGeom prst="straightConnector1">
              <a:avLst/>
            </a:prstGeom>
            <a:noFill/>
            <a:ln w="76200" algn="ctr">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48" name="TextBox 20"/>
            <p:cNvSpPr txBox="1">
              <a:spLocks noChangeArrowheads="1"/>
            </p:cNvSpPr>
            <p:nvPr/>
          </p:nvSpPr>
          <p:spPr bwMode="auto">
            <a:xfrm>
              <a:off x="346508" y="4812268"/>
              <a:ext cx="998991" cy="369332"/>
            </a:xfrm>
            <a:prstGeom prst="rect">
              <a:avLst/>
            </a:prstGeom>
            <a:solidFill>
              <a:srgbClr val="66FF33"/>
            </a:solidFill>
            <a:ln w="28575">
              <a:solidFill>
                <a:srgbClr val="66FF33"/>
              </a:solidFill>
              <a:miter lim="800000"/>
              <a:headEnd/>
              <a:tailEnd/>
            </a:ln>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solidFill>
                    <a:schemeClr val="bg1"/>
                  </a:solidFill>
                </a:rPr>
                <a:t>MUONI</a:t>
              </a:r>
              <a:endParaRPr lang="it-IT">
                <a:solidFill>
                  <a:schemeClr val="bg1"/>
                </a:solidFill>
              </a:endParaRPr>
            </a:p>
          </p:txBody>
        </p:sp>
      </p:grpSp>
      <p:grpSp>
        <p:nvGrpSpPr>
          <p:cNvPr id="92" name="Group 91"/>
          <p:cNvGrpSpPr>
            <a:grpSpLocks/>
          </p:cNvGrpSpPr>
          <p:nvPr/>
        </p:nvGrpSpPr>
        <p:grpSpPr bwMode="auto">
          <a:xfrm>
            <a:off x="152400" y="3365500"/>
            <a:ext cx="1924050" cy="647700"/>
            <a:chOff x="152400" y="3733800"/>
            <a:chExt cx="1923538" cy="646331"/>
          </a:xfrm>
        </p:grpSpPr>
        <p:cxnSp>
          <p:nvCxnSpPr>
            <p:cNvPr id="33845" name="Straight Arrow Connector 24"/>
            <p:cNvCxnSpPr>
              <a:cxnSpLocks noChangeShapeType="1"/>
            </p:cNvCxnSpPr>
            <p:nvPr/>
          </p:nvCxnSpPr>
          <p:spPr bwMode="auto">
            <a:xfrm flipV="1">
              <a:off x="1219200" y="4036590"/>
              <a:ext cx="856738" cy="14122"/>
            </a:xfrm>
            <a:prstGeom prst="straightConnector1">
              <a:avLst/>
            </a:prstGeom>
            <a:noFill/>
            <a:ln w="76200" algn="ctr">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46" name="TextBox 23"/>
            <p:cNvSpPr txBox="1">
              <a:spLocks noChangeArrowheads="1"/>
            </p:cNvSpPr>
            <p:nvPr/>
          </p:nvSpPr>
          <p:spPr bwMode="auto">
            <a:xfrm>
              <a:off x="152400" y="3733800"/>
              <a:ext cx="1248996" cy="646331"/>
            </a:xfrm>
            <a:prstGeom prst="rect">
              <a:avLst/>
            </a:prstGeom>
            <a:solidFill>
              <a:srgbClr val="FF6600"/>
            </a:solidFill>
            <a:ln w="28575">
              <a:solidFill>
                <a:srgbClr val="FF6600"/>
              </a:solidFill>
              <a:miter lim="800000"/>
              <a:headEnd/>
              <a:tailEnd/>
            </a:ln>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solidFill>
                    <a:schemeClr val="bg1"/>
                  </a:solidFill>
                </a:rPr>
                <a:t>PIONI, </a:t>
              </a:r>
            </a:p>
            <a:p>
              <a:pPr algn="ctr" eaLnBrk="1" hangingPunct="1"/>
              <a:r>
                <a:rPr lang="en-US">
                  <a:solidFill>
                    <a:schemeClr val="bg1"/>
                  </a:solidFill>
                </a:rPr>
                <a:t>PROTONI</a:t>
              </a:r>
              <a:endParaRPr lang="it-IT">
                <a:solidFill>
                  <a:schemeClr val="bg1"/>
                </a:solidFill>
              </a:endParaRPr>
            </a:p>
          </p:txBody>
        </p:sp>
      </p:grpSp>
      <p:grpSp>
        <p:nvGrpSpPr>
          <p:cNvPr id="93" name="Group 92"/>
          <p:cNvGrpSpPr>
            <a:grpSpLocks/>
          </p:cNvGrpSpPr>
          <p:nvPr/>
        </p:nvGrpSpPr>
        <p:grpSpPr bwMode="auto">
          <a:xfrm>
            <a:off x="174625" y="4278313"/>
            <a:ext cx="1958975" cy="369887"/>
            <a:chOff x="175125" y="4615934"/>
            <a:chExt cx="1958475" cy="369332"/>
          </a:xfrm>
          <a:solidFill>
            <a:srgbClr val="3399FF"/>
          </a:solidFill>
        </p:grpSpPr>
        <p:cxnSp>
          <p:nvCxnSpPr>
            <p:cNvPr id="39989" name="Straight Arrow Connector 25"/>
            <p:cNvCxnSpPr>
              <a:cxnSpLocks noChangeShapeType="1"/>
            </p:cNvCxnSpPr>
            <p:nvPr/>
          </p:nvCxnSpPr>
          <p:spPr bwMode="auto">
            <a:xfrm flipV="1">
              <a:off x="1524000" y="4800600"/>
              <a:ext cx="609600" cy="14122"/>
            </a:xfrm>
            <a:prstGeom prst="straightConnector1">
              <a:avLst/>
            </a:prstGeom>
            <a:grpFill/>
            <a:ln w="76200" algn="ctr">
              <a:solidFill>
                <a:srgbClr val="3399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990" name="TextBox 26"/>
            <p:cNvSpPr txBox="1">
              <a:spLocks noChangeArrowheads="1"/>
            </p:cNvSpPr>
            <p:nvPr/>
          </p:nvSpPr>
          <p:spPr bwMode="auto">
            <a:xfrm>
              <a:off x="175125" y="4615934"/>
              <a:ext cx="1475084" cy="369332"/>
            </a:xfrm>
            <a:prstGeom prst="rect">
              <a:avLst/>
            </a:prstGeom>
            <a:grpFill/>
            <a:ln w="28575">
              <a:solidFill>
                <a:srgbClr val="3399FF"/>
              </a:solidFill>
              <a:miter lim="800000"/>
              <a:headEnd/>
              <a:tailEnd/>
            </a:ln>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r>
                <a:rPr lang="en-US">
                  <a:solidFill>
                    <a:schemeClr val="bg1"/>
                  </a:solidFill>
                </a:rPr>
                <a:t>NEUTRONI</a:t>
              </a:r>
              <a:endParaRPr lang="it-IT">
                <a:solidFill>
                  <a:schemeClr val="bg1"/>
                </a:solidFill>
              </a:endParaRPr>
            </a:p>
          </p:txBody>
        </p:sp>
      </p:grpSp>
      <p:grpSp>
        <p:nvGrpSpPr>
          <p:cNvPr id="43" name="Group 42"/>
          <p:cNvGrpSpPr>
            <a:grpSpLocks/>
          </p:cNvGrpSpPr>
          <p:nvPr/>
        </p:nvGrpSpPr>
        <p:grpSpPr bwMode="auto">
          <a:xfrm>
            <a:off x="3871913" y="1461869"/>
            <a:ext cx="1190625" cy="598707"/>
            <a:chOff x="4191000" y="3592131"/>
            <a:chExt cx="1190172" cy="598869"/>
          </a:xfrm>
        </p:grpSpPr>
        <p:cxnSp>
          <p:nvCxnSpPr>
            <p:cNvPr id="33839" name="Straight Connector 28"/>
            <p:cNvCxnSpPr>
              <a:cxnSpLocks noChangeShapeType="1"/>
            </p:cNvCxnSpPr>
            <p:nvPr/>
          </p:nvCxnSpPr>
          <p:spPr bwMode="auto">
            <a:xfrm flipV="1">
              <a:off x="4191000" y="3715656"/>
              <a:ext cx="827428" cy="184666"/>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40" name="Straight Connector 30"/>
            <p:cNvCxnSpPr>
              <a:cxnSpLocks noChangeShapeType="1"/>
            </p:cNvCxnSpPr>
            <p:nvPr/>
          </p:nvCxnSpPr>
          <p:spPr bwMode="auto">
            <a:xfrm flipV="1">
              <a:off x="5018428" y="3592131"/>
              <a:ext cx="105116" cy="10857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41" name="Straight Connector 32"/>
            <p:cNvCxnSpPr>
              <a:cxnSpLocks noChangeShapeType="1"/>
            </p:cNvCxnSpPr>
            <p:nvPr/>
          </p:nvCxnSpPr>
          <p:spPr bwMode="auto">
            <a:xfrm>
              <a:off x="5018428" y="3715656"/>
              <a:ext cx="163172" cy="9233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42" name="Straight Connector 34"/>
            <p:cNvCxnSpPr>
              <a:cxnSpLocks noChangeShapeType="1"/>
            </p:cNvCxnSpPr>
            <p:nvPr/>
          </p:nvCxnSpPr>
          <p:spPr bwMode="auto">
            <a:xfrm>
              <a:off x="4191000" y="3900322"/>
              <a:ext cx="909014" cy="184666"/>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43" name="Straight Connector 36"/>
            <p:cNvCxnSpPr>
              <a:cxnSpLocks noChangeShapeType="1"/>
            </p:cNvCxnSpPr>
            <p:nvPr/>
          </p:nvCxnSpPr>
          <p:spPr bwMode="auto">
            <a:xfrm flipV="1">
              <a:off x="5095419" y="3914394"/>
              <a:ext cx="257628" cy="184667"/>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44" name="Straight Connector 38"/>
            <p:cNvCxnSpPr>
              <a:cxnSpLocks noChangeShapeType="1"/>
            </p:cNvCxnSpPr>
            <p:nvPr/>
          </p:nvCxnSpPr>
          <p:spPr bwMode="auto">
            <a:xfrm>
              <a:off x="5109030" y="4114016"/>
              <a:ext cx="272142" cy="76984"/>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9"/>
          <p:cNvGrpSpPr>
            <a:grpSpLocks/>
          </p:cNvGrpSpPr>
          <p:nvPr/>
        </p:nvGrpSpPr>
        <p:grpSpPr bwMode="auto">
          <a:xfrm>
            <a:off x="2228850" y="2098459"/>
            <a:ext cx="2670175" cy="606644"/>
            <a:chOff x="2452914" y="4205081"/>
            <a:chExt cx="2670630" cy="607187"/>
          </a:xfrm>
        </p:grpSpPr>
        <p:cxnSp>
          <p:nvCxnSpPr>
            <p:cNvPr id="33832" name="Straight Connector 44"/>
            <p:cNvCxnSpPr>
              <a:cxnSpLocks noChangeShapeType="1"/>
            </p:cNvCxnSpPr>
            <p:nvPr/>
          </p:nvCxnSpPr>
          <p:spPr bwMode="auto">
            <a:xfrm>
              <a:off x="2452914" y="4560332"/>
              <a:ext cx="1890486"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33" name="Straight Connector 46"/>
            <p:cNvCxnSpPr>
              <a:cxnSpLocks noChangeShapeType="1"/>
            </p:cNvCxnSpPr>
            <p:nvPr/>
          </p:nvCxnSpPr>
          <p:spPr bwMode="auto">
            <a:xfrm flipV="1">
              <a:off x="4343400" y="4375666"/>
              <a:ext cx="533400" cy="184666"/>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34" name="Straight Connector 48"/>
            <p:cNvCxnSpPr>
              <a:cxnSpLocks noChangeShapeType="1"/>
            </p:cNvCxnSpPr>
            <p:nvPr/>
          </p:nvCxnSpPr>
          <p:spPr bwMode="auto">
            <a:xfrm>
              <a:off x="4343400" y="4560332"/>
              <a:ext cx="533400" cy="251936"/>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35" name="Straight Connector 50"/>
            <p:cNvCxnSpPr>
              <a:cxnSpLocks noChangeShapeType="1"/>
            </p:cNvCxnSpPr>
            <p:nvPr/>
          </p:nvCxnSpPr>
          <p:spPr bwMode="auto">
            <a:xfrm>
              <a:off x="4876800" y="4812268"/>
              <a:ext cx="246744"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36" name="Straight Connector 52"/>
            <p:cNvCxnSpPr>
              <a:cxnSpLocks noChangeShapeType="1"/>
            </p:cNvCxnSpPr>
            <p:nvPr/>
          </p:nvCxnSpPr>
          <p:spPr bwMode="auto">
            <a:xfrm>
              <a:off x="4645507" y="4453918"/>
              <a:ext cx="231293"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37" name="Straight Connector 54"/>
            <p:cNvCxnSpPr>
              <a:cxnSpLocks noChangeShapeType="1"/>
            </p:cNvCxnSpPr>
            <p:nvPr/>
          </p:nvCxnSpPr>
          <p:spPr bwMode="auto">
            <a:xfrm flipV="1">
              <a:off x="4876800" y="4686300"/>
              <a:ext cx="232230" cy="125968"/>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38" name="Straight Connector 56"/>
            <p:cNvCxnSpPr>
              <a:cxnSpLocks noChangeShapeType="1"/>
            </p:cNvCxnSpPr>
            <p:nvPr/>
          </p:nvCxnSpPr>
          <p:spPr bwMode="auto">
            <a:xfrm flipV="1">
              <a:off x="4862730" y="4205081"/>
              <a:ext cx="194186" cy="170544"/>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2" name="Straight Connector 61"/>
          <p:cNvCxnSpPr>
            <a:cxnSpLocks noChangeShapeType="1"/>
          </p:cNvCxnSpPr>
          <p:nvPr/>
        </p:nvCxnSpPr>
        <p:spPr bwMode="auto">
          <a:xfrm>
            <a:off x="2171700" y="3003550"/>
            <a:ext cx="6905625"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8" name="Group 77"/>
          <p:cNvGrpSpPr>
            <a:grpSpLocks/>
          </p:cNvGrpSpPr>
          <p:nvPr/>
        </p:nvGrpSpPr>
        <p:grpSpPr bwMode="auto">
          <a:xfrm>
            <a:off x="2206625" y="3352802"/>
            <a:ext cx="4557713" cy="632045"/>
            <a:chOff x="2452914" y="5345668"/>
            <a:chExt cx="4557486" cy="632258"/>
          </a:xfrm>
        </p:grpSpPr>
        <p:cxnSp>
          <p:nvCxnSpPr>
            <p:cNvPr id="33825" name="Straight Connector 63"/>
            <p:cNvCxnSpPr>
              <a:cxnSpLocks noChangeShapeType="1"/>
            </p:cNvCxnSpPr>
            <p:nvPr/>
          </p:nvCxnSpPr>
          <p:spPr bwMode="auto">
            <a:xfrm>
              <a:off x="2452914" y="5668833"/>
              <a:ext cx="3871686"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26" name="Straight Connector 65"/>
            <p:cNvCxnSpPr>
              <a:cxnSpLocks noChangeShapeType="1"/>
            </p:cNvCxnSpPr>
            <p:nvPr/>
          </p:nvCxnSpPr>
          <p:spPr bwMode="auto">
            <a:xfrm flipV="1">
              <a:off x="6324600" y="5345668"/>
              <a:ext cx="431914" cy="323165"/>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27" name="Straight Connector 67"/>
            <p:cNvCxnSpPr>
              <a:cxnSpLocks noChangeShapeType="1"/>
            </p:cNvCxnSpPr>
            <p:nvPr/>
          </p:nvCxnSpPr>
          <p:spPr bwMode="auto">
            <a:xfrm>
              <a:off x="6752772" y="5345668"/>
              <a:ext cx="257628" cy="161582"/>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28" name="Straight Connector 69"/>
            <p:cNvCxnSpPr>
              <a:cxnSpLocks noChangeShapeType="1"/>
            </p:cNvCxnSpPr>
            <p:nvPr/>
          </p:nvCxnSpPr>
          <p:spPr bwMode="auto">
            <a:xfrm>
              <a:off x="6324600" y="5668833"/>
              <a:ext cx="556986" cy="122367"/>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29" name="Straight Connector 71"/>
            <p:cNvCxnSpPr>
              <a:cxnSpLocks noChangeShapeType="1"/>
            </p:cNvCxnSpPr>
            <p:nvPr/>
          </p:nvCxnSpPr>
          <p:spPr bwMode="auto">
            <a:xfrm>
              <a:off x="6752772" y="5345668"/>
              <a:ext cx="257628"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30" name="Straight Connector 73"/>
            <p:cNvCxnSpPr>
              <a:cxnSpLocks noChangeShapeType="1"/>
            </p:cNvCxnSpPr>
            <p:nvPr/>
          </p:nvCxnSpPr>
          <p:spPr bwMode="auto">
            <a:xfrm>
              <a:off x="6665688" y="5730016"/>
              <a:ext cx="257628"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31" name="Straight Connector 75"/>
            <p:cNvCxnSpPr>
              <a:cxnSpLocks noChangeShapeType="1"/>
            </p:cNvCxnSpPr>
            <p:nvPr/>
          </p:nvCxnSpPr>
          <p:spPr bwMode="auto">
            <a:xfrm>
              <a:off x="6540557" y="5715943"/>
              <a:ext cx="215957" cy="261983"/>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86"/>
          <p:cNvGrpSpPr>
            <a:grpSpLocks/>
          </p:cNvGrpSpPr>
          <p:nvPr/>
        </p:nvGrpSpPr>
        <p:grpSpPr bwMode="auto">
          <a:xfrm>
            <a:off x="5654675" y="4286250"/>
            <a:ext cx="1633977" cy="198438"/>
            <a:chOff x="5929086" y="6266544"/>
            <a:chExt cx="1633754" cy="198788"/>
          </a:xfrm>
        </p:grpSpPr>
        <p:cxnSp>
          <p:nvCxnSpPr>
            <p:cNvPr id="33821" name="Straight Connector 79"/>
            <p:cNvCxnSpPr>
              <a:cxnSpLocks noChangeShapeType="1"/>
            </p:cNvCxnSpPr>
            <p:nvPr/>
          </p:nvCxnSpPr>
          <p:spPr bwMode="auto">
            <a:xfrm>
              <a:off x="5929086" y="6465332"/>
              <a:ext cx="838200"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22" name="Straight Connector 81"/>
            <p:cNvCxnSpPr>
              <a:cxnSpLocks noChangeShapeType="1"/>
            </p:cNvCxnSpPr>
            <p:nvPr/>
          </p:nvCxnSpPr>
          <p:spPr bwMode="auto">
            <a:xfrm flipV="1">
              <a:off x="6794502" y="6266544"/>
              <a:ext cx="444498" cy="198788"/>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23" name="Straight Connector 83"/>
            <p:cNvCxnSpPr>
              <a:cxnSpLocks noChangeShapeType="1"/>
            </p:cNvCxnSpPr>
            <p:nvPr/>
          </p:nvCxnSpPr>
          <p:spPr bwMode="auto">
            <a:xfrm>
              <a:off x="6780436" y="6465332"/>
              <a:ext cx="520698"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24" name="Straight Connector 85"/>
            <p:cNvCxnSpPr>
              <a:cxnSpLocks noChangeShapeType="1"/>
            </p:cNvCxnSpPr>
            <p:nvPr/>
          </p:nvCxnSpPr>
          <p:spPr bwMode="auto">
            <a:xfrm flipV="1">
              <a:off x="7287068" y="6365938"/>
              <a:ext cx="275772" cy="99394"/>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3814" name="Text Box 4"/>
          <p:cNvSpPr txBox="1">
            <a:spLocks noChangeArrowheads="1"/>
          </p:cNvSpPr>
          <p:nvPr/>
        </p:nvSpPr>
        <p:spPr bwMode="auto">
          <a:xfrm>
            <a:off x="323528" y="332656"/>
            <a:ext cx="8382000" cy="584776"/>
          </a:xfrm>
          <a:prstGeom prst="rect">
            <a:avLst/>
          </a:prstGeom>
          <a:noFill/>
          <a:ln w="28575" algn="ctr">
            <a:noFill/>
            <a:miter lim="800000"/>
            <a:headEnd/>
            <a:tailEnd/>
          </a:ln>
          <a:effectLs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3200" dirty="0" err="1" smtClean="0">
                <a:solidFill>
                  <a:srgbClr val="FF0000"/>
                </a:solidFill>
              </a:rPr>
              <a:t>Strategia</a:t>
            </a:r>
            <a:r>
              <a:rPr lang="en-US" sz="3200" dirty="0" smtClean="0">
                <a:solidFill>
                  <a:srgbClr val="FF0000"/>
                </a:solidFill>
              </a:rPr>
              <a:t> di </a:t>
            </a:r>
            <a:r>
              <a:rPr lang="en-US" sz="3200" dirty="0" err="1" smtClean="0">
                <a:solidFill>
                  <a:srgbClr val="FF0000"/>
                </a:solidFill>
              </a:rPr>
              <a:t>rivelazione</a:t>
            </a:r>
            <a:endParaRPr lang="en-US" sz="3200" dirty="0">
              <a:solidFill>
                <a:srgbClr val="FF0000"/>
              </a:solidFill>
              <a:sym typeface="Symbol" pitchFamily="18" charset="2"/>
            </a:endParaRPr>
          </a:p>
        </p:txBody>
      </p:sp>
      <p:sp>
        <p:nvSpPr>
          <p:cNvPr id="94" name="TextBox 3"/>
          <p:cNvSpPr txBox="1">
            <a:spLocks noChangeArrowheads="1"/>
          </p:cNvSpPr>
          <p:nvPr/>
        </p:nvSpPr>
        <p:spPr bwMode="auto">
          <a:xfrm>
            <a:off x="76200" y="5207257"/>
            <a:ext cx="2819400" cy="954107"/>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b="1" dirty="0" err="1" smtClean="0">
                <a:solidFill>
                  <a:srgbClr val="0000FF"/>
                </a:solidFill>
                <a:latin typeface="Times New Roman"/>
                <a:cs typeface="Times New Roman"/>
              </a:rPr>
              <a:t>Rivelatori</a:t>
            </a:r>
            <a:r>
              <a:rPr lang="en-US" b="1" dirty="0">
                <a:solidFill>
                  <a:srgbClr val="0000FF"/>
                </a:solidFill>
                <a:latin typeface="Times New Roman"/>
                <a:cs typeface="Times New Roman"/>
              </a:rPr>
              <a:t> </a:t>
            </a:r>
            <a:r>
              <a:rPr lang="en-US" b="1" dirty="0" err="1" smtClean="0">
                <a:solidFill>
                  <a:srgbClr val="0000FF"/>
                </a:solidFill>
                <a:latin typeface="Times New Roman"/>
                <a:cs typeface="Times New Roman"/>
              </a:rPr>
              <a:t>traccianti</a:t>
            </a:r>
            <a:r>
              <a:rPr lang="en-US" b="1" dirty="0">
                <a:solidFill>
                  <a:srgbClr val="0000FF"/>
                </a:solidFill>
                <a:latin typeface="Times New Roman"/>
                <a:cs typeface="Times New Roman"/>
              </a:rPr>
              <a:t>:</a:t>
            </a:r>
          </a:p>
          <a:p>
            <a:pPr eaLnBrk="1" hangingPunct="1"/>
            <a:r>
              <a:rPr lang="en-US" dirty="0">
                <a:solidFill>
                  <a:srgbClr val="0000FF"/>
                </a:solidFill>
                <a:latin typeface="Times New Roman"/>
                <a:cs typeface="Times New Roman"/>
              </a:rPr>
              <a:t>Per </a:t>
            </a:r>
            <a:r>
              <a:rPr lang="en-US" dirty="0" err="1" smtClean="0">
                <a:solidFill>
                  <a:srgbClr val="0000FF"/>
                </a:solidFill>
                <a:latin typeface="Times New Roman"/>
                <a:cs typeface="Times New Roman"/>
              </a:rPr>
              <a:t>ricostruire</a:t>
            </a:r>
            <a:r>
              <a:rPr lang="en-US" dirty="0">
                <a:solidFill>
                  <a:srgbClr val="0000FF"/>
                </a:solidFill>
                <a:latin typeface="Times New Roman"/>
                <a:cs typeface="Times New Roman"/>
              </a:rPr>
              <a:t> </a:t>
            </a:r>
            <a:r>
              <a:rPr lang="en-US" dirty="0" err="1" smtClean="0">
                <a:solidFill>
                  <a:srgbClr val="0000FF"/>
                </a:solidFill>
                <a:latin typeface="Times New Roman"/>
                <a:cs typeface="Times New Roman"/>
              </a:rPr>
              <a:t>tracce</a:t>
            </a:r>
            <a:r>
              <a:rPr lang="en-US" dirty="0" smtClean="0">
                <a:solidFill>
                  <a:srgbClr val="0000FF"/>
                </a:solidFill>
                <a:latin typeface="Times New Roman"/>
                <a:cs typeface="Times New Roman"/>
              </a:rPr>
              <a:t> </a:t>
            </a:r>
            <a:r>
              <a:rPr lang="en-US" dirty="0" err="1" smtClean="0">
                <a:solidFill>
                  <a:srgbClr val="0000FF"/>
                </a:solidFill>
                <a:latin typeface="Times New Roman"/>
                <a:cs typeface="Times New Roman"/>
              </a:rPr>
              <a:t>lasciate</a:t>
            </a:r>
            <a:r>
              <a:rPr lang="en-US" dirty="0" smtClean="0">
                <a:solidFill>
                  <a:srgbClr val="0000FF"/>
                </a:solidFill>
                <a:latin typeface="Times New Roman"/>
                <a:cs typeface="Times New Roman"/>
              </a:rPr>
              <a:t> da </a:t>
            </a:r>
            <a:r>
              <a:rPr lang="en-US" dirty="0" err="1" smtClean="0">
                <a:solidFill>
                  <a:srgbClr val="0000FF"/>
                </a:solidFill>
                <a:latin typeface="Times New Roman"/>
                <a:cs typeface="Times New Roman"/>
              </a:rPr>
              <a:t>particelle</a:t>
            </a:r>
            <a:r>
              <a:rPr lang="en-US" dirty="0" smtClean="0">
                <a:solidFill>
                  <a:srgbClr val="0000FF"/>
                </a:solidFill>
                <a:latin typeface="Times New Roman"/>
                <a:cs typeface="Times New Roman"/>
              </a:rPr>
              <a:t> </a:t>
            </a:r>
            <a:r>
              <a:rPr lang="en-US" dirty="0" err="1" smtClean="0">
                <a:solidFill>
                  <a:srgbClr val="0000FF"/>
                </a:solidFill>
                <a:latin typeface="Times New Roman"/>
                <a:cs typeface="Times New Roman"/>
              </a:rPr>
              <a:t>cariche</a:t>
            </a:r>
            <a:endParaRPr lang="en-US" dirty="0">
              <a:solidFill>
                <a:srgbClr val="0000FF"/>
              </a:solidFill>
              <a:latin typeface="Times New Roman"/>
              <a:cs typeface="Times New Roman"/>
            </a:endParaRPr>
          </a:p>
        </p:txBody>
      </p:sp>
      <p:sp>
        <p:nvSpPr>
          <p:cNvPr id="97" name="TextBox 16"/>
          <p:cNvSpPr txBox="1">
            <a:spLocks noChangeArrowheads="1"/>
          </p:cNvSpPr>
          <p:nvPr/>
        </p:nvSpPr>
        <p:spPr bwMode="auto">
          <a:xfrm>
            <a:off x="4052888" y="5951021"/>
            <a:ext cx="4786312" cy="646331"/>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b="1" dirty="0" err="1">
                <a:solidFill>
                  <a:srgbClr val="0000FF"/>
                </a:solidFill>
                <a:latin typeface="Times New Roman"/>
                <a:cs typeface="Times New Roman"/>
              </a:rPr>
              <a:t>Rivelatori</a:t>
            </a:r>
            <a:r>
              <a:rPr lang="en-US" b="1" dirty="0">
                <a:solidFill>
                  <a:srgbClr val="0000FF"/>
                </a:solidFill>
                <a:latin typeface="Times New Roman"/>
                <a:cs typeface="Times New Roman"/>
              </a:rPr>
              <a:t> per </a:t>
            </a:r>
            <a:r>
              <a:rPr lang="en-US" b="1" dirty="0" err="1">
                <a:solidFill>
                  <a:srgbClr val="0000FF"/>
                </a:solidFill>
                <a:latin typeface="Times New Roman"/>
                <a:cs typeface="Times New Roman"/>
              </a:rPr>
              <a:t>muoni</a:t>
            </a:r>
            <a:r>
              <a:rPr lang="en-US" b="1" dirty="0">
                <a:solidFill>
                  <a:srgbClr val="0000FF"/>
                </a:solidFill>
                <a:latin typeface="Times New Roman"/>
                <a:cs typeface="Times New Roman"/>
              </a:rPr>
              <a:t>:</a:t>
            </a:r>
          </a:p>
          <a:p>
            <a:pPr eaLnBrk="1" hangingPunct="1"/>
            <a:r>
              <a:rPr lang="en-US" dirty="0" err="1">
                <a:solidFill>
                  <a:srgbClr val="0000FF"/>
                </a:solidFill>
                <a:latin typeface="Times New Roman"/>
                <a:cs typeface="Times New Roman"/>
              </a:rPr>
              <a:t>Rivelano</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i</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muoni</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particelle</a:t>
            </a:r>
            <a:r>
              <a:rPr lang="en-US" dirty="0">
                <a:solidFill>
                  <a:srgbClr val="0000FF"/>
                </a:solidFill>
                <a:latin typeface="Times New Roman"/>
                <a:cs typeface="Times New Roman"/>
              </a:rPr>
              <a:t> molto </a:t>
            </a:r>
            <a:r>
              <a:rPr lang="en-US" dirty="0" err="1">
                <a:solidFill>
                  <a:srgbClr val="0000FF"/>
                </a:solidFill>
                <a:latin typeface="Times New Roman"/>
                <a:cs typeface="Times New Roman"/>
              </a:rPr>
              <a:t>penetranti</a:t>
            </a:r>
            <a:endParaRPr lang="en-US" dirty="0">
              <a:solidFill>
                <a:srgbClr val="0000FF"/>
              </a:solidFill>
              <a:latin typeface="Times New Roman"/>
              <a:cs typeface="Times New Roman"/>
            </a:endParaRPr>
          </a:p>
        </p:txBody>
      </p:sp>
      <p:sp>
        <p:nvSpPr>
          <p:cNvPr id="99" name="TextBox 12"/>
          <p:cNvSpPr txBox="1">
            <a:spLocks noChangeArrowheads="1"/>
          </p:cNvSpPr>
          <p:nvPr/>
        </p:nvSpPr>
        <p:spPr bwMode="auto">
          <a:xfrm>
            <a:off x="3016468" y="4959419"/>
            <a:ext cx="6051332" cy="923330"/>
          </a:xfrm>
          <a:prstGeom prst="rect">
            <a:avLst/>
          </a:prstGeom>
          <a:solidFill>
            <a:schemeClr val="bg1"/>
          </a:solidFill>
          <a:ln w="28575">
            <a:solidFill>
              <a:srgbClr val="3399FF"/>
            </a:solidFill>
            <a:miter lim="800000"/>
            <a:headEnd/>
            <a:tailEnd/>
          </a:ln>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b="1" dirty="0" err="1" smtClean="0">
                <a:solidFill>
                  <a:srgbClr val="0000FF"/>
                </a:solidFill>
                <a:latin typeface="Times New Roman"/>
                <a:cs typeface="Times New Roman"/>
              </a:rPr>
              <a:t>Calorimetri</a:t>
            </a:r>
            <a:r>
              <a:rPr lang="en-US" b="1" dirty="0" smtClean="0">
                <a:solidFill>
                  <a:srgbClr val="0000FF"/>
                </a:solidFill>
                <a:latin typeface="Times New Roman"/>
                <a:cs typeface="Times New Roman"/>
              </a:rPr>
              <a:t>: </a:t>
            </a:r>
            <a:r>
              <a:rPr lang="en-US" dirty="0" err="1" smtClean="0">
                <a:solidFill>
                  <a:srgbClr val="0000FF"/>
                </a:solidFill>
                <a:latin typeface="Times New Roman"/>
                <a:cs typeface="Times New Roman"/>
              </a:rPr>
              <a:t>Misurano</a:t>
            </a:r>
            <a:r>
              <a:rPr lang="en-US" dirty="0" smtClean="0">
                <a:solidFill>
                  <a:srgbClr val="0000FF"/>
                </a:solidFill>
                <a:latin typeface="Times New Roman"/>
                <a:cs typeface="Times New Roman"/>
              </a:rPr>
              <a:t> </a:t>
            </a:r>
            <a:r>
              <a:rPr lang="en-US" dirty="0" err="1">
                <a:solidFill>
                  <a:srgbClr val="0000FF"/>
                </a:solidFill>
                <a:latin typeface="Times New Roman"/>
                <a:cs typeface="Times New Roman"/>
              </a:rPr>
              <a:t>l’energia</a:t>
            </a:r>
            <a:r>
              <a:rPr lang="en-US" dirty="0">
                <a:solidFill>
                  <a:srgbClr val="0000FF"/>
                </a:solidFill>
                <a:latin typeface="Times New Roman"/>
                <a:cs typeface="Times New Roman"/>
              </a:rPr>
              <a:t> </a:t>
            </a:r>
            <a:r>
              <a:rPr lang="en-US" dirty="0" err="1">
                <a:solidFill>
                  <a:srgbClr val="0000FF"/>
                </a:solidFill>
                <a:latin typeface="Times New Roman"/>
                <a:cs typeface="Times New Roman"/>
              </a:rPr>
              <a:t>rilasciata</a:t>
            </a:r>
            <a:r>
              <a:rPr lang="en-US" dirty="0">
                <a:solidFill>
                  <a:srgbClr val="0000FF"/>
                </a:solidFill>
                <a:latin typeface="Times New Roman"/>
                <a:cs typeface="Times New Roman"/>
              </a:rPr>
              <a:t> </a:t>
            </a:r>
            <a:r>
              <a:rPr lang="en-US" dirty="0" smtClean="0">
                <a:solidFill>
                  <a:srgbClr val="0000FF"/>
                </a:solidFill>
                <a:latin typeface="Times New Roman"/>
                <a:cs typeface="Times New Roman"/>
              </a:rPr>
              <a:t>da </a:t>
            </a:r>
            <a:r>
              <a:rPr lang="en-US" dirty="0" err="1" smtClean="0">
                <a:solidFill>
                  <a:srgbClr val="0000FF"/>
                </a:solidFill>
                <a:latin typeface="Times New Roman"/>
                <a:cs typeface="Times New Roman"/>
              </a:rPr>
              <a:t>particelle</a:t>
            </a:r>
            <a:r>
              <a:rPr lang="en-US" dirty="0" smtClean="0">
                <a:solidFill>
                  <a:srgbClr val="0000FF"/>
                </a:solidFill>
                <a:latin typeface="Times New Roman"/>
                <a:cs typeface="Times New Roman"/>
              </a:rPr>
              <a:t> </a:t>
            </a:r>
            <a:endParaRPr lang="en-US" dirty="0">
              <a:solidFill>
                <a:srgbClr val="0000FF"/>
              </a:solidFill>
              <a:latin typeface="Times New Roman"/>
              <a:cs typeface="Times New Roman"/>
            </a:endParaRPr>
          </a:p>
          <a:p>
            <a:pPr eaLnBrk="1" hangingPunct="1"/>
            <a:r>
              <a:rPr lang="en-US" dirty="0">
                <a:solidFill>
                  <a:srgbClr val="0000FF"/>
                </a:solidFill>
                <a:latin typeface="Times New Roman"/>
                <a:cs typeface="Times New Roman"/>
              </a:rPr>
              <a:t>Cal. </a:t>
            </a:r>
            <a:r>
              <a:rPr lang="en-US" dirty="0" err="1">
                <a:solidFill>
                  <a:srgbClr val="0000FF"/>
                </a:solidFill>
                <a:latin typeface="Times New Roman"/>
                <a:cs typeface="Times New Roman"/>
              </a:rPr>
              <a:t>elettromagnetici</a:t>
            </a:r>
            <a:r>
              <a:rPr lang="en-US" dirty="0">
                <a:solidFill>
                  <a:srgbClr val="0000FF"/>
                </a:solidFill>
                <a:latin typeface="Times New Roman"/>
                <a:cs typeface="Times New Roman"/>
              </a:rPr>
              <a:t> </a:t>
            </a:r>
            <a:r>
              <a:rPr lang="en-US" dirty="0">
                <a:solidFill>
                  <a:srgbClr val="0000FF"/>
                </a:solidFill>
                <a:latin typeface="Times New Roman"/>
                <a:cs typeface="Times New Roman"/>
                <a:sym typeface="Wingdings" pitchFamily="2" charset="2"/>
              </a:rPr>
              <a:t> </a:t>
            </a:r>
            <a:r>
              <a:rPr lang="en-US" dirty="0" smtClean="0">
                <a:solidFill>
                  <a:srgbClr val="0000FF"/>
                </a:solidFill>
                <a:latin typeface="Times New Roman"/>
                <a:cs typeface="Times New Roman"/>
                <a:sym typeface="Wingdings" pitchFamily="2" charset="2"/>
              </a:rPr>
              <a:t>per </a:t>
            </a:r>
            <a:r>
              <a:rPr lang="en-US" dirty="0" err="1">
                <a:solidFill>
                  <a:srgbClr val="0000FF"/>
                </a:solidFill>
                <a:latin typeface="Times New Roman"/>
                <a:cs typeface="Times New Roman"/>
                <a:sym typeface="Wingdings" pitchFamily="2" charset="2"/>
              </a:rPr>
              <a:t>sciami</a:t>
            </a:r>
            <a:r>
              <a:rPr lang="en-US" dirty="0">
                <a:solidFill>
                  <a:srgbClr val="0000FF"/>
                </a:solidFill>
                <a:latin typeface="Times New Roman"/>
                <a:cs typeface="Times New Roman"/>
                <a:sym typeface="Wingdings" pitchFamily="2" charset="2"/>
              </a:rPr>
              <a:t> </a:t>
            </a:r>
            <a:r>
              <a:rPr lang="en-US" dirty="0" smtClean="0">
                <a:solidFill>
                  <a:srgbClr val="0000FF"/>
                </a:solidFill>
                <a:latin typeface="Times New Roman"/>
                <a:cs typeface="Times New Roman"/>
                <a:sym typeface="Wingdings" pitchFamily="2" charset="2"/>
              </a:rPr>
              <a:t>da </a:t>
            </a:r>
            <a:r>
              <a:rPr lang="en-US" dirty="0" err="1">
                <a:solidFill>
                  <a:srgbClr val="0000FF"/>
                </a:solidFill>
                <a:latin typeface="Times New Roman"/>
                <a:cs typeface="Times New Roman"/>
                <a:sym typeface="Wingdings" pitchFamily="2" charset="2"/>
              </a:rPr>
              <a:t>fotoni</a:t>
            </a:r>
            <a:r>
              <a:rPr lang="en-US" dirty="0">
                <a:solidFill>
                  <a:srgbClr val="0000FF"/>
                </a:solidFill>
                <a:latin typeface="Times New Roman"/>
                <a:cs typeface="Times New Roman"/>
                <a:sym typeface="Wingdings" pitchFamily="2" charset="2"/>
              </a:rPr>
              <a:t>, </a:t>
            </a:r>
            <a:r>
              <a:rPr lang="en-US" dirty="0" err="1">
                <a:solidFill>
                  <a:srgbClr val="0000FF"/>
                </a:solidFill>
                <a:latin typeface="Times New Roman"/>
                <a:cs typeface="Times New Roman"/>
                <a:sym typeface="Wingdings" pitchFamily="2" charset="2"/>
              </a:rPr>
              <a:t>elettroni</a:t>
            </a:r>
            <a:endParaRPr lang="en-US" dirty="0">
              <a:solidFill>
                <a:srgbClr val="0000FF"/>
              </a:solidFill>
              <a:latin typeface="Times New Roman"/>
              <a:cs typeface="Times New Roman"/>
              <a:sym typeface="Wingdings" pitchFamily="2" charset="2"/>
            </a:endParaRPr>
          </a:p>
          <a:p>
            <a:pPr eaLnBrk="1" hangingPunct="1"/>
            <a:r>
              <a:rPr lang="en-US" dirty="0">
                <a:solidFill>
                  <a:srgbClr val="0000FF"/>
                </a:solidFill>
                <a:latin typeface="Times New Roman"/>
                <a:cs typeface="Times New Roman"/>
                <a:sym typeface="Wingdings" pitchFamily="2" charset="2"/>
              </a:rPr>
              <a:t>Cal. </a:t>
            </a:r>
            <a:r>
              <a:rPr lang="en-US" dirty="0" err="1">
                <a:solidFill>
                  <a:srgbClr val="0000FF"/>
                </a:solidFill>
                <a:latin typeface="Times New Roman"/>
                <a:cs typeface="Times New Roman"/>
                <a:sym typeface="Wingdings" pitchFamily="2" charset="2"/>
              </a:rPr>
              <a:t>adronici</a:t>
            </a:r>
            <a:r>
              <a:rPr lang="en-US" dirty="0">
                <a:solidFill>
                  <a:srgbClr val="0000FF"/>
                </a:solidFill>
                <a:latin typeface="Times New Roman"/>
                <a:cs typeface="Times New Roman"/>
                <a:sym typeface="Wingdings" pitchFamily="2" charset="2"/>
              </a:rPr>
              <a:t>  </a:t>
            </a:r>
            <a:r>
              <a:rPr lang="en-US" dirty="0" err="1">
                <a:solidFill>
                  <a:srgbClr val="0000FF"/>
                </a:solidFill>
                <a:latin typeface="Times New Roman"/>
                <a:cs typeface="Times New Roman"/>
                <a:sym typeface="Wingdings" pitchFamily="2" charset="2"/>
              </a:rPr>
              <a:t>rivelano</a:t>
            </a:r>
            <a:r>
              <a:rPr lang="en-US" dirty="0">
                <a:solidFill>
                  <a:srgbClr val="0000FF"/>
                </a:solidFill>
                <a:latin typeface="Times New Roman"/>
                <a:cs typeface="Times New Roman"/>
                <a:sym typeface="Wingdings" pitchFamily="2" charset="2"/>
              </a:rPr>
              <a:t> </a:t>
            </a:r>
            <a:r>
              <a:rPr lang="en-US" dirty="0" err="1">
                <a:solidFill>
                  <a:srgbClr val="0000FF"/>
                </a:solidFill>
                <a:latin typeface="Times New Roman"/>
                <a:cs typeface="Times New Roman"/>
                <a:sym typeface="Wingdings" pitchFamily="2" charset="2"/>
              </a:rPr>
              <a:t>sciami</a:t>
            </a:r>
            <a:r>
              <a:rPr lang="en-US" dirty="0">
                <a:solidFill>
                  <a:srgbClr val="0000FF"/>
                </a:solidFill>
                <a:latin typeface="Times New Roman"/>
                <a:cs typeface="Times New Roman"/>
                <a:sym typeface="Wingdings" pitchFamily="2" charset="2"/>
              </a:rPr>
              <a:t> </a:t>
            </a:r>
            <a:r>
              <a:rPr lang="en-US" dirty="0" err="1">
                <a:solidFill>
                  <a:srgbClr val="0000FF"/>
                </a:solidFill>
                <a:latin typeface="Times New Roman"/>
                <a:cs typeface="Times New Roman"/>
                <a:sym typeface="Wingdings" pitchFamily="2" charset="2"/>
              </a:rPr>
              <a:t>adronici</a:t>
            </a:r>
            <a:endParaRPr lang="it-IT" dirty="0">
              <a:solidFill>
                <a:srgbClr val="0000FF"/>
              </a:solidFill>
              <a:latin typeface="Times New Roman"/>
              <a:cs typeface="Times New Roman"/>
            </a:endParaRPr>
          </a:p>
        </p:txBody>
      </p:sp>
      <p:cxnSp>
        <p:nvCxnSpPr>
          <p:cNvPr id="103" name="Straight Connector 102"/>
          <p:cNvCxnSpPr>
            <a:cxnSpLocks noChangeShapeType="1"/>
          </p:cNvCxnSpPr>
          <p:nvPr/>
        </p:nvCxnSpPr>
        <p:spPr bwMode="auto">
          <a:xfrm flipV="1">
            <a:off x="2667000" y="4648200"/>
            <a:ext cx="0" cy="504904"/>
          </a:xfrm>
          <a:prstGeom prst="line">
            <a:avLst/>
          </a:prstGeom>
          <a:noFill/>
          <a:ln w="28575" algn="ctr">
            <a:solidFill>
              <a:srgbClr val="3399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Straight Connector 103"/>
          <p:cNvCxnSpPr>
            <a:cxnSpLocks noChangeShapeType="1"/>
          </p:cNvCxnSpPr>
          <p:nvPr/>
        </p:nvCxnSpPr>
        <p:spPr bwMode="auto">
          <a:xfrm flipV="1">
            <a:off x="5257800" y="4632435"/>
            <a:ext cx="0" cy="252000"/>
          </a:xfrm>
          <a:prstGeom prst="line">
            <a:avLst/>
          </a:prstGeom>
          <a:noFill/>
          <a:ln w="28575" algn="ctr">
            <a:solidFill>
              <a:srgbClr val="3399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70058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dissolve">
                                      <p:cBhvr>
                                        <p:cTn id="29" dur="500"/>
                                        <p:tgtEl>
                                          <p:spTgt spid="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9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7" grpId="0" animBg="1"/>
      <p:bldP spid="9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p:cNvSpPr>
            <a:spLocks noGrp="1"/>
          </p:cNvSpPr>
          <p:nvPr>
            <p:ph type="sldNum" sz="quarter" idx="12"/>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498B1AE-D797-48DA-889C-588C4363EB12}" type="slidenum">
              <a:rPr lang="en-US" smtClean="0">
                <a:solidFill>
                  <a:srgbClr val="3399FF"/>
                </a:solidFill>
              </a:rPr>
              <a:pPr eaLnBrk="1" hangingPunct="1"/>
              <a:t>47</a:t>
            </a:fld>
            <a:endParaRPr lang="en-US" smtClean="0">
              <a:solidFill>
                <a:srgbClr val="3399FF"/>
              </a:solidFill>
            </a:endParaRPr>
          </a:p>
        </p:txBody>
      </p:sp>
      <p:sp>
        <p:nvSpPr>
          <p:cNvPr id="27651" name="Text Box 18"/>
          <p:cNvSpPr txBox="1">
            <a:spLocks noChangeArrowheads="1"/>
          </p:cNvSpPr>
          <p:nvPr/>
        </p:nvSpPr>
        <p:spPr bwMode="auto">
          <a:xfrm>
            <a:off x="381000" y="382811"/>
            <a:ext cx="8382000" cy="584776"/>
          </a:xfrm>
          <a:prstGeom prst="rect">
            <a:avLst/>
          </a:prstGeom>
          <a:noFill/>
          <a:ln w="28575" algn="ctr">
            <a:noFill/>
            <a:miter lim="800000"/>
            <a:headEnd/>
            <a:tailEnd/>
          </a:ln>
          <a:effectLs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3200" dirty="0" err="1" smtClean="0">
                <a:solidFill>
                  <a:srgbClr val="FF0000"/>
                </a:solidFill>
                <a:latin typeface="Times New Roman"/>
                <a:cs typeface="Times New Roman"/>
              </a:rPr>
              <a:t>Quali</a:t>
            </a:r>
            <a:r>
              <a:rPr lang="en-US" sz="3200" dirty="0" smtClean="0">
                <a:solidFill>
                  <a:srgbClr val="FF0000"/>
                </a:solidFill>
                <a:latin typeface="Times New Roman"/>
                <a:cs typeface="Times New Roman"/>
              </a:rPr>
              <a:t> </a:t>
            </a:r>
            <a:r>
              <a:rPr lang="en-US" sz="3200" dirty="0" err="1" smtClean="0">
                <a:solidFill>
                  <a:srgbClr val="FF0000"/>
                </a:solidFill>
                <a:latin typeface="Times New Roman"/>
                <a:cs typeface="Times New Roman"/>
              </a:rPr>
              <a:t>particelle</a:t>
            </a:r>
            <a:r>
              <a:rPr lang="en-US" sz="3200" dirty="0" smtClean="0">
                <a:solidFill>
                  <a:srgbClr val="FF0000"/>
                </a:solidFill>
                <a:latin typeface="Times New Roman"/>
                <a:cs typeface="Times New Roman"/>
              </a:rPr>
              <a:t> </a:t>
            </a:r>
            <a:r>
              <a:rPr lang="en-US" sz="3200" dirty="0" err="1" smtClean="0">
                <a:solidFill>
                  <a:srgbClr val="FF0000"/>
                </a:solidFill>
                <a:latin typeface="Times New Roman"/>
                <a:cs typeface="Times New Roman"/>
              </a:rPr>
              <a:t>si</a:t>
            </a:r>
            <a:r>
              <a:rPr lang="en-US" sz="3200" dirty="0" smtClean="0">
                <a:solidFill>
                  <a:srgbClr val="FF0000"/>
                </a:solidFill>
                <a:latin typeface="Times New Roman"/>
                <a:cs typeface="Times New Roman"/>
              </a:rPr>
              <a:t> </a:t>
            </a:r>
            <a:r>
              <a:rPr lang="en-US" sz="3200" dirty="0" err="1" smtClean="0">
                <a:solidFill>
                  <a:srgbClr val="FF0000"/>
                </a:solidFill>
                <a:latin typeface="Times New Roman"/>
                <a:cs typeface="Times New Roman"/>
              </a:rPr>
              <a:t>rivelano</a:t>
            </a:r>
            <a:r>
              <a:rPr lang="en-US" sz="3200" dirty="0" smtClean="0">
                <a:solidFill>
                  <a:srgbClr val="FF0000"/>
                </a:solidFill>
                <a:latin typeface="Times New Roman"/>
                <a:cs typeface="Times New Roman"/>
              </a:rPr>
              <a:t>?</a:t>
            </a:r>
            <a:endParaRPr lang="en-US" sz="3200" dirty="0">
              <a:solidFill>
                <a:srgbClr val="FF0000"/>
              </a:solidFill>
              <a:latin typeface="Times New Roman"/>
              <a:cs typeface="Times New Roman"/>
              <a:sym typeface="Symbol" pitchFamily="18" charset="2"/>
            </a:endParaRPr>
          </a:p>
        </p:txBody>
      </p:sp>
      <p:sp>
        <p:nvSpPr>
          <p:cNvPr id="27652" name="AutoShape 15"/>
          <p:cNvSpPr>
            <a:spLocks noChangeArrowheads="1"/>
          </p:cNvSpPr>
          <p:nvPr/>
        </p:nvSpPr>
        <p:spPr bwMode="auto">
          <a:xfrm>
            <a:off x="685800" y="2422525"/>
            <a:ext cx="304800" cy="304800"/>
          </a:xfrm>
          <a:prstGeom prst="right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653" name="TextBox 4"/>
          <p:cNvSpPr txBox="1">
            <a:spLocks noChangeArrowheads="1"/>
          </p:cNvSpPr>
          <p:nvPr/>
        </p:nvSpPr>
        <p:spPr bwMode="auto">
          <a:xfrm>
            <a:off x="609600" y="1066800"/>
            <a:ext cx="838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it-IT" sz="2000" dirty="0" smtClean="0">
                <a:solidFill>
                  <a:srgbClr val="0000FF"/>
                </a:solidFill>
                <a:latin typeface="Times New Roman"/>
                <a:cs typeface="Times New Roman"/>
              </a:rPr>
              <a:t>Solitamente le particelle che cerchiamo sono instabili, cioè hanno vita breve e decadono in particelle più leggere e stabili (cioè che vivono a sufficienza per essere rivelate)</a:t>
            </a:r>
          </a:p>
          <a:p>
            <a:pPr eaLnBrk="1" hangingPunct="1"/>
            <a:endParaRPr lang="it-IT" sz="2000" dirty="0">
              <a:solidFill>
                <a:srgbClr val="0000FF"/>
              </a:solidFill>
              <a:latin typeface="Times New Roman"/>
              <a:cs typeface="Times New Roman"/>
            </a:endParaRPr>
          </a:p>
        </p:txBody>
      </p:sp>
      <p:sp>
        <p:nvSpPr>
          <p:cNvPr id="27654" name="Rectangle 7"/>
          <p:cNvSpPr>
            <a:spLocks noChangeArrowheads="1"/>
          </p:cNvSpPr>
          <p:nvPr/>
        </p:nvSpPr>
        <p:spPr bwMode="auto">
          <a:xfrm>
            <a:off x="1019175" y="2390775"/>
            <a:ext cx="37925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000" dirty="0" smtClean="0">
                <a:solidFill>
                  <a:srgbClr val="0000FF"/>
                </a:solidFill>
                <a:latin typeface="Times New Roman"/>
                <a:cs typeface="Times New Roman"/>
              </a:rPr>
              <a:t>le particelle che vengono rivelate sono i prodotti di decadimento (adroni, fotoni, elettroni, muoni, neutrini…)</a:t>
            </a:r>
            <a:endParaRPr lang="it-IT" sz="2000" dirty="0">
              <a:solidFill>
                <a:srgbClr val="0000FF"/>
              </a:solidFill>
              <a:latin typeface="Times New Roman"/>
              <a:cs typeface="Times New Roman"/>
            </a:endParaRPr>
          </a:p>
        </p:txBody>
      </p:sp>
      <p:sp>
        <p:nvSpPr>
          <p:cNvPr id="27655" name="AutoShape 8"/>
          <p:cNvSpPr>
            <a:spLocks noChangeArrowheads="1"/>
          </p:cNvSpPr>
          <p:nvPr/>
        </p:nvSpPr>
        <p:spPr bwMode="auto">
          <a:xfrm>
            <a:off x="107950" y="1093788"/>
            <a:ext cx="457200" cy="381000"/>
          </a:xfrm>
          <a:prstGeom prst="rightArrow">
            <a:avLst>
              <a:gd name="adj1" fmla="val 50000"/>
              <a:gd name="adj2" fmla="val 30000"/>
            </a:avLst>
          </a:prstGeom>
          <a:solidFill>
            <a:srgbClr val="FFCC00"/>
          </a:solidFill>
          <a:ln w="9525" algn="ctr">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sp>
        <p:nvSpPr>
          <p:cNvPr id="27656" name="Rectangle 9"/>
          <p:cNvSpPr>
            <a:spLocks noChangeArrowheads="1"/>
          </p:cNvSpPr>
          <p:nvPr/>
        </p:nvSpPr>
        <p:spPr bwMode="auto">
          <a:xfrm>
            <a:off x="565150" y="3859213"/>
            <a:ext cx="3778250" cy="120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69900" lvl="1">
              <a:lnSpc>
                <a:spcPct val="90000"/>
              </a:lnSpc>
              <a:spcBef>
                <a:spcPct val="20000"/>
              </a:spcBef>
              <a:buClr>
                <a:srgbClr val="FF0000"/>
              </a:buClr>
              <a:buSzPct val="120000"/>
            </a:pPr>
            <a:r>
              <a:rPr lang="it-IT" sz="2000" dirty="0">
                <a:solidFill>
                  <a:srgbClr val="0000FF"/>
                </a:solidFill>
                <a:latin typeface="Times New Roman"/>
                <a:cs typeface="Times New Roman"/>
              </a:rPr>
              <a:t>dalla misura delle loro </a:t>
            </a:r>
            <a:r>
              <a:rPr lang="it-IT" sz="2000" dirty="0" smtClean="0">
                <a:solidFill>
                  <a:srgbClr val="0000FF"/>
                </a:solidFill>
                <a:latin typeface="Times New Roman"/>
                <a:cs typeface="Times New Roman"/>
              </a:rPr>
              <a:t>proprietà </a:t>
            </a:r>
            <a:r>
              <a:rPr lang="it-IT" sz="2000" dirty="0">
                <a:solidFill>
                  <a:srgbClr val="0000FF"/>
                </a:solidFill>
                <a:latin typeface="Times New Roman"/>
                <a:cs typeface="Times New Roman"/>
              </a:rPr>
              <a:t>si risale alle proprietà delle particelle che le hanno generate</a:t>
            </a:r>
          </a:p>
        </p:txBody>
      </p:sp>
      <p:sp>
        <p:nvSpPr>
          <p:cNvPr id="27657" name="AutoShape 15"/>
          <p:cNvSpPr>
            <a:spLocks noChangeArrowheads="1"/>
          </p:cNvSpPr>
          <p:nvPr/>
        </p:nvSpPr>
        <p:spPr bwMode="auto">
          <a:xfrm>
            <a:off x="685800" y="3863975"/>
            <a:ext cx="304800" cy="304800"/>
          </a:xfrm>
          <a:prstGeom prst="right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660" name="AutoShape 15"/>
          <p:cNvSpPr>
            <a:spLocks noChangeArrowheads="1"/>
          </p:cNvSpPr>
          <p:nvPr/>
        </p:nvSpPr>
        <p:spPr bwMode="auto">
          <a:xfrm>
            <a:off x="746125" y="5815013"/>
            <a:ext cx="304800" cy="304800"/>
          </a:xfrm>
          <a:prstGeom prst="right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661" name="Rectangle 17"/>
          <p:cNvSpPr>
            <a:spLocks noChangeArrowheads="1"/>
          </p:cNvSpPr>
          <p:nvPr/>
        </p:nvSpPr>
        <p:spPr bwMode="auto">
          <a:xfrm>
            <a:off x="1130300" y="5754688"/>
            <a:ext cx="7785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000" dirty="0">
                <a:solidFill>
                  <a:srgbClr val="0000FF"/>
                </a:solidFill>
                <a:latin typeface="Times New Roman"/>
                <a:cs typeface="Times New Roman"/>
              </a:rPr>
              <a:t>solo combinando i segnali lasciati in diversi rivelatori possiamo identificare le particelle e studiare le loro caratteristiche</a:t>
            </a:r>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19" r="6674"/>
          <a:stretch/>
        </p:blipFill>
        <p:spPr bwMode="auto">
          <a:xfrm>
            <a:off x="4572000" y="2133600"/>
            <a:ext cx="4586068" cy="3634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29849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cs typeface="Times New Roman" charset="0"/>
              </a:rPr>
              <a:t>Nicolo Cartiglia -INFN Torino</a:t>
            </a:r>
          </a:p>
        </p:txBody>
      </p:sp>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DDEE0BF-C9B7-9240-8F64-E53FC0DE2D68}" type="slidenum">
              <a:rPr lang="en-US" sz="1400">
                <a:solidFill>
                  <a:schemeClr val="bg1"/>
                </a:solidFill>
                <a:latin typeface="Times New Roman" charset="0"/>
                <a:cs typeface="Times New Roman" charset="0"/>
              </a:rPr>
              <a:pPr/>
              <a:t>48</a:t>
            </a:fld>
            <a:endParaRPr lang="en-US" sz="1400">
              <a:solidFill>
                <a:schemeClr val="bg1"/>
              </a:solidFill>
              <a:latin typeface="Times New Roman" charset="0"/>
              <a:cs typeface="Times New Roman" charset="0"/>
            </a:endParaRPr>
          </a:p>
        </p:txBody>
      </p:sp>
      <p:sp>
        <p:nvSpPr>
          <p:cNvPr id="38915"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6"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7"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0" name="Text Box 7"/>
          <p:cNvSpPr txBox="1">
            <a:spLocks noChangeArrowheads="1"/>
          </p:cNvSpPr>
          <p:nvPr/>
        </p:nvSpPr>
        <p:spPr bwMode="auto">
          <a:xfrm>
            <a:off x="179512" y="404664"/>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200" dirty="0" smtClean="0">
                <a:solidFill>
                  <a:srgbClr val="FF0000"/>
                </a:solidFill>
                <a:latin typeface="Times New Roman" charset="0"/>
                <a:cs typeface="Times New Roman" charset="0"/>
              </a:rPr>
              <a:t>Sommario</a:t>
            </a:r>
            <a:endParaRPr lang="it-IT" sz="3200" dirty="0">
              <a:solidFill>
                <a:srgbClr val="FF0000"/>
              </a:solidFill>
              <a:latin typeface="Times New Roman" charset="0"/>
              <a:cs typeface="Times New Roman" charset="0"/>
            </a:endParaRPr>
          </a:p>
        </p:txBody>
      </p:sp>
      <p:sp>
        <p:nvSpPr>
          <p:cNvPr id="38921"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 name="TextBox 13"/>
          <p:cNvSpPr txBox="1">
            <a:spLocks noChangeArrowheads="1"/>
          </p:cNvSpPr>
          <p:nvPr/>
        </p:nvSpPr>
        <p:spPr bwMode="auto">
          <a:xfrm>
            <a:off x="827584" y="980728"/>
            <a:ext cx="748883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800100" indent="-34290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smtClean="0">
                <a:solidFill>
                  <a:srgbClr val="0000FF"/>
                </a:solidFill>
                <a:latin typeface="Times New Roman" charset="0"/>
                <a:cs typeface="Times New Roman" charset="0"/>
              </a:rPr>
              <a:t>Dopo 50 anni, abbiamo trovato l’Higgs!</a:t>
            </a:r>
          </a:p>
          <a:p>
            <a:endParaRPr lang="it-IT" dirty="0">
              <a:solidFill>
                <a:srgbClr val="0000FF"/>
              </a:solidFill>
              <a:latin typeface="Times New Roman" charset="0"/>
              <a:cs typeface="Times New Roman" charset="0"/>
            </a:endParaRPr>
          </a:p>
          <a:p>
            <a:r>
              <a:rPr lang="it-IT" dirty="0" smtClean="0">
                <a:solidFill>
                  <a:srgbClr val="0000FF"/>
                </a:solidFill>
                <a:latin typeface="Times New Roman" charset="0"/>
                <a:cs typeface="Times New Roman" charset="0"/>
              </a:rPr>
              <a:t>Non abbiamo trovato altre particelle, quindi la nostra teoria principale, lo “Standard Model”, non sa come spiegare alcuni aspetti della fisica che vediamo ad LHC.</a:t>
            </a:r>
          </a:p>
          <a:p>
            <a:endParaRPr lang="it-IT" dirty="0">
              <a:solidFill>
                <a:srgbClr val="0000FF"/>
              </a:solidFill>
              <a:latin typeface="Times New Roman" charset="0"/>
              <a:cs typeface="Times New Roman" charset="0"/>
            </a:endParaRPr>
          </a:p>
          <a:p>
            <a:r>
              <a:rPr lang="it-IT" dirty="0" smtClean="0">
                <a:solidFill>
                  <a:srgbClr val="0000FF"/>
                </a:solidFill>
                <a:latin typeface="Times New Roman" charset="0"/>
                <a:cs typeface="Times New Roman" charset="0"/>
              </a:rPr>
              <a:t>LHC sta per ricominciare ad energia più alta. Speriamo di trovare le particelle mancanti.</a:t>
            </a:r>
          </a:p>
          <a:p>
            <a:endParaRPr lang="it-IT" dirty="0">
              <a:solidFill>
                <a:srgbClr val="800000"/>
              </a:solidFill>
              <a:latin typeface="Times New Roman" charset="0"/>
              <a:cs typeface="Times New Roman" charset="0"/>
            </a:endParaRPr>
          </a:p>
          <a:p>
            <a:r>
              <a:rPr lang="it-IT" dirty="0" smtClean="0">
                <a:solidFill>
                  <a:srgbClr val="800000"/>
                </a:solidFill>
                <a:latin typeface="Times New Roman" charset="0"/>
                <a:cs typeface="Times New Roman" charset="0"/>
              </a:rPr>
              <a:t>Ci manca il 96% dell’universo….</a:t>
            </a:r>
          </a:p>
          <a:p>
            <a:endParaRPr lang="it-IT" dirty="0" smtClean="0">
              <a:solidFill>
                <a:srgbClr val="FF0000"/>
              </a:solidFill>
              <a:latin typeface="Times New Roman" charset="0"/>
              <a:cs typeface="Times New Roman" charset="0"/>
            </a:endParaRPr>
          </a:p>
          <a:p>
            <a:r>
              <a:rPr lang="it-IT" dirty="0" smtClean="0">
                <a:solidFill>
                  <a:srgbClr val="FF0000"/>
                </a:solidFill>
                <a:latin typeface="Times New Roman" charset="0"/>
                <a:cs typeface="Times New Roman" charset="0"/>
              </a:rPr>
              <a:t>Abbiamo un’arma segreta:  voi! </a:t>
            </a:r>
          </a:p>
          <a:p>
            <a:r>
              <a:rPr lang="it-IT" dirty="0" smtClean="0">
                <a:solidFill>
                  <a:srgbClr val="0000FF"/>
                </a:solidFill>
                <a:latin typeface="Times New Roman" charset="0"/>
                <a:cs typeface="Times New Roman" charset="0"/>
              </a:rPr>
              <a:t>Venite a studiare con noi come funziona l’universo e diteci cosa non abbiamo capito.</a:t>
            </a:r>
          </a:p>
        </p:txBody>
      </p:sp>
    </p:spTree>
    <p:extLst>
      <p:ext uri="{BB962C8B-B14F-4D97-AF65-F5344CB8AC3E}">
        <p14:creationId xmlns:p14="http://schemas.microsoft.com/office/powerpoint/2010/main" val="141083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Nicolo Cartiglia -INFN Torino</a:t>
            </a:r>
            <a:endParaRPr lang="en-US"/>
          </a:p>
        </p:txBody>
      </p:sp>
      <p:sp>
        <p:nvSpPr>
          <p:cNvPr id="3" name="Slide Number Placeholder 2"/>
          <p:cNvSpPr>
            <a:spLocks noGrp="1"/>
          </p:cNvSpPr>
          <p:nvPr>
            <p:ph type="sldNum" sz="quarter" idx="12"/>
          </p:nvPr>
        </p:nvSpPr>
        <p:spPr/>
        <p:txBody>
          <a:bodyPr/>
          <a:lstStyle/>
          <a:p>
            <a:pPr>
              <a:defRPr/>
            </a:pPr>
            <a:fld id="{8AE1BFB1-42F1-B14C-895B-E80DFCDA2AB1}" type="slidenum">
              <a:rPr lang="en-US" smtClean="0"/>
              <a:pPr>
                <a:defRPr/>
              </a:pPr>
              <a:t>49</a:t>
            </a:fld>
            <a:endParaRPr lang="en-US"/>
          </a:p>
        </p:txBody>
      </p:sp>
      <p:sp>
        <p:nvSpPr>
          <p:cNvPr id="4" name="TextBox 3"/>
          <p:cNvSpPr txBox="1"/>
          <p:nvPr/>
        </p:nvSpPr>
        <p:spPr>
          <a:xfrm>
            <a:off x="4067944" y="2708920"/>
            <a:ext cx="968134" cy="400110"/>
          </a:xfrm>
          <a:prstGeom prst="rect">
            <a:avLst/>
          </a:prstGeom>
          <a:noFill/>
        </p:spPr>
        <p:txBody>
          <a:bodyPr wrap="none" rtlCol="0">
            <a:spAutoFit/>
          </a:bodyPr>
          <a:lstStyle/>
          <a:p>
            <a:r>
              <a:rPr lang="en-US" sz="2000" dirty="0" smtClean="0">
                <a:solidFill>
                  <a:srgbClr val="0000FF"/>
                </a:solidFill>
                <a:latin typeface="Times New Roman"/>
                <a:cs typeface="Times New Roman"/>
              </a:rPr>
              <a:t>Backup</a:t>
            </a:r>
          </a:p>
        </p:txBody>
      </p:sp>
    </p:spTree>
    <p:extLst>
      <p:ext uri="{BB962C8B-B14F-4D97-AF65-F5344CB8AC3E}">
        <p14:creationId xmlns:p14="http://schemas.microsoft.com/office/powerpoint/2010/main" val="15478599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ooter Placeholder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31746"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82C834A-0D03-FB4E-931C-3B64F925548E}" type="slidenum">
              <a:rPr lang="en-US" sz="1400">
                <a:solidFill>
                  <a:schemeClr val="bg1"/>
                </a:solidFill>
                <a:latin typeface="Verdana" charset="0"/>
              </a:rPr>
              <a:pPr/>
              <a:t>5</a:t>
            </a:fld>
            <a:endParaRPr lang="en-US" sz="1400">
              <a:solidFill>
                <a:schemeClr val="bg1"/>
              </a:solidFill>
              <a:latin typeface="Verdana" charset="0"/>
            </a:endParaRPr>
          </a:p>
        </p:txBody>
      </p:sp>
      <p:pic>
        <p:nvPicPr>
          <p:cNvPr id="31747" name="Picture 214"/>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rcRect l="21637" t="70413" r="48891"/>
          <a:stretch>
            <a:fillRect/>
          </a:stretch>
        </p:blipFill>
        <p:spPr>
          <a:xfrm>
            <a:off x="3048000" y="1219200"/>
            <a:ext cx="1519238" cy="1381125"/>
          </a:xfrm>
          <a:noFill/>
        </p:spPr>
      </p:pic>
      <p:pic>
        <p:nvPicPr>
          <p:cNvPr id="31748" name="Picture 231"/>
          <p:cNvPicPr>
            <a:picLocks noGrp="1" noChangeAspect="1" noChangeArrowheads="1"/>
          </p:cNvPicPr>
          <p:nvPr>
            <p:ph sz="quarter" idx="3"/>
          </p:nvPr>
        </p:nvPicPr>
        <p:blipFill>
          <a:blip r:embed="rId2" cstate="screen">
            <a:extLst>
              <a:ext uri="{28A0092B-C50C-407E-A947-70E740481C1C}">
                <a14:useLocalDpi xmlns:a14="http://schemas.microsoft.com/office/drawing/2010/main"/>
              </a:ext>
            </a:extLst>
          </a:blip>
          <a:srcRect t="20107" r="54472" b="57339"/>
          <a:stretch>
            <a:fillRect/>
          </a:stretch>
        </p:blipFill>
        <p:spPr>
          <a:xfrm>
            <a:off x="2828925" y="4114800"/>
            <a:ext cx="1514475" cy="863600"/>
          </a:xfrm>
          <a:noFill/>
        </p:spPr>
      </p:pic>
      <p:sp>
        <p:nvSpPr>
          <p:cNvPr id="31749" name="Text Box 218"/>
          <p:cNvSpPr txBox="1">
            <a:spLocks noChangeArrowheads="1"/>
          </p:cNvSpPr>
          <p:nvPr/>
        </p:nvSpPr>
        <p:spPr bwMode="auto">
          <a:xfrm>
            <a:off x="0" y="1371600"/>
            <a:ext cx="27201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0000FF"/>
                </a:solidFill>
                <a:latin typeface="Times New Roman"/>
                <a:cs typeface="Times New Roman"/>
              </a:rPr>
              <a:t> </a:t>
            </a:r>
            <a:r>
              <a:rPr lang="en-US" sz="2000" dirty="0" err="1">
                <a:solidFill>
                  <a:srgbClr val="0000FF"/>
                </a:solidFill>
                <a:latin typeface="Times New Roman"/>
                <a:cs typeface="Times New Roman"/>
              </a:rPr>
              <a:t>Forza</a:t>
            </a:r>
            <a:r>
              <a:rPr lang="en-US" sz="2000" dirty="0">
                <a:solidFill>
                  <a:srgbClr val="0000FF"/>
                </a:solidFill>
                <a:latin typeface="Times New Roman"/>
                <a:cs typeface="Times New Roman"/>
              </a:rPr>
              <a:t> </a:t>
            </a:r>
            <a:r>
              <a:rPr lang="en-US" sz="2000" dirty="0" err="1">
                <a:solidFill>
                  <a:srgbClr val="FF0000"/>
                </a:solidFill>
                <a:latin typeface="Times New Roman"/>
                <a:cs typeface="Times New Roman"/>
              </a:rPr>
              <a:t>gravitazionale</a:t>
            </a:r>
            <a:r>
              <a:rPr lang="en-US" dirty="0" smtClean="0">
                <a:solidFill>
                  <a:srgbClr val="0000FF"/>
                </a:solidFill>
                <a:latin typeface="Times New Roman"/>
                <a:cs typeface="Times New Roman"/>
              </a:rPr>
              <a:t>:</a:t>
            </a:r>
          </a:p>
          <a:p>
            <a:r>
              <a:rPr lang="en-US" sz="1600" dirty="0" smtClean="0">
                <a:solidFill>
                  <a:srgbClr val="0000FF"/>
                </a:solidFill>
                <a:latin typeface="Times New Roman"/>
                <a:cs typeface="Times New Roman"/>
              </a:rPr>
              <a:t>(</a:t>
            </a:r>
            <a:r>
              <a:rPr lang="en-US" sz="1600" dirty="0" err="1" smtClean="0">
                <a:solidFill>
                  <a:srgbClr val="0000FF"/>
                </a:solidFill>
                <a:latin typeface="Times New Roman"/>
                <a:cs typeface="Times New Roman"/>
              </a:rPr>
              <a:t>che</a:t>
            </a:r>
            <a:r>
              <a:rPr lang="en-US" sz="1600" dirty="0" smtClean="0">
                <a:solidFill>
                  <a:srgbClr val="0000FF"/>
                </a:solidFill>
                <a:latin typeface="Times New Roman"/>
                <a:cs typeface="Times New Roman"/>
              </a:rPr>
              <a:t> non </a:t>
            </a:r>
            <a:r>
              <a:rPr lang="en-US" sz="1600" dirty="0" err="1" smtClean="0">
                <a:solidFill>
                  <a:srgbClr val="0000FF"/>
                </a:solidFill>
                <a:latin typeface="Times New Roman"/>
                <a:cs typeface="Times New Roman"/>
              </a:rPr>
              <a:t>consideriamo</a:t>
            </a:r>
            <a:r>
              <a:rPr lang="en-US" sz="1600" dirty="0" smtClean="0">
                <a:solidFill>
                  <a:srgbClr val="0000FF"/>
                </a:solidFill>
                <a:latin typeface="Times New Roman"/>
                <a:cs typeface="Times New Roman"/>
              </a:rPr>
              <a:t> </a:t>
            </a:r>
            <a:r>
              <a:rPr lang="en-US" sz="1600" dirty="0" err="1" smtClean="0">
                <a:solidFill>
                  <a:srgbClr val="0000FF"/>
                </a:solidFill>
                <a:latin typeface="Times New Roman"/>
                <a:cs typeface="Times New Roman"/>
              </a:rPr>
              <a:t>adesso</a:t>
            </a:r>
            <a:r>
              <a:rPr lang="en-US" sz="1600" dirty="0" smtClean="0">
                <a:solidFill>
                  <a:srgbClr val="0000FF"/>
                </a:solidFill>
                <a:latin typeface="Times New Roman"/>
                <a:cs typeface="Times New Roman"/>
              </a:rPr>
              <a:t>)</a:t>
            </a:r>
            <a:endParaRPr lang="en-US" sz="1600" dirty="0">
              <a:solidFill>
                <a:srgbClr val="0000FF"/>
              </a:solidFill>
              <a:latin typeface="Times New Roman"/>
              <a:cs typeface="Times New Roman"/>
            </a:endParaRPr>
          </a:p>
        </p:txBody>
      </p:sp>
      <p:sp>
        <p:nvSpPr>
          <p:cNvPr id="31750" name="Text Box 220"/>
          <p:cNvSpPr txBox="1">
            <a:spLocks noChangeArrowheads="1"/>
          </p:cNvSpPr>
          <p:nvPr/>
        </p:nvSpPr>
        <p:spPr bwMode="auto">
          <a:xfrm>
            <a:off x="0" y="2819400"/>
            <a:ext cx="3779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0000FF"/>
                </a:solidFill>
                <a:latin typeface="Times New Roman"/>
                <a:cs typeface="Times New Roman"/>
              </a:rPr>
              <a:t> </a:t>
            </a:r>
            <a:r>
              <a:rPr lang="en-US" sz="2000">
                <a:solidFill>
                  <a:srgbClr val="0000FF"/>
                </a:solidFill>
                <a:latin typeface="Times New Roman"/>
                <a:cs typeface="Times New Roman"/>
              </a:rPr>
              <a:t>Forza </a:t>
            </a:r>
            <a:r>
              <a:rPr lang="en-US" sz="2000">
                <a:solidFill>
                  <a:srgbClr val="FF0000"/>
                </a:solidFill>
                <a:latin typeface="Times New Roman"/>
                <a:cs typeface="Times New Roman"/>
              </a:rPr>
              <a:t>elettromagnetica</a:t>
            </a:r>
            <a:r>
              <a:rPr lang="en-US" sz="2000">
                <a:solidFill>
                  <a:srgbClr val="0000FF"/>
                </a:solidFill>
                <a:latin typeface="Times New Roman"/>
                <a:cs typeface="Times New Roman"/>
              </a:rPr>
              <a:t>:</a:t>
            </a:r>
          </a:p>
        </p:txBody>
      </p:sp>
      <p:sp>
        <p:nvSpPr>
          <p:cNvPr id="31751" name="Text Box 221"/>
          <p:cNvSpPr txBox="1">
            <a:spLocks noChangeArrowheads="1"/>
          </p:cNvSpPr>
          <p:nvPr/>
        </p:nvSpPr>
        <p:spPr bwMode="auto">
          <a:xfrm>
            <a:off x="4695825" y="3886200"/>
            <a:ext cx="42957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0000FF"/>
                </a:solidFill>
                <a:latin typeface="Times New Roman"/>
                <a:cs typeface="Times New Roman"/>
              </a:rPr>
              <a:t>tiene uniti i protoni, i neutroni ed il nucleo anche se di carica uguale </a:t>
            </a:r>
          </a:p>
          <a:p>
            <a:pPr lvl="1"/>
            <a:r>
              <a:rPr lang="en-US" sz="1600">
                <a:solidFill>
                  <a:srgbClr val="0000FF"/>
                </a:solidFill>
                <a:latin typeface="Times New Roman"/>
                <a:cs typeface="Times New Roman"/>
              </a:rPr>
              <a:t>messaggero: </a:t>
            </a:r>
            <a:r>
              <a:rPr lang="en-US" sz="1600" b="1">
                <a:solidFill>
                  <a:srgbClr val="FF0000"/>
                </a:solidFill>
                <a:latin typeface="Times New Roman"/>
                <a:cs typeface="Times New Roman"/>
              </a:rPr>
              <a:t>gluone</a:t>
            </a:r>
          </a:p>
          <a:p>
            <a:pPr lvl="1"/>
            <a:r>
              <a:rPr lang="en-US" sz="1600">
                <a:solidFill>
                  <a:srgbClr val="0000FF"/>
                </a:solidFill>
                <a:latin typeface="Times New Roman"/>
                <a:cs typeface="Times New Roman"/>
              </a:rPr>
              <a:t>carica: </a:t>
            </a:r>
            <a:r>
              <a:rPr lang="en-US" sz="1600" b="1">
                <a:solidFill>
                  <a:srgbClr val="FF0000"/>
                </a:solidFill>
                <a:latin typeface="Times New Roman"/>
                <a:cs typeface="Times New Roman"/>
              </a:rPr>
              <a:t>colore (3 tipi)</a:t>
            </a:r>
            <a:endParaRPr lang="en-US" sz="2000" b="1">
              <a:solidFill>
                <a:srgbClr val="FF0000"/>
              </a:solidFill>
              <a:latin typeface="Times New Roman"/>
              <a:cs typeface="Times New Roman"/>
            </a:endParaRPr>
          </a:p>
        </p:txBody>
      </p:sp>
      <p:sp>
        <p:nvSpPr>
          <p:cNvPr id="31752" name="Text Box 222"/>
          <p:cNvSpPr txBox="1">
            <a:spLocks noChangeArrowheads="1"/>
          </p:cNvSpPr>
          <p:nvPr/>
        </p:nvSpPr>
        <p:spPr bwMode="auto">
          <a:xfrm>
            <a:off x="4724400" y="5410200"/>
            <a:ext cx="4191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0000FF"/>
                </a:solidFill>
                <a:latin typeface="Times New Roman"/>
                <a:cs typeface="Times New Roman"/>
              </a:rPr>
              <a:t>radioattività,  attività solare …                                                 messaggeri: </a:t>
            </a:r>
            <a:r>
              <a:rPr lang="en-US" sz="1800" b="1">
                <a:solidFill>
                  <a:srgbClr val="FF0000"/>
                </a:solidFill>
                <a:latin typeface="Times New Roman"/>
                <a:cs typeface="Times New Roman"/>
              </a:rPr>
              <a:t>W</a:t>
            </a:r>
            <a:r>
              <a:rPr lang="en-US" sz="1800" b="1" baseline="30000">
                <a:solidFill>
                  <a:srgbClr val="FF0000"/>
                </a:solidFill>
                <a:latin typeface="Times New Roman"/>
                <a:cs typeface="Times New Roman"/>
                <a:sym typeface="Symbol" charset="0"/>
              </a:rPr>
              <a:t></a:t>
            </a:r>
            <a:r>
              <a:rPr lang="en-US" sz="1800">
                <a:solidFill>
                  <a:srgbClr val="0000FF"/>
                </a:solidFill>
                <a:latin typeface="Times New Roman"/>
                <a:cs typeface="Times New Roman"/>
              </a:rPr>
              <a:t> e la</a:t>
            </a:r>
            <a:r>
              <a:rPr lang="en-US" sz="1800">
                <a:solidFill>
                  <a:srgbClr val="FF0000"/>
                </a:solidFill>
                <a:latin typeface="Times New Roman"/>
                <a:cs typeface="Times New Roman"/>
              </a:rPr>
              <a:t> </a:t>
            </a:r>
            <a:r>
              <a:rPr lang="en-US" sz="1800" b="1">
                <a:solidFill>
                  <a:srgbClr val="FF0000"/>
                </a:solidFill>
                <a:latin typeface="Times New Roman"/>
                <a:cs typeface="Times New Roman"/>
              </a:rPr>
              <a:t>Z</a:t>
            </a:r>
          </a:p>
          <a:p>
            <a:pPr marL="0" lvl="1"/>
            <a:r>
              <a:rPr lang="en-US" sz="1600">
                <a:solidFill>
                  <a:srgbClr val="0000FF"/>
                </a:solidFill>
                <a:latin typeface="Times New Roman"/>
                <a:cs typeface="Times New Roman"/>
              </a:rPr>
              <a:t>carica: </a:t>
            </a:r>
            <a:r>
              <a:rPr lang="en-US" sz="1600" b="1">
                <a:solidFill>
                  <a:srgbClr val="FF0000"/>
                </a:solidFill>
                <a:latin typeface="Times New Roman"/>
                <a:cs typeface="Times New Roman"/>
              </a:rPr>
              <a:t>debole</a:t>
            </a:r>
            <a:endParaRPr lang="en-US" sz="1800" b="1">
              <a:solidFill>
                <a:srgbClr val="FF0000"/>
              </a:solidFill>
              <a:latin typeface="Times New Roman"/>
              <a:cs typeface="Times New Roman"/>
            </a:endParaRPr>
          </a:p>
        </p:txBody>
      </p:sp>
      <p:sp>
        <p:nvSpPr>
          <p:cNvPr id="31753" name="Text Box 223"/>
          <p:cNvSpPr txBox="1">
            <a:spLocks noChangeArrowheads="1"/>
          </p:cNvSpPr>
          <p:nvPr/>
        </p:nvSpPr>
        <p:spPr bwMode="auto">
          <a:xfrm>
            <a:off x="4751388" y="1447800"/>
            <a:ext cx="43926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0000FF"/>
                </a:solidFill>
                <a:latin typeface="Times New Roman"/>
                <a:cs typeface="Times New Roman"/>
              </a:rPr>
              <a:t>Caduta dei corpi, moto stellare…</a:t>
            </a:r>
          </a:p>
          <a:p>
            <a:pPr lvl="1"/>
            <a:r>
              <a:rPr lang="en-US" sz="1600">
                <a:solidFill>
                  <a:srgbClr val="0000FF"/>
                </a:solidFill>
                <a:latin typeface="Times New Roman"/>
                <a:cs typeface="Times New Roman"/>
              </a:rPr>
              <a:t>messaggero: </a:t>
            </a:r>
            <a:r>
              <a:rPr lang="en-US" sz="1600" b="1">
                <a:solidFill>
                  <a:srgbClr val="FF0000"/>
                </a:solidFill>
                <a:latin typeface="Times New Roman"/>
                <a:cs typeface="Times New Roman"/>
              </a:rPr>
              <a:t>gravitone</a:t>
            </a:r>
          </a:p>
          <a:p>
            <a:pPr lvl="1"/>
            <a:r>
              <a:rPr lang="en-US" sz="1600">
                <a:solidFill>
                  <a:srgbClr val="0000FF"/>
                </a:solidFill>
                <a:latin typeface="Times New Roman"/>
                <a:cs typeface="Times New Roman"/>
              </a:rPr>
              <a:t>carica: </a:t>
            </a:r>
            <a:r>
              <a:rPr lang="en-US" sz="1600" b="1">
                <a:solidFill>
                  <a:srgbClr val="FF0000"/>
                </a:solidFill>
                <a:latin typeface="Times New Roman"/>
                <a:cs typeface="Times New Roman"/>
              </a:rPr>
              <a:t>Massa/energia</a:t>
            </a:r>
          </a:p>
        </p:txBody>
      </p:sp>
      <p:sp>
        <p:nvSpPr>
          <p:cNvPr id="31754" name="Text Box 229"/>
          <p:cNvSpPr txBox="1">
            <a:spLocks noChangeArrowheads="1"/>
          </p:cNvSpPr>
          <p:nvPr/>
        </p:nvSpPr>
        <p:spPr bwMode="auto">
          <a:xfrm>
            <a:off x="4686300" y="2667000"/>
            <a:ext cx="276158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a:defRPr sz="2400">
                <a:solidFill>
                  <a:schemeClr val="tx1"/>
                </a:solidFill>
                <a:latin typeface="Times" charset="0"/>
                <a:ea typeface="ＭＳ Ｐゴシック" charset="0"/>
              </a:defRPr>
            </a:lvl2pPr>
            <a:lvl3pPr marL="4572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0000FF"/>
                </a:solidFill>
                <a:latin typeface="Times New Roman"/>
                <a:cs typeface="Times New Roman"/>
              </a:rPr>
              <a:t>magneti,  atomi,  chimica…</a:t>
            </a:r>
          </a:p>
          <a:p>
            <a:pPr lvl="1"/>
            <a:r>
              <a:rPr lang="en-US" sz="1600">
                <a:solidFill>
                  <a:srgbClr val="0000FF"/>
                </a:solidFill>
                <a:latin typeface="Times New Roman"/>
                <a:cs typeface="Times New Roman"/>
              </a:rPr>
              <a:t>messaggero: </a:t>
            </a:r>
            <a:r>
              <a:rPr lang="en-US" sz="1600" b="1">
                <a:solidFill>
                  <a:srgbClr val="FF0000"/>
                </a:solidFill>
                <a:latin typeface="Times New Roman"/>
                <a:cs typeface="Times New Roman"/>
              </a:rPr>
              <a:t>fotone</a:t>
            </a:r>
          </a:p>
          <a:p>
            <a:pPr lvl="2"/>
            <a:r>
              <a:rPr lang="en-US" sz="1600">
                <a:solidFill>
                  <a:srgbClr val="0000FF"/>
                </a:solidFill>
                <a:latin typeface="Times New Roman"/>
                <a:cs typeface="Times New Roman"/>
              </a:rPr>
              <a:t>carica: </a:t>
            </a:r>
            <a:r>
              <a:rPr lang="en-US" sz="1600" b="1">
                <a:solidFill>
                  <a:srgbClr val="FF0000"/>
                </a:solidFill>
                <a:latin typeface="Times New Roman"/>
                <a:cs typeface="Times New Roman"/>
              </a:rPr>
              <a:t>elettrica (1 tipo)</a:t>
            </a:r>
          </a:p>
          <a:p>
            <a:endParaRPr lang="en-US" sz="2000" b="1">
              <a:solidFill>
                <a:srgbClr val="FF0000"/>
              </a:solidFill>
              <a:latin typeface="Times New Roman"/>
              <a:cs typeface="Times New Roman"/>
            </a:endParaRPr>
          </a:p>
        </p:txBody>
      </p:sp>
      <p:sp>
        <p:nvSpPr>
          <p:cNvPr id="31755" name="Text Box 230"/>
          <p:cNvSpPr txBox="1">
            <a:spLocks noChangeArrowheads="1"/>
          </p:cNvSpPr>
          <p:nvPr/>
        </p:nvSpPr>
        <p:spPr bwMode="auto">
          <a:xfrm>
            <a:off x="87313" y="4114800"/>
            <a:ext cx="2252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rgbClr val="0000FF"/>
                </a:solidFill>
                <a:latin typeface="Times New Roman"/>
                <a:cs typeface="Times New Roman"/>
              </a:rPr>
              <a:t>Forza </a:t>
            </a:r>
            <a:r>
              <a:rPr lang="en-US" sz="2000">
                <a:solidFill>
                  <a:srgbClr val="FF0000"/>
                </a:solidFill>
                <a:latin typeface="Times New Roman"/>
                <a:cs typeface="Times New Roman"/>
              </a:rPr>
              <a:t>forte</a:t>
            </a:r>
            <a:r>
              <a:rPr lang="en-US" sz="2000">
                <a:solidFill>
                  <a:srgbClr val="0000FF"/>
                </a:solidFill>
                <a:latin typeface="Times New Roman"/>
                <a:cs typeface="Times New Roman"/>
              </a:rPr>
              <a:t>:</a:t>
            </a:r>
          </a:p>
        </p:txBody>
      </p:sp>
      <p:pic>
        <p:nvPicPr>
          <p:cNvPr id="31756" name="Picture 233"/>
          <p:cNvPicPr>
            <a:picLocks noGrp="1" noChangeAspect="1" noChangeArrowheads="1"/>
          </p:cNvPicPr>
          <p:nvPr>
            <p:ph sz="quarter" idx="4"/>
          </p:nvPr>
        </p:nvPicPr>
        <p:blipFill>
          <a:blip r:embed="rId2" cstate="screen">
            <a:extLst>
              <a:ext uri="{28A0092B-C50C-407E-A947-70E740481C1C}">
                <a14:useLocalDpi xmlns:a14="http://schemas.microsoft.com/office/drawing/2010/main"/>
              </a:ext>
            </a:extLst>
          </a:blip>
          <a:srcRect l="73279" t="70413" r="-1031" b="7071"/>
          <a:stretch>
            <a:fillRect/>
          </a:stretch>
        </p:blipFill>
        <p:spPr>
          <a:xfrm>
            <a:off x="2555875" y="5284788"/>
            <a:ext cx="1584325" cy="1239837"/>
          </a:xfrm>
          <a:noFill/>
        </p:spPr>
      </p:pic>
      <p:pic>
        <p:nvPicPr>
          <p:cNvPr id="31757" name="Picture 227" descr="def2"/>
          <p:cNvPicPr>
            <a:picLocks noGrp="1" noChangeAspect="1" noChangeArrowheads="1" noCrop="1"/>
          </p:cNvPicPr>
          <p:nvPr>
            <p:ph sz="quarter" idx="1"/>
          </p:nvPr>
        </p:nvPicPr>
        <p:blipFill>
          <a:blip r:embed="rId3">
            <a:lum bright="-6000" contrast="6000"/>
            <a:extLst>
              <a:ext uri="{28A0092B-C50C-407E-A947-70E740481C1C}">
                <a14:useLocalDpi xmlns:a14="http://schemas.microsoft.com/office/drawing/2010/main"/>
              </a:ext>
            </a:extLst>
          </a:blip>
          <a:srcRect/>
          <a:stretch>
            <a:fillRect/>
          </a:stretch>
        </p:blipFill>
        <p:spPr>
          <a:xfrm>
            <a:off x="3351213" y="2743200"/>
            <a:ext cx="1076325" cy="1076325"/>
          </a:xfrm>
          <a:noFill/>
        </p:spPr>
      </p:pic>
      <p:sp>
        <p:nvSpPr>
          <p:cNvPr id="31758" name="Text Box 236"/>
          <p:cNvSpPr txBox="1">
            <a:spLocks noChangeArrowheads="1"/>
          </p:cNvSpPr>
          <p:nvPr/>
        </p:nvSpPr>
        <p:spPr bwMode="auto">
          <a:xfrm>
            <a:off x="-107950" y="476250"/>
            <a:ext cx="9251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2800" dirty="0">
                <a:solidFill>
                  <a:srgbClr val="FF0000"/>
                </a:solidFill>
                <a:latin typeface="Times New Roman"/>
                <a:cs typeface="Times New Roman"/>
              </a:rPr>
              <a:t> Le </a:t>
            </a:r>
            <a:r>
              <a:rPr lang="it-IT" sz="2800" dirty="0" smtClean="0">
                <a:solidFill>
                  <a:srgbClr val="FF0000"/>
                </a:solidFill>
                <a:latin typeface="Times New Roman"/>
                <a:cs typeface="Times New Roman"/>
              </a:rPr>
              <a:t>forze ed i loro intermediari</a:t>
            </a:r>
            <a:endParaRPr lang="it-IT" sz="2800" dirty="0">
              <a:solidFill>
                <a:srgbClr val="FF0000"/>
              </a:solidFill>
              <a:latin typeface="Times New Roman"/>
              <a:cs typeface="Times New Roman"/>
            </a:endParaRPr>
          </a:p>
        </p:txBody>
      </p:sp>
      <p:sp>
        <p:nvSpPr>
          <p:cNvPr id="31759" name="Rectangle 17"/>
          <p:cNvSpPr>
            <a:spLocks noChangeArrowheads="1"/>
          </p:cNvSpPr>
          <p:nvPr/>
        </p:nvSpPr>
        <p:spPr bwMode="auto">
          <a:xfrm>
            <a:off x="152400" y="5486400"/>
            <a:ext cx="15876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00FF"/>
                </a:solidFill>
                <a:latin typeface="Times New Roman"/>
                <a:cs typeface="Times New Roman"/>
              </a:rPr>
              <a:t>Forza </a:t>
            </a:r>
            <a:r>
              <a:rPr lang="en-US" sz="2000">
                <a:solidFill>
                  <a:srgbClr val="FF0000"/>
                </a:solidFill>
                <a:latin typeface="Times New Roman"/>
                <a:cs typeface="Times New Roman"/>
              </a:rPr>
              <a:t>debole</a:t>
            </a:r>
            <a:r>
              <a:rPr lang="en-US" sz="2000">
                <a:solidFill>
                  <a:srgbClr val="0000FF"/>
                </a:solidFill>
                <a:latin typeface="Times New Roman"/>
                <a:cs typeface="Times New Roman"/>
              </a:rPr>
              <a:t>:</a:t>
            </a:r>
          </a:p>
        </p:txBody>
      </p:sp>
      <p:pic>
        <p:nvPicPr>
          <p:cNvPr id="31760" name="Picture 77" descr="messeng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76256" y="548680"/>
            <a:ext cx="72072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45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EB185AD-FFA8-2446-9C00-DD1CCA606AEF}" type="slidenum">
              <a:rPr lang="en-US" sz="1400">
                <a:solidFill>
                  <a:schemeClr val="bg1"/>
                </a:solidFill>
                <a:latin typeface="Verdana" charset="0"/>
              </a:rPr>
              <a:pPr/>
              <a:t>50</a:t>
            </a:fld>
            <a:endParaRPr lang="en-US" sz="1400">
              <a:solidFill>
                <a:schemeClr val="bg1"/>
              </a:solidFill>
              <a:latin typeface="Verdana" charset="0"/>
            </a:endParaRPr>
          </a:p>
        </p:txBody>
      </p:sp>
      <p:sp>
        <p:nvSpPr>
          <p:cNvPr id="45059"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0"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1"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2"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3"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4" name="Text Box 7"/>
          <p:cNvSpPr txBox="1">
            <a:spLocks noChangeArrowheads="1"/>
          </p:cNvSpPr>
          <p:nvPr/>
        </p:nvSpPr>
        <p:spPr bwMode="auto">
          <a:xfrm>
            <a:off x="144463" y="476250"/>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a:solidFill>
                  <a:srgbClr val="FF0000"/>
                </a:solidFill>
                <a:latin typeface="Times New Roman" charset="0"/>
                <a:cs typeface="Times New Roman" charset="0"/>
              </a:rPr>
              <a:t>E adesso cosa facciamo?</a:t>
            </a:r>
            <a:endParaRPr lang="it-IT" sz="3200">
              <a:solidFill>
                <a:srgbClr val="FF0000"/>
              </a:solidFill>
              <a:latin typeface="Times New Roman" charset="0"/>
              <a:cs typeface="Times New Roman" charset="0"/>
            </a:endParaRPr>
          </a:p>
        </p:txBody>
      </p:sp>
      <p:sp>
        <p:nvSpPr>
          <p:cNvPr id="45065"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6" name="TextBox 13"/>
          <p:cNvSpPr txBox="1">
            <a:spLocks noChangeArrowheads="1"/>
          </p:cNvSpPr>
          <p:nvPr/>
        </p:nvSpPr>
        <p:spPr bwMode="auto">
          <a:xfrm>
            <a:off x="35496" y="1124744"/>
            <a:ext cx="8839200" cy="483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800" dirty="0">
                <a:solidFill>
                  <a:srgbClr val="0000FF"/>
                </a:solidFill>
                <a:latin typeface="Times New Roman" charset="0"/>
                <a:cs typeface="Times New Roman" charset="0"/>
              </a:rPr>
              <a:t>Ci sono domande fondamentali di cui non sappiamo la risposta, abbiamo teorie che ipotizzano delle soluzioni.</a:t>
            </a:r>
          </a:p>
          <a:p>
            <a:endParaRPr lang="it-IT" sz="2800" dirty="0">
              <a:solidFill>
                <a:srgbClr val="0000FF"/>
              </a:solidFill>
              <a:latin typeface="Times New Roman" charset="0"/>
              <a:cs typeface="Times New Roman" charset="0"/>
            </a:endParaRPr>
          </a:p>
          <a:p>
            <a:r>
              <a:rPr lang="it-IT" sz="2800" dirty="0">
                <a:solidFill>
                  <a:srgbClr val="0000FF"/>
                </a:solidFill>
                <a:latin typeface="Times New Roman" charset="0"/>
                <a:cs typeface="Times New Roman" charset="0"/>
              </a:rPr>
              <a:t>Dobbiamo trovare delle nuove particelle </a:t>
            </a:r>
            <a:r>
              <a:rPr lang="it-IT" sz="2800" dirty="0" smtClean="0">
                <a:solidFill>
                  <a:srgbClr val="0000FF"/>
                </a:solidFill>
                <a:latin typeface="Times New Roman" charset="0"/>
                <a:cs typeface="Times New Roman" charset="0"/>
              </a:rPr>
              <a:t>per</a:t>
            </a:r>
          </a:p>
          <a:p>
            <a:r>
              <a:rPr lang="it-IT" sz="2800" dirty="0" smtClean="0">
                <a:solidFill>
                  <a:srgbClr val="0000FF"/>
                </a:solidFill>
                <a:latin typeface="Times New Roman" charset="0"/>
                <a:cs typeface="Times New Roman" charset="0"/>
              </a:rPr>
              <a:t>capire </a:t>
            </a:r>
            <a:r>
              <a:rPr lang="it-IT" sz="2800" dirty="0">
                <a:solidFill>
                  <a:srgbClr val="0000FF"/>
                </a:solidFill>
                <a:latin typeface="Times New Roman" charset="0"/>
                <a:cs typeface="Times New Roman" charset="0"/>
              </a:rPr>
              <a:t>quale delle teorie proposte sia </a:t>
            </a:r>
            <a:endParaRPr lang="it-IT" sz="2800" dirty="0" smtClean="0">
              <a:solidFill>
                <a:srgbClr val="0000FF"/>
              </a:solidFill>
              <a:latin typeface="Times New Roman" charset="0"/>
              <a:cs typeface="Times New Roman" charset="0"/>
            </a:endParaRPr>
          </a:p>
          <a:p>
            <a:r>
              <a:rPr lang="it-IT" sz="2800" dirty="0" smtClean="0">
                <a:solidFill>
                  <a:srgbClr val="0000FF"/>
                </a:solidFill>
                <a:latin typeface="Times New Roman" charset="0"/>
                <a:cs typeface="Times New Roman" charset="0"/>
              </a:rPr>
              <a:t>quella </a:t>
            </a:r>
            <a:r>
              <a:rPr lang="it-IT" sz="2800" dirty="0">
                <a:solidFill>
                  <a:srgbClr val="0000FF"/>
                </a:solidFill>
                <a:latin typeface="Times New Roman" charset="0"/>
                <a:cs typeface="Times New Roman" charset="0"/>
              </a:rPr>
              <a:t>giusta</a:t>
            </a:r>
            <a:r>
              <a:rPr lang="it-IT" sz="2800" dirty="0" smtClean="0">
                <a:solidFill>
                  <a:srgbClr val="0000FF"/>
                </a:solidFill>
                <a:latin typeface="Times New Roman" charset="0"/>
                <a:cs typeface="Times New Roman" charset="0"/>
              </a:rPr>
              <a:t>.</a:t>
            </a:r>
            <a:r>
              <a:rPr lang="it-IT" sz="2800" dirty="0">
                <a:solidFill>
                  <a:srgbClr val="0000FF"/>
                </a:solidFill>
                <a:latin typeface="Times New Roman" charset="0"/>
                <a:cs typeface="Times New Roman" charset="0"/>
              </a:rPr>
              <a:t> </a:t>
            </a:r>
            <a:endParaRPr lang="it-IT" sz="2800" dirty="0" smtClean="0">
              <a:solidFill>
                <a:srgbClr val="0000FF"/>
              </a:solidFill>
              <a:latin typeface="Times New Roman" charset="0"/>
              <a:cs typeface="Times New Roman" charset="0"/>
            </a:endParaRPr>
          </a:p>
          <a:p>
            <a:endParaRPr lang="it-IT" sz="2800" dirty="0">
              <a:solidFill>
                <a:srgbClr val="0000FF"/>
              </a:solidFill>
              <a:latin typeface="Times New Roman" charset="0"/>
              <a:cs typeface="Times New Roman" charset="0"/>
            </a:endParaRPr>
          </a:p>
          <a:p>
            <a:r>
              <a:rPr lang="it-IT" sz="2800" dirty="0" smtClean="0">
                <a:solidFill>
                  <a:srgbClr val="0000FF"/>
                </a:solidFill>
                <a:latin typeface="Times New Roman" charset="0"/>
                <a:cs typeface="Times New Roman" charset="0"/>
              </a:rPr>
              <a:t>LHC riparte tra qualche mese</a:t>
            </a:r>
            <a:r>
              <a:rPr lang="it-IT" sz="2800" dirty="0">
                <a:solidFill>
                  <a:srgbClr val="0000FF"/>
                </a:solidFill>
                <a:latin typeface="Times New Roman" charset="0"/>
                <a:cs typeface="Times New Roman" charset="0"/>
              </a:rPr>
              <a:t> </a:t>
            </a:r>
            <a:r>
              <a:rPr lang="it-IT" sz="2800" dirty="0" smtClean="0">
                <a:solidFill>
                  <a:srgbClr val="0000FF"/>
                </a:solidFill>
                <a:latin typeface="Times New Roman" charset="0"/>
                <a:cs typeface="Times New Roman" charset="0"/>
              </a:rPr>
              <a:t>con energia più alta, </a:t>
            </a:r>
          </a:p>
          <a:p>
            <a:r>
              <a:rPr lang="it-IT" sz="2800" dirty="0" smtClean="0">
                <a:solidFill>
                  <a:srgbClr val="0000FF"/>
                </a:solidFill>
                <a:latin typeface="Times New Roman" charset="0"/>
                <a:cs typeface="Times New Roman" charset="0"/>
              </a:rPr>
              <a:t>speriamo di trovare cose nuove…</a:t>
            </a:r>
          </a:p>
          <a:p>
            <a:endParaRPr lang="it-IT" sz="2800" dirty="0">
              <a:solidFill>
                <a:srgbClr val="0000FF"/>
              </a:solidFill>
              <a:latin typeface="Times New Roman" charset="0"/>
              <a:cs typeface="Times New Roman" charset="0"/>
            </a:endParaRPr>
          </a:p>
          <a:p>
            <a:r>
              <a:rPr lang="it-IT" sz="2800" dirty="0" smtClean="0">
                <a:solidFill>
                  <a:srgbClr val="FF0000"/>
                </a:solidFill>
                <a:latin typeface="Times New Roman" charset="0"/>
                <a:cs typeface="Times New Roman" charset="0"/>
              </a:rPr>
              <a:t>Adesso, per capire le leggi della fisica, guardiamo il cielo…</a:t>
            </a:r>
          </a:p>
        </p:txBody>
      </p:sp>
      <p:pic>
        <p:nvPicPr>
          <p:cNvPr id="12" name="Picture 1" descr="speriamo.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305451" y="2852936"/>
            <a:ext cx="1731045" cy="243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059832" y="2023231"/>
            <a:ext cx="5904656" cy="414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45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EB185AD-FFA8-2446-9C00-DD1CCA606AEF}" type="slidenum">
              <a:rPr lang="en-US" sz="1400">
                <a:solidFill>
                  <a:schemeClr val="bg1"/>
                </a:solidFill>
                <a:latin typeface="Verdana" charset="0"/>
              </a:rPr>
              <a:pPr/>
              <a:t>51</a:t>
            </a:fld>
            <a:endParaRPr lang="en-US" sz="1400">
              <a:solidFill>
                <a:schemeClr val="bg1"/>
              </a:solidFill>
              <a:latin typeface="Verdana" charset="0"/>
            </a:endParaRPr>
          </a:p>
        </p:txBody>
      </p:sp>
      <p:sp>
        <p:nvSpPr>
          <p:cNvPr id="45064" name="Text Box 7"/>
          <p:cNvSpPr txBox="1">
            <a:spLocks noChangeArrowheads="1"/>
          </p:cNvSpPr>
          <p:nvPr/>
        </p:nvSpPr>
        <p:spPr bwMode="auto">
          <a:xfrm>
            <a:off x="144463" y="476250"/>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dirty="0" smtClean="0">
                <a:solidFill>
                  <a:srgbClr val="FF0000"/>
                </a:solidFill>
                <a:latin typeface="Times New Roman" charset="0"/>
                <a:cs typeface="Times New Roman" charset="0"/>
              </a:rPr>
              <a:t>Fisica </a:t>
            </a:r>
            <a:r>
              <a:rPr lang="en-US" sz="3200" dirty="0" err="1" smtClean="0">
                <a:solidFill>
                  <a:srgbClr val="FF0000"/>
                </a:solidFill>
                <a:latin typeface="Times New Roman" charset="0"/>
                <a:cs typeface="Times New Roman" charset="0"/>
              </a:rPr>
              <a:t>astro-particellare</a:t>
            </a:r>
            <a:endParaRPr lang="it-IT" sz="3200" dirty="0">
              <a:solidFill>
                <a:srgbClr val="FF0000"/>
              </a:solidFill>
              <a:latin typeface="Times New Roman" charset="0"/>
              <a:cs typeface="Times New Roman" charset="0"/>
            </a:endParaRPr>
          </a:p>
        </p:txBody>
      </p:sp>
      <p:sp>
        <p:nvSpPr>
          <p:cNvPr id="45066" name="TextBox 13"/>
          <p:cNvSpPr txBox="1">
            <a:spLocks noChangeArrowheads="1"/>
          </p:cNvSpPr>
          <p:nvPr/>
        </p:nvSpPr>
        <p:spPr bwMode="auto">
          <a:xfrm>
            <a:off x="107504" y="1124744"/>
            <a:ext cx="8839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dirty="0" smtClean="0">
                <a:solidFill>
                  <a:srgbClr val="0000FF"/>
                </a:solidFill>
                <a:latin typeface="Times New Roman" charset="0"/>
                <a:cs typeface="Times New Roman" charset="0"/>
              </a:rPr>
              <a:t>Gli istanti iniziali del nostro universo sono stati governati dalle stesse forze </a:t>
            </a:r>
          </a:p>
          <a:p>
            <a:r>
              <a:rPr lang="it-IT" sz="2000" dirty="0" smtClean="0">
                <a:solidFill>
                  <a:srgbClr val="0000FF"/>
                </a:solidFill>
                <a:latin typeface="Times New Roman" charset="0"/>
                <a:cs typeface="Times New Roman" charset="0"/>
              </a:rPr>
              <a:t>che studiamo negli acceleratori, per cui è naturale guardare le stelle per capire cosa sia capitato..</a:t>
            </a:r>
          </a:p>
          <a:p>
            <a:endParaRPr lang="it-IT" sz="2000" dirty="0" smtClean="0">
              <a:solidFill>
                <a:srgbClr val="0000FF"/>
              </a:solidFill>
              <a:latin typeface="Times New Roman" charset="0"/>
              <a:cs typeface="Times New Roman" charset="0"/>
            </a:endParaRPr>
          </a:p>
        </p:txBody>
      </p:sp>
      <p:pic>
        <p:nvPicPr>
          <p:cNvPr id="17" name="Picture 1" descr="soup.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72450" y="0"/>
            <a:ext cx="9715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2348880"/>
            <a:ext cx="3024336" cy="3693319"/>
          </a:xfrm>
          <a:prstGeom prst="rect">
            <a:avLst/>
          </a:prstGeom>
        </p:spPr>
        <p:txBody>
          <a:bodyPr wrap="square">
            <a:spAutoFit/>
          </a:bodyPr>
          <a:lstStyle/>
          <a:p>
            <a:r>
              <a:rPr lang="it-IT" dirty="0">
                <a:solidFill>
                  <a:srgbClr val="0000FF"/>
                </a:solidFill>
                <a:latin typeface="Times New Roman" charset="0"/>
                <a:cs typeface="Times New Roman" charset="0"/>
              </a:rPr>
              <a:t>Studiare le leggi </a:t>
            </a:r>
            <a:r>
              <a:rPr lang="it-IT" dirty="0" smtClean="0">
                <a:solidFill>
                  <a:srgbClr val="0000FF"/>
                </a:solidFill>
                <a:latin typeface="Times New Roman" charset="0"/>
                <a:cs typeface="Times New Roman" charset="0"/>
              </a:rPr>
              <a:t>che hanno  regolato l’evoluzione </a:t>
            </a:r>
            <a:r>
              <a:rPr lang="it-IT" dirty="0">
                <a:solidFill>
                  <a:srgbClr val="0000FF"/>
                </a:solidFill>
                <a:latin typeface="Times New Roman" charset="0"/>
                <a:cs typeface="Times New Roman" charset="0"/>
              </a:rPr>
              <a:t>dell’universo è </a:t>
            </a:r>
            <a:r>
              <a:rPr lang="it-IT" dirty="0" smtClean="0">
                <a:solidFill>
                  <a:srgbClr val="0000FF"/>
                </a:solidFill>
                <a:latin typeface="Times New Roman" charset="0"/>
                <a:cs typeface="Times New Roman" charset="0"/>
              </a:rPr>
              <a:t> equivalente a </a:t>
            </a:r>
            <a:r>
              <a:rPr lang="it-IT" dirty="0">
                <a:solidFill>
                  <a:srgbClr val="0000FF"/>
                </a:solidFill>
                <a:latin typeface="Times New Roman" charset="0"/>
                <a:cs typeface="Times New Roman" charset="0"/>
              </a:rPr>
              <a:t>fare un enorme </a:t>
            </a:r>
            <a:r>
              <a:rPr lang="it-IT" dirty="0" smtClean="0">
                <a:solidFill>
                  <a:srgbClr val="0000FF"/>
                </a:solidFill>
                <a:latin typeface="Times New Roman" charset="0"/>
                <a:cs typeface="Times New Roman" charset="0"/>
              </a:rPr>
              <a:t>esperimento</a:t>
            </a:r>
            <a:r>
              <a:rPr lang="it-IT" dirty="0">
                <a:solidFill>
                  <a:srgbClr val="0000FF"/>
                </a:solidFill>
                <a:latin typeface="Times New Roman" charset="0"/>
                <a:cs typeface="Times New Roman" charset="0"/>
              </a:rPr>
              <a:t>. </a:t>
            </a:r>
            <a:endParaRPr lang="it-IT" dirty="0" smtClean="0">
              <a:solidFill>
                <a:srgbClr val="0000FF"/>
              </a:solidFill>
              <a:latin typeface="Times New Roman" charset="0"/>
              <a:cs typeface="Times New Roman" charset="0"/>
            </a:endParaRPr>
          </a:p>
          <a:p>
            <a:endParaRPr lang="it-IT" dirty="0" smtClean="0">
              <a:solidFill>
                <a:srgbClr val="FF0000"/>
              </a:solidFill>
              <a:latin typeface="Times New Roman" charset="0"/>
              <a:cs typeface="Times New Roman" charset="0"/>
            </a:endParaRPr>
          </a:p>
          <a:p>
            <a:r>
              <a:rPr lang="it-IT" dirty="0" smtClean="0">
                <a:solidFill>
                  <a:srgbClr val="0000FF"/>
                </a:solidFill>
                <a:latin typeface="Times New Roman" charset="0"/>
                <a:cs typeface="Times New Roman" charset="0"/>
              </a:rPr>
              <a:t>È provato che:</a:t>
            </a:r>
            <a:endParaRPr lang="it-IT" dirty="0">
              <a:solidFill>
                <a:srgbClr val="0000FF"/>
              </a:solidFill>
              <a:latin typeface="Times New Roman" charset="0"/>
              <a:cs typeface="Times New Roman" charset="0"/>
            </a:endParaRPr>
          </a:p>
          <a:p>
            <a:pPr marL="342900" indent="-342900">
              <a:buFont typeface="+mj-lt"/>
              <a:buAutoNum type="arabicPeriod"/>
            </a:pPr>
            <a:r>
              <a:rPr lang="it-IT" dirty="0" smtClean="0">
                <a:solidFill>
                  <a:srgbClr val="0000FF"/>
                </a:solidFill>
                <a:latin typeface="Times New Roman" charset="0"/>
                <a:cs typeface="Times New Roman" charset="0"/>
              </a:rPr>
              <a:t>Ci sia stato un big bang</a:t>
            </a:r>
            <a:endParaRPr lang="it-IT" dirty="0">
              <a:solidFill>
                <a:srgbClr val="0000FF"/>
              </a:solidFill>
              <a:latin typeface="Times New Roman" charset="0"/>
              <a:cs typeface="Times New Roman" charset="0"/>
            </a:endParaRPr>
          </a:p>
          <a:p>
            <a:pPr marL="342900" indent="-342900">
              <a:buFont typeface="+mj-lt"/>
              <a:buAutoNum type="arabicPeriod"/>
            </a:pPr>
            <a:r>
              <a:rPr lang="it-IT" dirty="0" smtClean="0">
                <a:solidFill>
                  <a:srgbClr val="0000FF"/>
                </a:solidFill>
                <a:latin typeface="Times New Roman" charset="0"/>
                <a:cs typeface="Times New Roman" charset="0"/>
              </a:rPr>
              <a:t>Che ci sia stato un momento di rapidissima espansione (inflazione)</a:t>
            </a:r>
            <a:endParaRPr lang="it-IT" dirty="0">
              <a:solidFill>
                <a:srgbClr val="0000FF"/>
              </a:solidFill>
              <a:latin typeface="Times New Roman" charset="0"/>
              <a:cs typeface="Times New Roman" charset="0"/>
            </a:endParaRPr>
          </a:p>
          <a:p>
            <a:endParaRPr lang="it-IT" dirty="0">
              <a:solidFill>
                <a:srgbClr val="FF0000"/>
              </a:solidFill>
              <a:latin typeface="Times New Roman" charset="0"/>
              <a:cs typeface="Times New Roman" charset="0"/>
            </a:endParaRPr>
          </a:p>
          <a:p>
            <a:r>
              <a:rPr lang="it-IT" dirty="0" smtClean="0">
                <a:solidFill>
                  <a:srgbClr val="FF0000"/>
                </a:solidFill>
                <a:latin typeface="Times New Roman" charset="0"/>
                <a:cs typeface="Times New Roman" charset="0"/>
              </a:rPr>
              <a:t>La </a:t>
            </a:r>
            <a:r>
              <a:rPr lang="it-IT" dirty="0">
                <a:solidFill>
                  <a:srgbClr val="FF0000"/>
                </a:solidFill>
                <a:latin typeface="Times New Roman" charset="0"/>
                <a:cs typeface="Times New Roman" charset="0"/>
              </a:rPr>
              <a:t>fisica di LHC è </a:t>
            </a:r>
            <a:r>
              <a:rPr lang="it-IT" dirty="0" smtClean="0">
                <a:solidFill>
                  <a:srgbClr val="FF0000"/>
                </a:solidFill>
                <a:latin typeface="Times New Roman" charset="0"/>
                <a:cs typeface="Times New Roman" charset="0"/>
              </a:rPr>
              <a:t> quella </a:t>
            </a:r>
            <a:r>
              <a:rPr lang="it-IT" dirty="0">
                <a:solidFill>
                  <a:srgbClr val="FF0000"/>
                </a:solidFill>
                <a:latin typeface="Times New Roman" charset="0"/>
                <a:cs typeface="Times New Roman" charset="0"/>
              </a:rPr>
              <a:t>di 10</a:t>
            </a:r>
            <a:r>
              <a:rPr lang="it-IT" baseline="30000" dirty="0">
                <a:solidFill>
                  <a:srgbClr val="FF0000"/>
                </a:solidFill>
                <a:latin typeface="Times New Roman" charset="0"/>
                <a:cs typeface="Times New Roman" charset="0"/>
              </a:rPr>
              <a:t>-11 </a:t>
            </a:r>
            <a:r>
              <a:rPr lang="it-IT" dirty="0">
                <a:solidFill>
                  <a:srgbClr val="FF0000"/>
                </a:solidFill>
                <a:latin typeface="Times New Roman" charset="0"/>
                <a:cs typeface="Times New Roman" charset="0"/>
              </a:rPr>
              <a:t>sec dopo il big-bang</a:t>
            </a:r>
          </a:p>
        </p:txBody>
      </p:sp>
    </p:spTree>
    <p:extLst>
      <p:ext uri="{BB962C8B-B14F-4D97-AF65-F5344CB8AC3E}">
        <p14:creationId xmlns:p14="http://schemas.microsoft.com/office/powerpoint/2010/main" val="85505472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45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EB185AD-FFA8-2446-9C00-DD1CCA606AEF}" type="slidenum">
              <a:rPr lang="en-US" sz="1400">
                <a:solidFill>
                  <a:schemeClr val="bg1"/>
                </a:solidFill>
                <a:latin typeface="Verdana" charset="0"/>
              </a:rPr>
              <a:pPr/>
              <a:t>52</a:t>
            </a:fld>
            <a:endParaRPr lang="en-US" sz="1400">
              <a:solidFill>
                <a:schemeClr val="bg1"/>
              </a:solidFill>
              <a:latin typeface="Verdana" charset="0"/>
            </a:endParaRPr>
          </a:p>
        </p:txBody>
      </p:sp>
      <p:sp>
        <p:nvSpPr>
          <p:cNvPr id="45059"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0"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1"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2"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3"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5"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6" name="TextBox 13"/>
          <p:cNvSpPr txBox="1">
            <a:spLocks noChangeArrowheads="1"/>
          </p:cNvSpPr>
          <p:nvPr/>
        </p:nvSpPr>
        <p:spPr bwMode="auto">
          <a:xfrm>
            <a:off x="179512" y="548680"/>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dirty="0" smtClean="0">
                <a:solidFill>
                  <a:srgbClr val="FF0000"/>
                </a:solidFill>
                <a:latin typeface="Times New Roman" charset="0"/>
                <a:cs typeface="Times New Roman" charset="0"/>
              </a:rPr>
              <a:t>Lontano = indietro nel tempo</a:t>
            </a:r>
          </a:p>
        </p:txBody>
      </p:sp>
      <p:sp>
        <p:nvSpPr>
          <p:cNvPr id="12" name="TextBox 13"/>
          <p:cNvSpPr txBox="1">
            <a:spLocks noChangeArrowheads="1"/>
          </p:cNvSpPr>
          <p:nvPr/>
        </p:nvSpPr>
        <p:spPr bwMode="auto">
          <a:xfrm>
            <a:off x="197296" y="1319277"/>
            <a:ext cx="8839200"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smtClean="0">
                <a:solidFill>
                  <a:srgbClr val="0000FF"/>
                </a:solidFill>
                <a:latin typeface="Times New Roman" charset="0"/>
                <a:cs typeface="Times New Roman" charset="0"/>
              </a:rPr>
              <a:t>Ci serve un concetto fondamentale, usato sempre in astrofisica:</a:t>
            </a:r>
          </a:p>
          <a:p>
            <a:endParaRPr lang="it-IT" dirty="0">
              <a:solidFill>
                <a:srgbClr val="0000FF"/>
              </a:solidFill>
              <a:latin typeface="Times New Roman" charset="0"/>
              <a:cs typeface="Times New Roman" charset="0"/>
            </a:endParaRPr>
          </a:p>
          <a:p>
            <a:r>
              <a:rPr lang="it-IT" dirty="0" smtClean="0">
                <a:solidFill>
                  <a:srgbClr val="FF0000"/>
                </a:solidFill>
                <a:latin typeface="Times New Roman" charset="0"/>
                <a:cs typeface="Times New Roman" charset="0"/>
              </a:rPr>
              <a:t>Guardare lontano vuole dire guardare indietro nel tempo.</a:t>
            </a:r>
          </a:p>
          <a:p>
            <a:endParaRPr lang="it-IT" dirty="0">
              <a:solidFill>
                <a:srgbClr val="FF0000"/>
              </a:solidFill>
              <a:latin typeface="Times New Roman" charset="0"/>
              <a:cs typeface="Times New Roman" charset="0"/>
            </a:endParaRPr>
          </a:p>
          <a:p>
            <a:r>
              <a:rPr lang="it-IT" dirty="0" smtClean="0">
                <a:solidFill>
                  <a:srgbClr val="0000FF"/>
                </a:solidFill>
                <a:latin typeface="Times New Roman" charset="0"/>
                <a:cs typeface="Times New Roman" charset="0"/>
              </a:rPr>
              <a:t>La luce di una galassia lontanissima ci ha messo tantissimo tempo ad arrivare, e quindi ci racconta come era la galassia quando è partita. </a:t>
            </a:r>
          </a:p>
          <a:p>
            <a:endParaRPr lang="it-IT" dirty="0" smtClean="0">
              <a:solidFill>
                <a:srgbClr val="0000FF"/>
              </a:solidFill>
              <a:latin typeface="Times New Roman" charset="0"/>
              <a:cs typeface="Times New Roman" charset="0"/>
            </a:endParaRPr>
          </a:p>
          <a:p>
            <a:pPr marL="457200" indent="-457200">
              <a:buFont typeface="+mj-lt"/>
              <a:buAutoNum type="arabicPeriod"/>
            </a:pPr>
            <a:r>
              <a:rPr lang="it-IT" dirty="0" smtClean="0">
                <a:solidFill>
                  <a:srgbClr val="0000FF"/>
                </a:solidFill>
                <a:latin typeface="Times New Roman" charset="0"/>
                <a:cs typeface="Times New Roman" charset="0"/>
              </a:rPr>
              <a:t>Noi vediamo la luna com’era 1.3 secondi fa</a:t>
            </a:r>
          </a:p>
          <a:p>
            <a:pPr marL="457200" indent="-457200">
              <a:buFont typeface="+mj-lt"/>
              <a:buAutoNum type="arabicPeriod"/>
            </a:pPr>
            <a:r>
              <a:rPr lang="it-IT" dirty="0" smtClean="0">
                <a:solidFill>
                  <a:srgbClr val="0000FF"/>
                </a:solidFill>
                <a:latin typeface="Times New Roman" charset="0"/>
                <a:cs typeface="Times New Roman" charset="0"/>
              </a:rPr>
              <a:t>Noi vediamo il sole com’era 500 secondi fa</a:t>
            </a:r>
          </a:p>
          <a:p>
            <a:pPr marL="457200" indent="-457200">
              <a:buFont typeface="+mj-lt"/>
              <a:buAutoNum type="arabicPeriod"/>
            </a:pPr>
            <a:r>
              <a:rPr lang="it-IT" dirty="0" smtClean="0">
                <a:solidFill>
                  <a:srgbClr val="0000FF"/>
                </a:solidFill>
                <a:latin typeface="Times New Roman" charset="0"/>
                <a:cs typeface="Times New Roman" charset="0"/>
              </a:rPr>
              <a:t>Le stelle al limite della nostra galassia com’erano 100,000 anni fa</a:t>
            </a:r>
          </a:p>
          <a:p>
            <a:endParaRPr lang="it-IT" dirty="0">
              <a:solidFill>
                <a:srgbClr val="0000FF"/>
              </a:solidFill>
              <a:latin typeface="Times New Roman" charset="0"/>
              <a:cs typeface="Times New Roman" charset="0"/>
            </a:endParaRPr>
          </a:p>
        </p:txBody>
      </p:sp>
    </p:spTree>
    <p:extLst>
      <p:ext uri="{BB962C8B-B14F-4D97-AF65-F5344CB8AC3E}">
        <p14:creationId xmlns:p14="http://schemas.microsoft.com/office/powerpoint/2010/main" val="1063576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45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EB185AD-FFA8-2446-9C00-DD1CCA606AEF}" type="slidenum">
              <a:rPr lang="en-US" sz="1400">
                <a:solidFill>
                  <a:schemeClr val="bg1"/>
                </a:solidFill>
                <a:latin typeface="Verdana" charset="0"/>
              </a:rPr>
              <a:pPr/>
              <a:t>53</a:t>
            </a:fld>
            <a:endParaRPr lang="en-US" sz="1400">
              <a:solidFill>
                <a:schemeClr val="bg1"/>
              </a:solidFill>
              <a:latin typeface="Verdana" charset="0"/>
            </a:endParaRPr>
          </a:p>
        </p:txBody>
      </p:sp>
      <p:sp>
        <p:nvSpPr>
          <p:cNvPr id="45059"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0"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1"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2"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3"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5"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6" name="TextBox 13"/>
          <p:cNvSpPr txBox="1">
            <a:spLocks noChangeArrowheads="1"/>
          </p:cNvSpPr>
          <p:nvPr/>
        </p:nvSpPr>
        <p:spPr bwMode="auto">
          <a:xfrm>
            <a:off x="179512" y="548680"/>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dirty="0">
                <a:solidFill>
                  <a:srgbClr val="FF0000"/>
                </a:solidFill>
                <a:latin typeface="Times New Roman" charset="0"/>
                <a:cs typeface="Times New Roman" charset="0"/>
              </a:rPr>
              <a:t>V</a:t>
            </a:r>
            <a:r>
              <a:rPr lang="it-IT" sz="2800" dirty="0" smtClean="0">
                <a:solidFill>
                  <a:srgbClr val="FF0000"/>
                </a:solidFill>
                <a:latin typeface="Times New Roman" charset="0"/>
                <a:cs typeface="Times New Roman" charset="0"/>
              </a:rPr>
              <a:t>elocità di espansione dell’universo </a:t>
            </a:r>
          </a:p>
        </p:txBody>
      </p:sp>
      <p:sp>
        <p:nvSpPr>
          <p:cNvPr id="12" name="TextBox 13"/>
          <p:cNvSpPr txBox="1">
            <a:spLocks noChangeArrowheads="1"/>
          </p:cNvSpPr>
          <p:nvPr/>
        </p:nvSpPr>
        <p:spPr bwMode="auto">
          <a:xfrm>
            <a:off x="25093" y="1196752"/>
            <a:ext cx="88392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dirty="0" smtClean="0">
                <a:solidFill>
                  <a:srgbClr val="0000FF"/>
                </a:solidFill>
                <a:latin typeface="Times New Roman" charset="0"/>
                <a:cs typeface="Times New Roman" charset="0"/>
              </a:rPr>
              <a:t>Consideriamo una macchina dei pompieri con la sirena accesa. </a:t>
            </a:r>
          </a:p>
          <a:p>
            <a:r>
              <a:rPr lang="it-IT" sz="2000" dirty="0" smtClean="0">
                <a:solidFill>
                  <a:srgbClr val="0000FF"/>
                </a:solidFill>
                <a:latin typeface="Times New Roman" charset="0"/>
                <a:cs typeface="Times New Roman" charset="0"/>
              </a:rPr>
              <a:t>Guardando ed ascoltando possiamo imparare due cose:</a:t>
            </a:r>
          </a:p>
          <a:p>
            <a:endParaRPr lang="it-IT" sz="2000" dirty="0">
              <a:solidFill>
                <a:srgbClr val="0000FF"/>
              </a:solidFill>
              <a:latin typeface="Times New Roman" charset="0"/>
              <a:cs typeface="Times New Roman" charset="0"/>
            </a:endParaRPr>
          </a:p>
          <a:p>
            <a:pPr marL="342900" indent="-342900">
              <a:buFontTx/>
              <a:buChar char="-"/>
            </a:pPr>
            <a:r>
              <a:rPr lang="it-IT" sz="2000" dirty="0" smtClean="0">
                <a:solidFill>
                  <a:srgbClr val="0000FF"/>
                </a:solidFill>
                <a:latin typeface="Times New Roman" charset="0"/>
                <a:cs typeface="Times New Roman" charset="0"/>
              </a:rPr>
              <a:t>Sapendo la sua dimensione reale,  dalla sua dimensione  </a:t>
            </a:r>
          </a:p>
          <a:p>
            <a:r>
              <a:rPr lang="it-IT" sz="2000" dirty="0" smtClean="0">
                <a:solidFill>
                  <a:srgbClr val="0000FF"/>
                </a:solidFill>
                <a:latin typeface="Times New Roman" charset="0"/>
                <a:cs typeface="Times New Roman" charset="0"/>
              </a:rPr>
              <a:t>	apparente possiamo capire la</a:t>
            </a:r>
            <a:r>
              <a:rPr lang="it-IT" sz="2000" dirty="0" smtClean="0">
                <a:solidFill>
                  <a:srgbClr val="FF0000"/>
                </a:solidFill>
                <a:latin typeface="Times New Roman" charset="0"/>
                <a:cs typeface="Times New Roman" charset="0"/>
              </a:rPr>
              <a:t> posizione</a:t>
            </a:r>
          </a:p>
          <a:p>
            <a:pPr marL="342900" indent="-342900">
              <a:buFontTx/>
              <a:buChar char="-"/>
            </a:pPr>
            <a:r>
              <a:rPr lang="it-IT" sz="2000" dirty="0" smtClean="0">
                <a:solidFill>
                  <a:srgbClr val="0000FF"/>
                </a:solidFill>
                <a:latin typeface="Times New Roman" charset="0"/>
                <a:cs typeface="Times New Roman" charset="0"/>
              </a:rPr>
              <a:t>Sapendo la sua frequenza reale, dalla frequenza apparente possiamo calcolarne </a:t>
            </a:r>
          </a:p>
          <a:p>
            <a:pPr lvl="1" indent="0"/>
            <a:r>
              <a:rPr lang="it-IT" sz="2000" dirty="0">
                <a:solidFill>
                  <a:srgbClr val="0000FF"/>
                </a:solidFill>
                <a:latin typeface="Times New Roman" charset="0"/>
                <a:cs typeface="Times New Roman" charset="0"/>
              </a:rPr>
              <a:t>	</a:t>
            </a:r>
            <a:r>
              <a:rPr lang="it-IT" sz="2000" dirty="0" smtClean="0">
                <a:solidFill>
                  <a:srgbClr val="FF0000"/>
                </a:solidFill>
                <a:latin typeface="Times New Roman" charset="0"/>
                <a:cs typeface="Times New Roman" charset="0"/>
              </a:rPr>
              <a:t>la velocità  </a:t>
            </a:r>
            <a:r>
              <a:rPr lang="it-IT" sz="2000" dirty="0" smtClean="0">
                <a:solidFill>
                  <a:srgbClr val="0000FF"/>
                </a:solidFill>
                <a:latin typeface="Times New Roman" charset="0"/>
                <a:cs typeface="Times New Roman" charset="0"/>
              </a:rPr>
              <a:t>(effetto doppler) </a:t>
            </a:r>
          </a:p>
          <a:p>
            <a:endParaRPr lang="it-IT" sz="2000" dirty="0">
              <a:solidFill>
                <a:srgbClr val="0000FF"/>
              </a:solidFill>
              <a:latin typeface="Times New Roman" charset="0"/>
              <a:cs typeface="Times New Roman" charset="0"/>
            </a:endParaRPr>
          </a:p>
          <a:p>
            <a:r>
              <a:rPr lang="it-IT" sz="2000" dirty="0" smtClean="0">
                <a:solidFill>
                  <a:srgbClr val="0000FF"/>
                </a:solidFill>
                <a:latin typeface="Times New Roman" charset="0"/>
                <a:cs typeface="Times New Roman" charset="0"/>
              </a:rPr>
              <a:t>Nell’universo le macchine dei pompieri sono le  </a:t>
            </a:r>
            <a:r>
              <a:rPr lang="it-IT" sz="2000" dirty="0" smtClean="0">
                <a:solidFill>
                  <a:srgbClr val="FF0000"/>
                </a:solidFill>
                <a:latin typeface="Times New Roman" charset="0"/>
                <a:cs typeface="Times New Roman" charset="0"/>
              </a:rPr>
              <a:t>supernova 1 a: </a:t>
            </a:r>
          </a:p>
          <a:p>
            <a:r>
              <a:rPr lang="it-IT" sz="2000" dirty="0" smtClean="0">
                <a:solidFill>
                  <a:srgbClr val="0000FF"/>
                </a:solidFill>
                <a:latin typeface="Times New Roman" charset="0"/>
                <a:cs typeface="Times New Roman" charset="0"/>
              </a:rPr>
              <a:t>se ne conosce la luminosità e frequenza molto bene.</a:t>
            </a:r>
          </a:p>
          <a:p>
            <a:endParaRPr lang="it-IT" sz="2000" dirty="0" smtClean="0">
              <a:solidFill>
                <a:srgbClr val="0000FF"/>
              </a:solidFill>
              <a:latin typeface="Times New Roman" charset="0"/>
              <a:cs typeface="Times New Roman" charset="0"/>
            </a:endParaRPr>
          </a:p>
          <a:p>
            <a:r>
              <a:rPr lang="it-IT" sz="2000" dirty="0" smtClean="0">
                <a:solidFill>
                  <a:srgbClr val="0000FF"/>
                </a:solidFill>
                <a:latin typeface="Times New Roman" charset="0"/>
                <a:cs typeface="Times New Roman" charset="0"/>
              </a:rPr>
              <a:t>Dalla luminosità e frequenza apparente, possiamo ricavare la </a:t>
            </a:r>
          </a:p>
          <a:p>
            <a:r>
              <a:rPr lang="it-IT" sz="2000" dirty="0" smtClean="0">
                <a:solidFill>
                  <a:srgbClr val="FF0000"/>
                </a:solidFill>
                <a:latin typeface="Times New Roman" charset="0"/>
                <a:cs typeface="Times New Roman" charset="0"/>
              </a:rPr>
              <a:t>posizione e velocità delle </a:t>
            </a:r>
            <a:r>
              <a:rPr lang="it-IT" sz="2000" dirty="0" err="1" smtClean="0">
                <a:solidFill>
                  <a:srgbClr val="FF0000"/>
                </a:solidFill>
                <a:latin typeface="Times New Roman" charset="0"/>
                <a:cs typeface="Times New Roman" charset="0"/>
              </a:rPr>
              <a:t>supernovae</a:t>
            </a:r>
            <a:r>
              <a:rPr lang="it-IT" sz="2000" dirty="0" smtClean="0">
                <a:solidFill>
                  <a:srgbClr val="FF0000"/>
                </a:solidFill>
                <a:latin typeface="Times New Roman" charset="0"/>
                <a:cs typeface="Times New Roman" charset="0"/>
              </a:rPr>
              <a:t>.</a:t>
            </a:r>
          </a:p>
          <a:p>
            <a:endParaRPr lang="it-IT" sz="2000" dirty="0">
              <a:solidFill>
                <a:srgbClr val="FF0000"/>
              </a:solidFill>
              <a:latin typeface="Times New Roman" charset="0"/>
              <a:cs typeface="Times New Roman" charset="0"/>
            </a:endParaRPr>
          </a:p>
          <a:p>
            <a:r>
              <a:rPr lang="it-IT" sz="2000" dirty="0" smtClean="0">
                <a:solidFill>
                  <a:srgbClr val="FF0000"/>
                </a:solidFill>
                <a:latin typeface="Times New Roman" charset="0"/>
                <a:cs typeface="Times New Roman" charset="0"/>
              </a:rPr>
              <a:t>	</a:t>
            </a:r>
            <a:r>
              <a:rPr lang="it-IT" dirty="0" err="1" smtClean="0">
                <a:solidFill>
                  <a:srgbClr val="FF0000"/>
                </a:solidFill>
                <a:latin typeface="Times New Roman" charset="0"/>
                <a:cs typeface="Times New Roman" charset="0"/>
              </a:rPr>
              <a:t>supernovae</a:t>
            </a:r>
            <a:r>
              <a:rPr lang="it-IT" dirty="0" smtClean="0">
                <a:solidFill>
                  <a:srgbClr val="FF0000"/>
                </a:solidFill>
                <a:latin typeface="Times New Roman" charset="0"/>
                <a:cs typeface="Times New Roman" charset="0"/>
              </a:rPr>
              <a:t> lontane hanno velocità  minore di quelle vicine</a:t>
            </a:r>
            <a:endParaRPr lang="it-IT" sz="2000" dirty="0" smtClean="0">
              <a:solidFill>
                <a:srgbClr val="FF0000"/>
              </a:solidFill>
              <a:latin typeface="Times New Roman" charset="0"/>
              <a:cs typeface="Times New Roman" charset="0"/>
            </a:endParaRPr>
          </a:p>
          <a:p>
            <a:endParaRPr lang="it-IT" sz="2000" dirty="0">
              <a:solidFill>
                <a:srgbClr val="FF0000"/>
              </a:solidFill>
              <a:latin typeface="Times New Roman" charset="0"/>
              <a:cs typeface="Times New Roman" charset="0"/>
            </a:endParaRPr>
          </a:p>
        </p:txBody>
      </p:sp>
      <p:pic>
        <p:nvPicPr>
          <p:cNvPr id="2" name="Picture 1" descr="pompieri.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1124744"/>
            <a:ext cx="2387445" cy="1224136"/>
          </a:xfrm>
          <a:prstGeom prst="rect">
            <a:avLst/>
          </a:prstGeom>
        </p:spPr>
      </p:pic>
      <p:pic>
        <p:nvPicPr>
          <p:cNvPr id="3" name="Picture 2" descr="220px-SN1994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3212976"/>
            <a:ext cx="2232248" cy="2232248"/>
          </a:xfrm>
          <a:prstGeom prst="rect">
            <a:avLst/>
          </a:prstGeom>
        </p:spPr>
      </p:pic>
    </p:spTree>
    <p:extLst>
      <p:ext uri="{BB962C8B-B14F-4D97-AF65-F5344CB8AC3E}">
        <p14:creationId xmlns:p14="http://schemas.microsoft.com/office/powerpoint/2010/main" val="126178154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45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EB185AD-FFA8-2446-9C00-DD1CCA606AEF}" type="slidenum">
              <a:rPr lang="en-US" sz="1400">
                <a:solidFill>
                  <a:schemeClr val="bg1"/>
                </a:solidFill>
                <a:latin typeface="Verdana" charset="0"/>
              </a:rPr>
              <a:pPr/>
              <a:t>54</a:t>
            </a:fld>
            <a:endParaRPr lang="en-US" sz="1400">
              <a:solidFill>
                <a:schemeClr val="bg1"/>
              </a:solidFill>
              <a:latin typeface="Verdana" charset="0"/>
            </a:endParaRPr>
          </a:p>
        </p:txBody>
      </p:sp>
      <p:sp>
        <p:nvSpPr>
          <p:cNvPr id="45059"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0"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1"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2"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3"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5"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6" name="TextBox 13"/>
          <p:cNvSpPr txBox="1">
            <a:spLocks noChangeArrowheads="1"/>
          </p:cNvSpPr>
          <p:nvPr/>
        </p:nvSpPr>
        <p:spPr bwMode="auto">
          <a:xfrm>
            <a:off x="179512" y="548680"/>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dirty="0" smtClean="0">
                <a:solidFill>
                  <a:srgbClr val="FF0000"/>
                </a:solidFill>
                <a:latin typeface="Times New Roman" charset="0"/>
                <a:cs typeface="Times New Roman" charset="0"/>
              </a:rPr>
              <a:t>Dark </a:t>
            </a:r>
            <a:r>
              <a:rPr lang="it-IT" sz="2800" dirty="0">
                <a:solidFill>
                  <a:srgbClr val="FF0000"/>
                </a:solidFill>
                <a:latin typeface="Times New Roman" charset="0"/>
                <a:cs typeface="Times New Roman" charset="0"/>
              </a:rPr>
              <a:t>E</a:t>
            </a:r>
            <a:r>
              <a:rPr lang="it-IT" sz="2800" dirty="0" smtClean="0">
                <a:solidFill>
                  <a:srgbClr val="FF0000"/>
                </a:solidFill>
                <a:latin typeface="Times New Roman" charset="0"/>
                <a:cs typeface="Times New Roman" charset="0"/>
              </a:rPr>
              <a:t>nergy</a:t>
            </a:r>
          </a:p>
        </p:txBody>
      </p:sp>
      <p:sp>
        <p:nvSpPr>
          <p:cNvPr id="12" name="TextBox 13"/>
          <p:cNvSpPr txBox="1">
            <a:spLocks noChangeArrowheads="1"/>
          </p:cNvSpPr>
          <p:nvPr/>
        </p:nvSpPr>
        <p:spPr bwMode="auto">
          <a:xfrm>
            <a:off x="25092" y="1052736"/>
            <a:ext cx="9118907" cy="529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dirty="0" smtClean="0">
                <a:solidFill>
                  <a:srgbClr val="0000FF"/>
                </a:solidFill>
                <a:latin typeface="Times New Roman" charset="0"/>
                <a:cs typeface="Times New Roman" charset="0"/>
              </a:rPr>
              <a:t>Ricordiamoci: 	Supernovae lontane = </a:t>
            </a:r>
            <a:r>
              <a:rPr lang="it-IT" sz="2000" dirty="0" err="1" smtClean="0">
                <a:solidFill>
                  <a:srgbClr val="0000FF"/>
                </a:solidFill>
                <a:latin typeface="Times New Roman" charset="0"/>
                <a:cs typeface="Times New Roman" charset="0"/>
              </a:rPr>
              <a:t>supernovae</a:t>
            </a:r>
            <a:r>
              <a:rPr lang="it-IT" sz="2000" dirty="0" smtClean="0">
                <a:solidFill>
                  <a:srgbClr val="0000FF"/>
                </a:solidFill>
                <a:latin typeface="Times New Roman" charset="0"/>
                <a:cs typeface="Times New Roman" charset="0"/>
              </a:rPr>
              <a:t> più antiche</a:t>
            </a:r>
            <a:endParaRPr lang="it-IT" sz="2000" dirty="0">
              <a:solidFill>
                <a:srgbClr val="0000FF"/>
              </a:solidFill>
              <a:latin typeface="Times New Roman" charset="0"/>
              <a:cs typeface="Times New Roman" charset="0"/>
            </a:endParaRPr>
          </a:p>
          <a:p>
            <a:r>
              <a:rPr lang="it-IT" sz="2000" dirty="0" smtClean="0">
                <a:solidFill>
                  <a:srgbClr val="0000FF"/>
                </a:solidFill>
                <a:latin typeface="Times New Roman" charset="0"/>
                <a:cs typeface="Times New Roman" charset="0"/>
              </a:rPr>
              <a:t>		Supernovae vicino </a:t>
            </a:r>
            <a:r>
              <a:rPr lang="it-IT" sz="2000" dirty="0">
                <a:solidFill>
                  <a:srgbClr val="0000FF"/>
                </a:solidFill>
                <a:latin typeface="Times New Roman" charset="0"/>
                <a:cs typeface="Times New Roman" charset="0"/>
              </a:rPr>
              <a:t>= </a:t>
            </a:r>
            <a:r>
              <a:rPr lang="it-IT" sz="2000" dirty="0" err="1">
                <a:solidFill>
                  <a:srgbClr val="0000FF"/>
                </a:solidFill>
                <a:latin typeface="Times New Roman" charset="0"/>
                <a:cs typeface="Times New Roman" charset="0"/>
              </a:rPr>
              <a:t>supernovae</a:t>
            </a:r>
            <a:r>
              <a:rPr lang="it-IT" sz="2000" dirty="0">
                <a:solidFill>
                  <a:srgbClr val="0000FF"/>
                </a:solidFill>
                <a:latin typeface="Times New Roman" charset="0"/>
                <a:cs typeface="Times New Roman" charset="0"/>
              </a:rPr>
              <a:t> </a:t>
            </a:r>
            <a:r>
              <a:rPr lang="it-IT" sz="2000" dirty="0" smtClean="0">
                <a:solidFill>
                  <a:srgbClr val="0000FF"/>
                </a:solidFill>
                <a:latin typeface="Times New Roman" charset="0"/>
                <a:cs typeface="Times New Roman" charset="0"/>
              </a:rPr>
              <a:t>più recenti.</a:t>
            </a:r>
          </a:p>
          <a:p>
            <a:endParaRPr lang="it-IT" sz="2000" dirty="0" smtClean="0">
              <a:solidFill>
                <a:srgbClr val="0000FF"/>
              </a:solidFill>
              <a:latin typeface="Times New Roman" charset="0"/>
              <a:cs typeface="Times New Roman" charset="0"/>
            </a:endParaRPr>
          </a:p>
          <a:p>
            <a:r>
              <a:rPr lang="it-IT" sz="2000" dirty="0" smtClean="0">
                <a:solidFill>
                  <a:srgbClr val="0000FF"/>
                </a:solidFill>
                <a:latin typeface="Times New Roman" charset="0"/>
                <a:cs typeface="Times New Roman" charset="0"/>
              </a:rPr>
              <a:t>La velocità  di espansione  di </a:t>
            </a:r>
            <a:r>
              <a:rPr lang="it-IT" sz="2000" dirty="0" err="1" smtClean="0">
                <a:solidFill>
                  <a:srgbClr val="0000FF"/>
                </a:solidFill>
                <a:latin typeface="Times New Roman" charset="0"/>
                <a:cs typeface="Times New Roman" charset="0"/>
              </a:rPr>
              <a:t>supernovae</a:t>
            </a:r>
            <a:r>
              <a:rPr lang="it-IT" sz="2000" dirty="0" smtClean="0">
                <a:solidFill>
                  <a:srgbClr val="0000FF"/>
                </a:solidFill>
                <a:latin typeface="Times New Roman" charset="0"/>
                <a:cs typeface="Times New Roman" charset="0"/>
              </a:rPr>
              <a:t> più antiche è più lenta di quelle più recenti</a:t>
            </a:r>
            <a:endParaRPr lang="it-IT" dirty="0" smtClean="0">
              <a:solidFill>
                <a:srgbClr val="0000FF"/>
              </a:solidFill>
              <a:latin typeface="Times New Roman" charset="0"/>
              <a:cs typeface="Times New Roman" charset="0"/>
            </a:endParaRPr>
          </a:p>
          <a:p>
            <a:endParaRPr lang="it-IT" dirty="0" smtClean="0">
              <a:solidFill>
                <a:srgbClr val="0000FF"/>
              </a:solidFill>
              <a:latin typeface="Times New Roman" charset="0"/>
              <a:cs typeface="Times New Roman" charset="0"/>
            </a:endParaRPr>
          </a:p>
          <a:p>
            <a:r>
              <a:rPr lang="it-IT" dirty="0" smtClean="0">
                <a:solidFill>
                  <a:srgbClr val="0000FF"/>
                </a:solidFill>
                <a:latin typeface="Times New Roman" charset="0"/>
                <a:cs typeface="Times New Roman" charset="0"/>
              </a:rPr>
              <a:t>Conclusione: </a:t>
            </a:r>
          </a:p>
          <a:p>
            <a:pPr algn="ctr"/>
            <a:r>
              <a:rPr lang="it-IT" dirty="0">
                <a:solidFill>
                  <a:srgbClr val="0000FF"/>
                </a:solidFill>
                <a:latin typeface="Times New Roman" charset="0"/>
                <a:cs typeface="Times New Roman" charset="0"/>
              </a:rPr>
              <a:t>N</a:t>
            </a:r>
            <a:r>
              <a:rPr lang="it-IT" dirty="0" smtClean="0">
                <a:solidFill>
                  <a:srgbClr val="0000FF"/>
                </a:solidFill>
                <a:latin typeface="Times New Roman" charset="0"/>
                <a:cs typeface="Times New Roman" charset="0"/>
              </a:rPr>
              <a:t>el passato, </a:t>
            </a:r>
            <a:r>
              <a:rPr lang="it-IT" dirty="0" smtClean="0">
                <a:solidFill>
                  <a:srgbClr val="FF0000"/>
                </a:solidFill>
                <a:latin typeface="Times New Roman" charset="0"/>
                <a:cs typeface="Times New Roman" charset="0"/>
              </a:rPr>
              <a:t>l’espansione dell’universo era più lenta, cioè </a:t>
            </a:r>
          </a:p>
          <a:p>
            <a:pPr algn="ctr"/>
            <a:r>
              <a:rPr lang="it-IT" dirty="0" smtClean="0">
                <a:solidFill>
                  <a:srgbClr val="FF0000"/>
                </a:solidFill>
                <a:latin typeface="Times New Roman" charset="0"/>
                <a:cs typeface="Times New Roman" charset="0"/>
              </a:rPr>
              <a:t>l’universo sta  accelerando. </a:t>
            </a:r>
          </a:p>
          <a:p>
            <a:pPr algn="ctr"/>
            <a:r>
              <a:rPr lang="it-IT" sz="1800" dirty="0" smtClean="0">
                <a:solidFill>
                  <a:srgbClr val="0000FF"/>
                </a:solidFill>
                <a:latin typeface="Times New Roman" charset="0"/>
                <a:cs typeface="Times New Roman" charset="0"/>
                <a:sym typeface="Wingdings"/>
              </a:rPr>
              <a:t>(premio Nobel per la fisica 2011).</a:t>
            </a:r>
          </a:p>
          <a:p>
            <a:endParaRPr lang="it-IT" dirty="0">
              <a:solidFill>
                <a:srgbClr val="0000FF"/>
              </a:solidFill>
              <a:latin typeface="Times New Roman" charset="0"/>
              <a:cs typeface="Times New Roman" charset="0"/>
              <a:sym typeface="Wingdings"/>
            </a:endParaRPr>
          </a:p>
          <a:p>
            <a:r>
              <a:rPr lang="it-IT" dirty="0" smtClean="0">
                <a:solidFill>
                  <a:srgbClr val="0000FF"/>
                </a:solidFill>
                <a:latin typeface="Times New Roman" charset="0"/>
                <a:cs typeface="Times New Roman" charset="0"/>
                <a:sym typeface="Wingdings"/>
              </a:rPr>
              <a:t> </a:t>
            </a:r>
            <a:r>
              <a:rPr lang="it-IT" dirty="0" smtClean="0">
                <a:solidFill>
                  <a:srgbClr val="0000FF"/>
                </a:solidFill>
                <a:latin typeface="Times New Roman" charset="0"/>
                <a:cs typeface="Times New Roman" charset="0"/>
              </a:rPr>
              <a:t>Esiste una forma di energia che esercita una forza repulsiva: 					</a:t>
            </a:r>
            <a:r>
              <a:rPr lang="it-IT" dirty="0" smtClean="0">
                <a:solidFill>
                  <a:srgbClr val="FF0000"/>
                </a:solidFill>
                <a:latin typeface="Times New Roman" charset="0"/>
                <a:cs typeface="Times New Roman" charset="0"/>
              </a:rPr>
              <a:t>DARK ENERGY</a:t>
            </a:r>
          </a:p>
          <a:p>
            <a:endParaRPr lang="it-IT" dirty="0" smtClean="0">
              <a:solidFill>
                <a:srgbClr val="0000FF"/>
              </a:solidFill>
              <a:latin typeface="Times New Roman" charset="0"/>
              <a:cs typeface="Times New Roman" charset="0"/>
            </a:endParaRPr>
          </a:p>
          <a:p>
            <a:r>
              <a:rPr lang="it-IT" dirty="0" smtClean="0">
                <a:solidFill>
                  <a:srgbClr val="0000FF"/>
                </a:solidFill>
                <a:latin typeface="Times New Roman" charset="0"/>
                <a:cs typeface="Times New Roman" charset="0"/>
              </a:rPr>
              <a:t>Non abbiamo assolutamente idea cosa sia….</a:t>
            </a:r>
          </a:p>
          <a:p>
            <a:r>
              <a:rPr lang="it-IT" sz="2000" dirty="0" smtClean="0">
                <a:solidFill>
                  <a:srgbClr val="0000FF"/>
                </a:solidFill>
                <a:latin typeface="Times New Roman" charset="0"/>
                <a:cs typeface="Times New Roman" charset="0"/>
              </a:rPr>
              <a:t>(secondo il </a:t>
            </a:r>
            <a:r>
              <a:rPr lang="it-IT" sz="2000" dirty="0" err="1">
                <a:solidFill>
                  <a:srgbClr val="0000FF"/>
                </a:solidFill>
                <a:latin typeface="Times New Roman" charset="0"/>
                <a:cs typeface="Times New Roman" charset="0"/>
              </a:rPr>
              <a:t>B</a:t>
            </a:r>
            <a:r>
              <a:rPr lang="it-IT" sz="2000" dirty="0" err="1" smtClean="0">
                <a:solidFill>
                  <a:srgbClr val="0000FF"/>
                </a:solidFill>
                <a:latin typeface="Times New Roman" charset="0"/>
                <a:cs typeface="Times New Roman" charset="0"/>
              </a:rPr>
              <a:t>igBang</a:t>
            </a:r>
            <a:r>
              <a:rPr lang="it-IT" sz="2000" dirty="0" smtClean="0">
                <a:solidFill>
                  <a:srgbClr val="0000FF"/>
                </a:solidFill>
                <a:latin typeface="Times New Roman" charset="0"/>
                <a:cs typeface="Times New Roman" charset="0"/>
              </a:rPr>
              <a:t> l’espansione dovrebbe rallentare a causa della gravità)</a:t>
            </a:r>
            <a:endParaRPr lang="it-IT" sz="2000" dirty="0">
              <a:solidFill>
                <a:srgbClr val="0000FF"/>
              </a:solidFill>
              <a:latin typeface="Times New Roman" charset="0"/>
              <a:cs typeface="Times New Roman" charset="0"/>
            </a:endParaRPr>
          </a:p>
        </p:txBody>
      </p:sp>
    </p:spTree>
    <p:extLst>
      <p:ext uri="{BB962C8B-B14F-4D97-AF65-F5344CB8AC3E}">
        <p14:creationId xmlns:p14="http://schemas.microsoft.com/office/powerpoint/2010/main" val="165931406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45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EB185AD-FFA8-2446-9C00-DD1CCA606AEF}" type="slidenum">
              <a:rPr lang="en-US" sz="1400">
                <a:solidFill>
                  <a:schemeClr val="bg1"/>
                </a:solidFill>
                <a:latin typeface="Verdana" charset="0"/>
              </a:rPr>
              <a:pPr/>
              <a:t>55</a:t>
            </a:fld>
            <a:endParaRPr lang="en-US" sz="1400">
              <a:solidFill>
                <a:schemeClr val="bg1"/>
              </a:solidFill>
              <a:latin typeface="Verdana" charset="0"/>
            </a:endParaRPr>
          </a:p>
        </p:txBody>
      </p:sp>
      <p:sp>
        <p:nvSpPr>
          <p:cNvPr id="45059"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0"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1"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2"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3"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5"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6" name="TextBox 13"/>
          <p:cNvSpPr txBox="1">
            <a:spLocks noChangeArrowheads="1"/>
          </p:cNvSpPr>
          <p:nvPr/>
        </p:nvSpPr>
        <p:spPr bwMode="auto">
          <a:xfrm>
            <a:off x="179512" y="548680"/>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dirty="0">
                <a:solidFill>
                  <a:srgbClr val="FF0000"/>
                </a:solidFill>
                <a:latin typeface="Times New Roman" charset="0"/>
                <a:cs typeface="Times New Roman" charset="0"/>
              </a:rPr>
              <a:t>V</a:t>
            </a:r>
            <a:r>
              <a:rPr lang="it-IT" sz="2800" dirty="0" smtClean="0">
                <a:solidFill>
                  <a:srgbClr val="FF0000"/>
                </a:solidFill>
                <a:latin typeface="Times New Roman" charset="0"/>
                <a:cs typeface="Times New Roman" charset="0"/>
              </a:rPr>
              <a:t>elocità di rotazione delle galassie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1196752"/>
            <a:ext cx="1944216" cy="1944216"/>
          </a:xfrm>
          <a:prstGeom prst="rect">
            <a:avLst/>
          </a:prstGeom>
        </p:spPr>
      </p:pic>
      <p:pic>
        <p:nvPicPr>
          <p:cNvPr id="5" name="Picture 4" descr="rotfit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3387463"/>
            <a:ext cx="2950964" cy="2777841"/>
          </a:xfrm>
          <a:prstGeom prst="rect">
            <a:avLst/>
          </a:prstGeom>
        </p:spPr>
      </p:pic>
      <p:sp>
        <p:nvSpPr>
          <p:cNvPr id="6" name="TextBox 5"/>
          <p:cNvSpPr txBox="1"/>
          <p:nvPr/>
        </p:nvSpPr>
        <p:spPr>
          <a:xfrm>
            <a:off x="7236296" y="4107543"/>
            <a:ext cx="1800200" cy="461665"/>
          </a:xfrm>
          <a:prstGeom prst="rect">
            <a:avLst/>
          </a:prstGeom>
          <a:solidFill>
            <a:srgbClr val="FFFFFF"/>
          </a:solidFill>
        </p:spPr>
        <p:txBody>
          <a:bodyPr wrap="square" rtlCol="0">
            <a:spAutoFit/>
          </a:bodyPr>
          <a:lstStyle/>
          <a:p>
            <a:r>
              <a:rPr lang="en-US" sz="1200" dirty="0" err="1" smtClean="0">
                <a:solidFill>
                  <a:srgbClr val="000066"/>
                </a:solidFill>
                <a:latin typeface="Times New Roman"/>
                <a:cs typeface="Times New Roman"/>
              </a:rPr>
              <a:t>Calcolo</a:t>
            </a:r>
            <a:r>
              <a:rPr lang="en-US" sz="1200" dirty="0" smtClean="0">
                <a:solidFill>
                  <a:srgbClr val="000066"/>
                </a:solidFill>
                <a:latin typeface="Times New Roman"/>
                <a:cs typeface="Times New Roman"/>
              </a:rPr>
              <a:t> </a:t>
            </a:r>
            <a:r>
              <a:rPr lang="en-US" sz="1200" dirty="0" err="1" smtClean="0">
                <a:solidFill>
                  <a:srgbClr val="000066"/>
                </a:solidFill>
                <a:latin typeface="Times New Roman"/>
                <a:cs typeface="Times New Roman"/>
              </a:rPr>
              <a:t>usando</a:t>
            </a:r>
            <a:r>
              <a:rPr lang="en-US" sz="1200" dirty="0" smtClean="0">
                <a:solidFill>
                  <a:srgbClr val="000066"/>
                </a:solidFill>
                <a:latin typeface="Times New Roman"/>
                <a:cs typeface="Times New Roman"/>
              </a:rPr>
              <a:t> le </a:t>
            </a:r>
            <a:r>
              <a:rPr lang="en-US" sz="1200" dirty="0" err="1" smtClean="0">
                <a:solidFill>
                  <a:srgbClr val="000066"/>
                </a:solidFill>
                <a:latin typeface="Times New Roman"/>
                <a:cs typeface="Times New Roman"/>
              </a:rPr>
              <a:t>stelle</a:t>
            </a:r>
            <a:r>
              <a:rPr lang="en-US" sz="1200" dirty="0" smtClean="0">
                <a:solidFill>
                  <a:srgbClr val="000066"/>
                </a:solidFill>
                <a:latin typeface="Times New Roman"/>
                <a:cs typeface="Times New Roman"/>
              </a:rPr>
              <a:t> </a:t>
            </a:r>
          </a:p>
          <a:p>
            <a:r>
              <a:rPr lang="en-US" sz="1200" dirty="0" err="1" smtClean="0">
                <a:solidFill>
                  <a:srgbClr val="000066"/>
                </a:solidFill>
                <a:latin typeface="Times New Roman"/>
                <a:cs typeface="Times New Roman"/>
              </a:rPr>
              <a:t>visibili</a:t>
            </a:r>
            <a:endParaRPr lang="en-US" sz="1200" dirty="0" smtClean="0">
              <a:solidFill>
                <a:srgbClr val="000066"/>
              </a:solidFill>
              <a:latin typeface="Times New Roman"/>
              <a:cs typeface="Times New Roman"/>
            </a:endParaRPr>
          </a:p>
        </p:txBody>
      </p:sp>
      <p:sp>
        <p:nvSpPr>
          <p:cNvPr id="12" name="TextBox 13"/>
          <p:cNvSpPr txBox="1">
            <a:spLocks noChangeArrowheads="1"/>
          </p:cNvSpPr>
          <p:nvPr/>
        </p:nvSpPr>
        <p:spPr bwMode="auto">
          <a:xfrm>
            <a:off x="25093" y="1196752"/>
            <a:ext cx="5699035"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smtClean="0">
                <a:solidFill>
                  <a:srgbClr val="0000FF"/>
                </a:solidFill>
                <a:latin typeface="Times New Roman" charset="0"/>
                <a:cs typeface="Times New Roman" charset="0"/>
              </a:rPr>
              <a:t>Consideriamo una galassia qualunque.  Le stelle ruotano intorno al centro della galassia,  come i pianeti intorno al sole.</a:t>
            </a:r>
          </a:p>
          <a:p>
            <a:endParaRPr lang="it-IT" dirty="0">
              <a:solidFill>
                <a:srgbClr val="0000FF"/>
              </a:solidFill>
              <a:latin typeface="Times New Roman" charset="0"/>
              <a:cs typeface="Times New Roman" charset="0"/>
            </a:endParaRPr>
          </a:p>
          <a:p>
            <a:r>
              <a:rPr lang="it-IT" dirty="0" smtClean="0">
                <a:solidFill>
                  <a:srgbClr val="0000FF"/>
                </a:solidFill>
                <a:latin typeface="Times New Roman" charset="0"/>
                <a:cs typeface="Times New Roman" charset="0"/>
              </a:rPr>
              <a:t>Usando le leggi di Newton e </a:t>
            </a:r>
            <a:r>
              <a:rPr lang="it-IT" dirty="0">
                <a:solidFill>
                  <a:srgbClr val="0000FF"/>
                </a:solidFill>
                <a:latin typeface="Times New Roman" charset="0"/>
                <a:cs typeface="Times New Roman" charset="0"/>
              </a:rPr>
              <a:t>K</a:t>
            </a:r>
            <a:r>
              <a:rPr lang="it-IT" dirty="0" smtClean="0">
                <a:solidFill>
                  <a:srgbClr val="0000FF"/>
                </a:solidFill>
                <a:latin typeface="Times New Roman" charset="0"/>
                <a:cs typeface="Times New Roman" charset="0"/>
              </a:rPr>
              <a:t>eplero, si può dimostrare che le stelle alla periferia devono girare più piano, cioè che </a:t>
            </a:r>
            <a:r>
              <a:rPr lang="it-IT" dirty="0" smtClean="0">
                <a:solidFill>
                  <a:srgbClr val="FF0000"/>
                </a:solidFill>
                <a:latin typeface="Times New Roman" charset="0"/>
                <a:cs typeface="Times New Roman" charset="0"/>
              </a:rPr>
              <a:t>dove c’è meno materia le stelle girano più lentamente.</a:t>
            </a:r>
          </a:p>
          <a:p>
            <a:endParaRPr lang="it-IT" dirty="0">
              <a:solidFill>
                <a:srgbClr val="0000FF"/>
              </a:solidFill>
              <a:latin typeface="Times New Roman" charset="0"/>
              <a:cs typeface="Times New Roman" charset="0"/>
            </a:endParaRPr>
          </a:p>
          <a:p>
            <a:r>
              <a:rPr lang="it-IT" dirty="0" smtClean="0">
                <a:solidFill>
                  <a:srgbClr val="0000FF"/>
                </a:solidFill>
                <a:latin typeface="Times New Roman" charset="0"/>
                <a:cs typeface="Times New Roman" charset="0"/>
              </a:rPr>
              <a:t>In realtà la velocità di rotazione è costante all’aumentare del raggio</a:t>
            </a:r>
            <a:endParaRPr lang="it-IT" dirty="0">
              <a:solidFill>
                <a:srgbClr val="0000FF"/>
              </a:solidFill>
              <a:latin typeface="Times New Roman" charset="0"/>
              <a:cs typeface="Times New Roman" charset="0"/>
            </a:endParaRPr>
          </a:p>
        </p:txBody>
      </p:sp>
    </p:spTree>
    <p:extLst>
      <p:ext uri="{BB962C8B-B14F-4D97-AF65-F5344CB8AC3E}">
        <p14:creationId xmlns:p14="http://schemas.microsoft.com/office/powerpoint/2010/main" val="21795245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45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EB185AD-FFA8-2446-9C00-DD1CCA606AEF}" type="slidenum">
              <a:rPr lang="en-US" sz="1400">
                <a:solidFill>
                  <a:schemeClr val="bg1"/>
                </a:solidFill>
                <a:latin typeface="Verdana" charset="0"/>
              </a:rPr>
              <a:pPr/>
              <a:t>56</a:t>
            </a:fld>
            <a:endParaRPr lang="en-US" sz="1400">
              <a:solidFill>
                <a:schemeClr val="bg1"/>
              </a:solidFill>
              <a:latin typeface="Verdana" charset="0"/>
            </a:endParaRPr>
          </a:p>
        </p:txBody>
      </p:sp>
      <p:sp>
        <p:nvSpPr>
          <p:cNvPr id="45059" name="Line 2"/>
          <p:cNvSpPr>
            <a:spLocks noChangeShapeType="1"/>
          </p:cNvSpPr>
          <p:nvPr/>
        </p:nvSpPr>
        <p:spPr bwMode="auto">
          <a:xfrm flipV="1">
            <a:off x="4624388"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0" name="Line 3"/>
          <p:cNvSpPr>
            <a:spLocks noChangeShapeType="1"/>
          </p:cNvSpPr>
          <p:nvPr/>
        </p:nvSpPr>
        <p:spPr bwMode="auto">
          <a:xfrm flipV="1">
            <a:off x="3390900" y="1549400"/>
            <a:ext cx="0" cy="369728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1" name="Line 4"/>
          <p:cNvSpPr>
            <a:spLocks noChangeShapeType="1"/>
          </p:cNvSpPr>
          <p:nvPr/>
        </p:nvSpPr>
        <p:spPr bwMode="auto">
          <a:xfrm rot="16197226" flipV="1">
            <a:off x="7023894" y="3571082"/>
            <a:ext cx="0" cy="3567112"/>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2" name="Line 5"/>
          <p:cNvSpPr>
            <a:spLocks noChangeShapeType="1"/>
          </p:cNvSpPr>
          <p:nvPr/>
        </p:nvSpPr>
        <p:spPr bwMode="auto">
          <a:xfrm rot="16197226" flipV="1">
            <a:off x="7038182" y="3890168"/>
            <a:ext cx="0" cy="356711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3" name="Line 6"/>
          <p:cNvSpPr>
            <a:spLocks noChangeShapeType="1"/>
          </p:cNvSpPr>
          <p:nvPr/>
        </p:nvSpPr>
        <p:spPr bwMode="auto">
          <a:xfrm rot="16197226" flipV="1">
            <a:off x="7038182" y="3756818"/>
            <a:ext cx="0" cy="3567113"/>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5" name="Line 10"/>
          <p:cNvSpPr>
            <a:spLocks noChangeShapeType="1"/>
          </p:cNvSpPr>
          <p:nvPr/>
        </p:nvSpPr>
        <p:spPr bwMode="auto">
          <a:xfrm rot="16197226" flipV="1">
            <a:off x="7109619" y="2818607"/>
            <a:ext cx="0" cy="3567112"/>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6" name="TextBox 13"/>
          <p:cNvSpPr txBox="1">
            <a:spLocks noChangeArrowheads="1"/>
          </p:cNvSpPr>
          <p:nvPr/>
        </p:nvSpPr>
        <p:spPr bwMode="auto">
          <a:xfrm>
            <a:off x="179512" y="548680"/>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dirty="0" smtClean="0">
                <a:solidFill>
                  <a:srgbClr val="FF0000"/>
                </a:solidFill>
                <a:latin typeface="Times New Roman" charset="0"/>
                <a:cs typeface="Times New Roman" charset="0"/>
              </a:rPr>
              <a:t>Dark </a:t>
            </a:r>
            <a:r>
              <a:rPr lang="it-IT" sz="2800" dirty="0" err="1" smtClean="0">
                <a:solidFill>
                  <a:srgbClr val="FF0000"/>
                </a:solidFill>
                <a:latin typeface="Times New Roman" charset="0"/>
                <a:cs typeface="Times New Roman" charset="0"/>
              </a:rPr>
              <a:t>matter</a:t>
            </a:r>
            <a:endParaRPr lang="it-IT" sz="2800" dirty="0" smtClean="0">
              <a:solidFill>
                <a:srgbClr val="FF0000"/>
              </a:solidFill>
              <a:latin typeface="Times New Roman" charset="0"/>
              <a:cs typeface="Times New Roman" charset="0"/>
            </a:endParaRPr>
          </a:p>
        </p:txBody>
      </p:sp>
      <p:sp>
        <p:nvSpPr>
          <p:cNvPr id="12" name="TextBox 13"/>
          <p:cNvSpPr txBox="1">
            <a:spLocks noChangeArrowheads="1"/>
          </p:cNvSpPr>
          <p:nvPr/>
        </p:nvSpPr>
        <p:spPr bwMode="auto">
          <a:xfrm>
            <a:off x="395536" y="1196752"/>
            <a:ext cx="82913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smtClean="0">
                <a:solidFill>
                  <a:srgbClr val="0000FF"/>
                </a:solidFill>
                <a:latin typeface="Times New Roman" charset="0"/>
                <a:cs typeface="Times New Roman" charset="0"/>
              </a:rPr>
              <a:t>La velocità di rotazione è costante all’aumentare del raggio: per ottenere questo effetto ci deve essere tantissima  altra materia, che non fa luce, ma che produce forza gravitazionale: </a:t>
            </a:r>
            <a:r>
              <a:rPr lang="it-IT" dirty="0" smtClean="0">
                <a:solidFill>
                  <a:srgbClr val="FF0000"/>
                </a:solidFill>
                <a:latin typeface="Times New Roman" charset="0"/>
                <a:cs typeface="Times New Roman" charset="0"/>
              </a:rPr>
              <a:t>dark </a:t>
            </a:r>
            <a:r>
              <a:rPr lang="it-IT" dirty="0" err="1" smtClean="0">
                <a:solidFill>
                  <a:srgbClr val="FF0000"/>
                </a:solidFill>
                <a:latin typeface="Times New Roman" charset="0"/>
                <a:cs typeface="Times New Roman" charset="0"/>
              </a:rPr>
              <a:t>matter</a:t>
            </a:r>
            <a:endParaRPr lang="it-IT" dirty="0" smtClean="0">
              <a:solidFill>
                <a:srgbClr val="FF0000"/>
              </a:solidFill>
              <a:latin typeface="Times New Roman" charset="0"/>
              <a:cs typeface="Times New Roman" charset="0"/>
            </a:endParaRPr>
          </a:p>
          <a:p>
            <a:r>
              <a:rPr lang="it-IT" dirty="0" smtClean="0">
                <a:solidFill>
                  <a:srgbClr val="0000FF"/>
                </a:solidFill>
                <a:latin typeface="Times New Roman" charset="0"/>
                <a:cs typeface="Times New Roman" charset="0"/>
              </a:rPr>
              <a:t>E non sappiamo cosa sia…</a:t>
            </a:r>
          </a:p>
          <a:p>
            <a:r>
              <a:rPr lang="it-IT" dirty="0" smtClean="0">
                <a:solidFill>
                  <a:srgbClr val="0000FF"/>
                </a:solidFill>
                <a:latin typeface="Times New Roman" charset="0"/>
                <a:cs typeface="Times New Roman" charset="0"/>
              </a:rPr>
              <a:t> </a:t>
            </a:r>
            <a:endParaRPr lang="it-IT" dirty="0">
              <a:solidFill>
                <a:srgbClr val="0000FF"/>
              </a:solidFill>
              <a:latin typeface="Times New Roman" charset="0"/>
              <a:cs typeface="Times New Roman" charset="0"/>
            </a:endParaRPr>
          </a:p>
        </p:txBody>
      </p:sp>
      <p:pic>
        <p:nvPicPr>
          <p:cNvPr id="7" name="Galaxy_rotation_under_the_influence_of_dark_matter.ogv.36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32040" y="3140968"/>
            <a:ext cx="3960440" cy="1980220"/>
          </a:xfrm>
          <a:prstGeom prst="rect">
            <a:avLst/>
          </a:prstGeom>
        </p:spPr>
      </p:pic>
      <p:sp>
        <p:nvSpPr>
          <p:cNvPr id="8" name="Rectangle 7"/>
          <p:cNvSpPr/>
          <p:nvPr/>
        </p:nvSpPr>
        <p:spPr>
          <a:xfrm>
            <a:off x="4788024" y="3068960"/>
            <a:ext cx="4176464" cy="504056"/>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charset="0"/>
            </a:endParaRPr>
          </a:p>
        </p:txBody>
      </p:sp>
      <p:sp>
        <p:nvSpPr>
          <p:cNvPr id="9" name="Rectangle 8"/>
          <p:cNvSpPr/>
          <p:nvPr/>
        </p:nvSpPr>
        <p:spPr>
          <a:xfrm>
            <a:off x="395536" y="3573016"/>
            <a:ext cx="4320480" cy="954107"/>
          </a:xfrm>
          <a:prstGeom prst="rect">
            <a:avLst/>
          </a:prstGeom>
        </p:spPr>
        <p:txBody>
          <a:bodyPr wrap="square">
            <a:spAutoFit/>
          </a:bodyPr>
          <a:lstStyle/>
          <a:p>
            <a:r>
              <a:rPr lang="it-IT" sz="2800" dirty="0">
                <a:solidFill>
                  <a:srgbClr val="FF0000"/>
                </a:solidFill>
                <a:latin typeface="Times New Roman" charset="0"/>
                <a:cs typeface="Times New Roman" charset="0"/>
              </a:rPr>
              <a:t>Dark </a:t>
            </a:r>
            <a:r>
              <a:rPr lang="it-IT" sz="2800" dirty="0" err="1">
                <a:solidFill>
                  <a:srgbClr val="FF0000"/>
                </a:solidFill>
                <a:latin typeface="Times New Roman" charset="0"/>
                <a:cs typeface="Times New Roman" charset="0"/>
              </a:rPr>
              <a:t>matter</a:t>
            </a:r>
            <a:r>
              <a:rPr lang="it-IT" sz="2800" dirty="0">
                <a:solidFill>
                  <a:srgbClr val="FF0000"/>
                </a:solidFill>
                <a:latin typeface="Times New Roman" charset="0"/>
                <a:cs typeface="Times New Roman" charset="0"/>
              </a:rPr>
              <a:t> = </a:t>
            </a:r>
            <a:endParaRPr lang="it-IT" sz="2800" dirty="0" smtClean="0">
              <a:solidFill>
                <a:srgbClr val="FF0000"/>
              </a:solidFill>
              <a:latin typeface="Times New Roman" charset="0"/>
              <a:cs typeface="Times New Roman" charset="0"/>
            </a:endParaRPr>
          </a:p>
          <a:p>
            <a:r>
              <a:rPr lang="it-IT" sz="2800" dirty="0" smtClean="0">
                <a:solidFill>
                  <a:srgbClr val="FF0000"/>
                </a:solidFill>
                <a:latin typeface="Times New Roman" charset="0"/>
                <a:cs typeface="Times New Roman" charset="0"/>
              </a:rPr>
              <a:t>500</a:t>
            </a:r>
            <a:r>
              <a:rPr lang="it-IT" sz="2800" dirty="0">
                <a:solidFill>
                  <a:srgbClr val="FF0000"/>
                </a:solidFill>
                <a:latin typeface="Times New Roman" charset="0"/>
                <a:cs typeface="Times New Roman" charset="0"/>
              </a:rPr>
              <a:t>% </a:t>
            </a:r>
            <a:r>
              <a:rPr lang="it-IT" sz="2800" dirty="0" err="1">
                <a:solidFill>
                  <a:srgbClr val="FF0000"/>
                </a:solidFill>
                <a:latin typeface="Times New Roman" charset="0"/>
                <a:cs typeface="Times New Roman" charset="0"/>
              </a:rPr>
              <a:t>normal</a:t>
            </a:r>
            <a:r>
              <a:rPr lang="it-IT" sz="2800" dirty="0">
                <a:solidFill>
                  <a:srgbClr val="FF0000"/>
                </a:solidFill>
                <a:latin typeface="Times New Roman" charset="0"/>
                <a:cs typeface="Times New Roman" charset="0"/>
              </a:rPr>
              <a:t> </a:t>
            </a:r>
            <a:r>
              <a:rPr lang="it-IT" sz="2800" dirty="0" err="1">
                <a:solidFill>
                  <a:srgbClr val="FF0000"/>
                </a:solidFill>
                <a:latin typeface="Times New Roman" charset="0"/>
                <a:cs typeface="Times New Roman" charset="0"/>
              </a:rPr>
              <a:t>matter</a:t>
            </a:r>
            <a:r>
              <a:rPr lang="it-IT" sz="2800" dirty="0">
                <a:solidFill>
                  <a:srgbClr val="FF0000"/>
                </a:solidFill>
                <a:latin typeface="Times New Roman" charset="0"/>
                <a:cs typeface="Times New Roman" charset="0"/>
              </a:rPr>
              <a:t>  !!!</a:t>
            </a:r>
          </a:p>
        </p:txBody>
      </p:sp>
    </p:spTree>
    <p:extLst>
      <p:ext uri="{BB962C8B-B14F-4D97-AF65-F5344CB8AC3E}">
        <p14:creationId xmlns:p14="http://schemas.microsoft.com/office/powerpoint/2010/main" val="257810640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296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BD0CF16-0C42-D44F-9DE2-79B3EA5D2146}" type="slidenum">
              <a:rPr lang="en-US" sz="1400">
                <a:solidFill>
                  <a:schemeClr val="bg1"/>
                </a:solidFill>
                <a:latin typeface="Verdana" charset="0"/>
              </a:rPr>
              <a:pPr/>
              <a:t>57</a:t>
            </a:fld>
            <a:endParaRPr lang="en-US" sz="1400">
              <a:solidFill>
                <a:schemeClr val="bg1"/>
              </a:solidFill>
              <a:latin typeface="Verdana" charset="0"/>
            </a:endParaRPr>
          </a:p>
        </p:txBody>
      </p:sp>
      <p:sp>
        <p:nvSpPr>
          <p:cNvPr id="29699" name="Text Box 61"/>
          <p:cNvSpPr txBox="1">
            <a:spLocks noChangeArrowheads="1"/>
          </p:cNvSpPr>
          <p:nvPr/>
        </p:nvSpPr>
        <p:spPr bwMode="auto">
          <a:xfrm>
            <a:off x="179388" y="533400"/>
            <a:ext cx="8675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200" dirty="0">
                <a:solidFill>
                  <a:srgbClr val="FF0000"/>
                </a:solidFill>
                <a:latin typeface="Times New Roman"/>
                <a:cs typeface="Times New Roman"/>
              </a:rPr>
              <a:t>Un problema ovvio</a:t>
            </a:r>
          </a:p>
        </p:txBody>
      </p:sp>
      <p:sp>
        <p:nvSpPr>
          <p:cNvPr id="29700" name="TextBox 54"/>
          <p:cNvSpPr txBox="1">
            <a:spLocks noChangeArrowheads="1"/>
          </p:cNvSpPr>
          <p:nvPr/>
        </p:nvSpPr>
        <p:spPr bwMode="auto">
          <a:xfrm>
            <a:off x="250825" y="1125538"/>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a:solidFill>
                  <a:srgbClr val="0000FF"/>
                </a:solidFill>
                <a:latin typeface="Times New Roman" charset="0"/>
                <a:cs typeface="Times New Roman" charset="0"/>
              </a:rPr>
              <a:t>Durante il big bang, cioè il momento iniziale del nostro universo, si è creata tanta materia quanta anti-materia, tuttavia abbiamo un ovvio problema:</a:t>
            </a:r>
          </a:p>
        </p:txBody>
      </p:sp>
      <p:sp>
        <p:nvSpPr>
          <p:cNvPr id="6" name="TextBox 5"/>
          <p:cNvSpPr txBox="1">
            <a:spLocks noChangeArrowheads="1"/>
          </p:cNvSpPr>
          <p:nvPr/>
        </p:nvSpPr>
        <p:spPr bwMode="auto">
          <a:xfrm>
            <a:off x="2133600" y="2667000"/>
            <a:ext cx="3662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a:solidFill>
                  <a:srgbClr val="FF0000"/>
                </a:solidFill>
              </a:rPr>
              <a:t>Dove è finita l’anti-materia?</a:t>
            </a:r>
          </a:p>
        </p:txBody>
      </p:sp>
      <p:sp>
        <p:nvSpPr>
          <p:cNvPr id="7" name="TextBox 6"/>
          <p:cNvSpPr txBox="1">
            <a:spLocks noChangeArrowheads="1"/>
          </p:cNvSpPr>
          <p:nvPr/>
        </p:nvSpPr>
        <p:spPr bwMode="auto">
          <a:xfrm>
            <a:off x="914400" y="3200400"/>
            <a:ext cx="5421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a:solidFill>
                  <a:srgbClr val="FF0000"/>
                </a:solidFill>
              </a:rPr>
              <a:t>Imbarazzante: non abbiamo idea</a:t>
            </a:r>
          </a:p>
          <a:p>
            <a:r>
              <a:rPr lang="it-IT" dirty="0">
                <a:solidFill>
                  <a:srgbClr val="FF0000"/>
                </a:solidFill>
              </a:rPr>
              <a:t>=&gt; Abbiamo perso il 50% delle particelle..</a:t>
            </a:r>
          </a:p>
        </p:txBody>
      </p:sp>
      <p:sp>
        <p:nvSpPr>
          <p:cNvPr id="9" name="TextBox 8"/>
          <p:cNvSpPr txBox="1">
            <a:spLocks noChangeArrowheads="1"/>
          </p:cNvSpPr>
          <p:nvPr/>
        </p:nvSpPr>
        <p:spPr bwMode="auto">
          <a:xfrm>
            <a:off x="323850" y="4581525"/>
            <a:ext cx="838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a:solidFill>
                  <a:srgbClr val="FF0000"/>
                </a:solidFill>
              </a:rPr>
              <a:t>Nota: </a:t>
            </a:r>
            <a:r>
              <a:rPr lang="it-IT" dirty="0">
                <a:solidFill>
                  <a:srgbClr val="0000FF"/>
                </a:solidFill>
              </a:rPr>
              <a:t>materia ed anti-materia non sono esattamente uguali: se lo fossero sarebbero scomparse entrambe nello stesso modo ed adesso ci sarebbe solo energia (questo problema si chiama “CP </a:t>
            </a:r>
            <a:r>
              <a:rPr lang="it-IT" dirty="0" err="1">
                <a:solidFill>
                  <a:srgbClr val="0000FF"/>
                </a:solidFill>
              </a:rPr>
              <a:t>violation</a:t>
            </a:r>
            <a:r>
              <a:rPr lang="it-IT" dirty="0">
                <a:solidFill>
                  <a:srgbClr val="0000FF"/>
                </a:solidFill>
              </a:rPr>
              <a:t>”, è una violazione di simmetria)</a:t>
            </a:r>
          </a:p>
        </p:txBody>
      </p:sp>
    </p:spTree>
    <p:extLst>
      <p:ext uri="{BB962C8B-B14F-4D97-AF65-F5344CB8AC3E}">
        <p14:creationId xmlns:p14="http://schemas.microsoft.com/office/powerpoint/2010/main" val="3455625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xit" presetSubtype="0" fill="hold" grpId="1" nodeType="withEffect">
                                  <p:stCondLst>
                                    <p:cond delay="0"/>
                                  </p:stCondLst>
                                  <p:childTnLst>
                                    <p:animEffect transition="out" filter="fade">
                                      <p:cBhvr>
                                        <p:cTn id="8" dur="5000"/>
                                        <p:tgtEl>
                                          <p:spTgt spid="6"/>
                                        </p:tgtEl>
                                      </p:cBhvr>
                                    </p:animEffect>
                                    <p:set>
                                      <p:cBhvr>
                                        <p:cTn id="9" dur="1" fill="hold">
                                          <p:stCondLst>
                                            <p:cond delay="4999"/>
                                          </p:stCondLst>
                                        </p:cTn>
                                        <p:tgtEl>
                                          <p:spTgt spid="6"/>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smtClean="0"/>
              <a:t>Nicolo Cartiglia -INFN Torino</a:t>
            </a:r>
            <a:endParaRPr lang="en-US"/>
          </a:p>
        </p:txBody>
      </p:sp>
      <p:sp>
        <p:nvSpPr>
          <p:cNvPr id="2355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4132FDD-973C-5241-8BEC-71EF2EC83172}" type="slidenum">
              <a:rPr lang="en-US" sz="1400">
                <a:solidFill>
                  <a:schemeClr val="bg1"/>
                </a:solidFill>
                <a:latin typeface="Verdana" charset="0"/>
              </a:rPr>
              <a:pPr/>
              <a:t>6</a:t>
            </a:fld>
            <a:endParaRPr lang="en-US" sz="1400">
              <a:solidFill>
                <a:schemeClr val="bg1"/>
              </a:solidFill>
              <a:latin typeface="Verdana" charset="0"/>
            </a:endParaRPr>
          </a:p>
        </p:txBody>
      </p:sp>
      <p:pic>
        <p:nvPicPr>
          <p:cNvPr id="2355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07704" y="548680"/>
            <a:ext cx="5972379" cy="572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62"/>
          <p:cNvSpPr txBox="1">
            <a:spLocks noChangeArrowheads="1"/>
          </p:cNvSpPr>
          <p:nvPr/>
        </p:nvSpPr>
        <p:spPr bwMode="auto">
          <a:xfrm>
            <a:off x="-34925" y="548680"/>
            <a:ext cx="259070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dirty="0" smtClean="0">
                <a:solidFill>
                  <a:srgbClr val="FF0000"/>
                </a:solidFill>
                <a:latin typeface="Times New Roman" charset="0"/>
                <a:cs typeface="Times New Roman" charset="0"/>
              </a:rPr>
              <a:t>Elementari: </a:t>
            </a:r>
            <a:r>
              <a:rPr lang="it-IT" dirty="0">
                <a:solidFill>
                  <a:srgbClr val="0000FF"/>
                </a:solidFill>
                <a:latin typeface="Times New Roman" charset="0"/>
                <a:cs typeface="Times New Roman" charset="0"/>
              </a:rPr>
              <a:t>queste particelle sono ritenute senza struttura interna </a:t>
            </a:r>
            <a:r>
              <a:rPr lang="it-IT" dirty="0" smtClean="0">
                <a:solidFill>
                  <a:srgbClr val="0000FF"/>
                </a:solidFill>
                <a:latin typeface="Times New Roman" charset="0"/>
                <a:cs typeface="Times New Roman" charset="0"/>
              </a:rPr>
              <a:t> (</a:t>
            </a:r>
            <a:r>
              <a:rPr lang="it-IT" dirty="0">
                <a:solidFill>
                  <a:srgbClr val="0000FF"/>
                </a:solidFill>
                <a:latin typeface="Times New Roman" charset="0"/>
                <a:cs typeface="Times New Roman" charset="0"/>
              </a:rPr>
              <a:t>anche se non  è esclusa)</a:t>
            </a:r>
            <a:r>
              <a:rPr lang="it-IT" dirty="0">
                <a:solidFill>
                  <a:srgbClr val="FF0000"/>
                </a:solidFill>
                <a:latin typeface="Times New Roman" charset="0"/>
                <a:cs typeface="Times New Roman" charset="0"/>
              </a:rPr>
              <a:t> </a:t>
            </a:r>
            <a:endParaRPr lang="it-IT" dirty="0" smtClean="0">
              <a:solidFill>
                <a:srgbClr val="FF0000"/>
              </a:solidFill>
              <a:latin typeface="Times New Roman" charset="0"/>
              <a:cs typeface="Times New Roman" charset="0"/>
            </a:endParaRPr>
          </a:p>
          <a:p>
            <a:pPr eaLnBrk="1" hangingPunct="1"/>
            <a:endParaRPr lang="it-IT" dirty="0">
              <a:solidFill>
                <a:srgbClr val="FF0000"/>
              </a:solidFill>
              <a:latin typeface="Times New Roman" charset="0"/>
              <a:cs typeface="Times New Roman" charset="0"/>
            </a:endParaRPr>
          </a:p>
        </p:txBody>
      </p:sp>
      <p:sp>
        <p:nvSpPr>
          <p:cNvPr id="2" name="Rectangle 1"/>
          <p:cNvSpPr/>
          <p:nvPr/>
        </p:nvSpPr>
        <p:spPr>
          <a:xfrm>
            <a:off x="-1863" y="3487648"/>
            <a:ext cx="2341615" cy="1938992"/>
          </a:xfrm>
          <a:prstGeom prst="rect">
            <a:avLst/>
          </a:prstGeom>
        </p:spPr>
        <p:txBody>
          <a:bodyPr wrap="square">
            <a:spAutoFit/>
          </a:bodyPr>
          <a:lstStyle/>
          <a:p>
            <a:pPr eaLnBrk="1" hangingPunct="1"/>
            <a:r>
              <a:rPr lang="it-IT" sz="2400" dirty="0">
                <a:solidFill>
                  <a:srgbClr val="008000"/>
                </a:solidFill>
                <a:latin typeface="Times New Roman" charset="0"/>
                <a:cs typeface="Times New Roman" charset="0"/>
              </a:rPr>
              <a:t>Queste particelle si dicono “</a:t>
            </a:r>
            <a:r>
              <a:rPr lang="it-IT" sz="2400" b="1" dirty="0">
                <a:solidFill>
                  <a:srgbClr val="008000"/>
                </a:solidFill>
                <a:latin typeface="Times New Roman" charset="0"/>
                <a:cs typeface="Times New Roman" charset="0"/>
              </a:rPr>
              <a:t>materia</a:t>
            </a:r>
            <a:r>
              <a:rPr lang="it-IT" sz="2400" dirty="0">
                <a:solidFill>
                  <a:srgbClr val="008000"/>
                </a:solidFill>
                <a:latin typeface="Times New Roman" charset="0"/>
                <a:cs typeface="Times New Roman" charset="0"/>
              </a:rPr>
              <a:t>”, sono i costituenti della materia</a:t>
            </a:r>
          </a:p>
        </p:txBody>
      </p:sp>
      <p:sp>
        <p:nvSpPr>
          <p:cNvPr id="9" name="Rectangle 8"/>
          <p:cNvSpPr/>
          <p:nvPr/>
        </p:nvSpPr>
        <p:spPr>
          <a:xfrm>
            <a:off x="7092280" y="3429000"/>
            <a:ext cx="2051720" cy="2677656"/>
          </a:xfrm>
          <a:prstGeom prst="rect">
            <a:avLst/>
          </a:prstGeom>
        </p:spPr>
        <p:txBody>
          <a:bodyPr wrap="square">
            <a:spAutoFit/>
          </a:bodyPr>
          <a:lstStyle/>
          <a:p>
            <a:pPr eaLnBrk="1" hangingPunct="1"/>
            <a:r>
              <a:rPr lang="it-IT" sz="2400" dirty="0">
                <a:solidFill>
                  <a:srgbClr val="FF0000"/>
                </a:solidFill>
                <a:latin typeface="Times New Roman" charset="0"/>
                <a:cs typeface="Times New Roman" charset="0"/>
              </a:rPr>
              <a:t>Queste particelle si dicono “</a:t>
            </a:r>
            <a:r>
              <a:rPr lang="it-IT" sz="2400" b="1" dirty="0" smtClean="0">
                <a:solidFill>
                  <a:srgbClr val="FF0000"/>
                </a:solidFill>
                <a:latin typeface="Times New Roman" charset="0"/>
                <a:cs typeface="Times New Roman" charset="0"/>
              </a:rPr>
              <a:t>messaggeri</a:t>
            </a:r>
            <a:r>
              <a:rPr lang="it-IT" sz="2400" dirty="0" smtClean="0">
                <a:solidFill>
                  <a:srgbClr val="FF0000"/>
                </a:solidFill>
                <a:latin typeface="Times New Roman" charset="0"/>
                <a:cs typeface="Times New Roman" charset="0"/>
              </a:rPr>
              <a:t>”</a:t>
            </a:r>
            <a:r>
              <a:rPr lang="it-IT" sz="2400" dirty="0">
                <a:solidFill>
                  <a:srgbClr val="FF0000"/>
                </a:solidFill>
                <a:latin typeface="Times New Roman" charset="0"/>
                <a:cs typeface="Times New Roman" charset="0"/>
              </a:rPr>
              <a:t>, </a:t>
            </a:r>
            <a:r>
              <a:rPr lang="it-IT" sz="2400" dirty="0" smtClean="0">
                <a:solidFill>
                  <a:srgbClr val="FF0000"/>
                </a:solidFill>
                <a:latin typeface="Times New Roman" charset="0"/>
                <a:cs typeface="Times New Roman" charset="0"/>
              </a:rPr>
              <a:t>sono quelli che trasmettono le forze</a:t>
            </a:r>
            <a:endParaRPr lang="it-IT" sz="2400" dirty="0">
              <a:solidFill>
                <a:srgbClr val="FF0000"/>
              </a:solidFill>
              <a:latin typeface="Times New Roman" charset="0"/>
              <a:cs typeface="Times New Roman" charset="0"/>
            </a:endParaRPr>
          </a:p>
        </p:txBody>
      </p:sp>
      <p:cxnSp>
        <p:nvCxnSpPr>
          <p:cNvPr id="10" name="Straight Arrow Connector 9"/>
          <p:cNvCxnSpPr>
            <a:stCxn id="23555" idx="3"/>
          </p:cNvCxnSpPr>
          <p:nvPr/>
        </p:nvCxnSpPr>
        <p:spPr bwMode="auto">
          <a:xfrm flipH="1" flipV="1">
            <a:off x="6804248" y="3200438"/>
            <a:ext cx="1075835" cy="210404"/>
          </a:xfrm>
          <a:prstGeom prst="straightConnector1">
            <a:avLst/>
          </a:prstGeom>
          <a:solidFill>
            <a:schemeClr val="accent1"/>
          </a:solidFill>
          <a:ln w="38100" cap="flat" cmpd="sng" algn="ctr">
            <a:solidFill>
              <a:schemeClr val="accent1">
                <a:lumMod val="75000"/>
              </a:schemeClr>
            </a:solidFill>
            <a:prstDash val="solid"/>
            <a:round/>
            <a:headEnd type="none" w="med" len="med"/>
            <a:tailEnd type="arrow"/>
          </a:ln>
          <a:effectLst/>
        </p:spPr>
      </p:cxnSp>
      <p:cxnSp>
        <p:nvCxnSpPr>
          <p:cNvPr id="17" name="Straight Arrow Connector 16"/>
          <p:cNvCxnSpPr>
            <a:stCxn id="2" idx="0"/>
          </p:cNvCxnSpPr>
          <p:nvPr/>
        </p:nvCxnSpPr>
        <p:spPr bwMode="auto">
          <a:xfrm flipV="1">
            <a:off x="1168945" y="3140968"/>
            <a:ext cx="594743" cy="346680"/>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sp>
        <p:nvSpPr>
          <p:cNvPr id="4" name="TextBox 3"/>
          <p:cNvSpPr txBox="1"/>
          <p:nvPr/>
        </p:nvSpPr>
        <p:spPr>
          <a:xfrm>
            <a:off x="7092280" y="476672"/>
            <a:ext cx="1728192" cy="830997"/>
          </a:xfrm>
          <a:prstGeom prst="rect">
            <a:avLst/>
          </a:prstGeom>
          <a:noFill/>
        </p:spPr>
        <p:txBody>
          <a:bodyPr wrap="square" rtlCol="0">
            <a:spAutoFit/>
          </a:bodyPr>
          <a:lstStyle/>
          <a:p>
            <a:r>
              <a:rPr lang="en-US" sz="2400" dirty="0" smtClean="0">
                <a:solidFill>
                  <a:srgbClr val="FF0000"/>
                </a:solidFill>
              </a:rPr>
              <a:t>Notate la </a:t>
            </a:r>
            <a:r>
              <a:rPr lang="en-US" sz="2400" dirty="0" err="1" smtClean="0">
                <a:solidFill>
                  <a:srgbClr val="FF0000"/>
                </a:solidFill>
              </a:rPr>
              <a:t>simmetria</a:t>
            </a:r>
            <a:r>
              <a:rPr lang="en-US" sz="2400" dirty="0" smtClean="0">
                <a:solidFill>
                  <a:srgbClr val="FF0000"/>
                </a:solidFill>
              </a:rPr>
              <a:t>!!!</a:t>
            </a:r>
            <a:endParaRPr lang="en-US" sz="2400" dirty="0">
              <a:solidFill>
                <a:srgbClr val="FF0000"/>
              </a:solidFill>
            </a:endParaRPr>
          </a:p>
        </p:txBody>
      </p:sp>
      <p:sp>
        <p:nvSpPr>
          <p:cNvPr id="15" name="Rectangle 14"/>
          <p:cNvSpPr/>
          <p:nvPr/>
        </p:nvSpPr>
        <p:spPr>
          <a:xfrm>
            <a:off x="2771800" y="1412776"/>
            <a:ext cx="2952328" cy="4752528"/>
          </a:xfrm>
          <a:prstGeom prst="rect">
            <a:avLst/>
          </a:prstGeom>
          <a:noFill/>
          <a:ln w="28575" cmpd="sng">
            <a:solidFill>
              <a:srgbClr val="008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charset="0"/>
            </a:endParaRPr>
          </a:p>
        </p:txBody>
      </p:sp>
      <p:sp>
        <p:nvSpPr>
          <p:cNvPr id="20" name="Rectangle 19"/>
          <p:cNvSpPr/>
          <p:nvPr/>
        </p:nvSpPr>
        <p:spPr>
          <a:xfrm>
            <a:off x="5724128" y="1412776"/>
            <a:ext cx="1008112" cy="4752528"/>
          </a:xfrm>
          <a:prstGeom prst="rect">
            <a:avLst/>
          </a:prstGeom>
          <a:noFill/>
          <a:ln w="28575"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charset="0"/>
            </a:endParaRPr>
          </a:p>
        </p:txBody>
      </p:sp>
      <p:sp>
        <p:nvSpPr>
          <p:cNvPr id="16" name="TextBox 15"/>
          <p:cNvSpPr txBox="1"/>
          <p:nvPr/>
        </p:nvSpPr>
        <p:spPr>
          <a:xfrm>
            <a:off x="6804248" y="1500753"/>
            <a:ext cx="720080" cy="215444"/>
          </a:xfrm>
          <a:prstGeom prst="rect">
            <a:avLst/>
          </a:prstGeom>
          <a:solidFill>
            <a:srgbClr val="FFF600"/>
          </a:solidFill>
        </p:spPr>
        <p:txBody>
          <a:bodyPr wrap="square" rtlCol="0">
            <a:spAutoFit/>
          </a:bodyPr>
          <a:lstStyle/>
          <a:p>
            <a:r>
              <a:rPr lang="en-US" sz="800" dirty="0" smtClean="0">
                <a:latin typeface="Times New Roman"/>
                <a:cs typeface="Times New Roman"/>
              </a:rPr>
              <a:t>125 GeV/c</a:t>
            </a:r>
            <a:r>
              <a:rPr lang="en-US" sz="800" baseline="30000" dirty="0" smtClean="0">
                <a:latin typeface="Times New Roman"/>
                <a:cs typeface="Times New Roman"/>
              </a:rPr>
              <a:t>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2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245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4329B23-ED07-B545-88DF-A07B20918BFC}" type="slidenum">
              <a:rPr lang="en-US" sz="1400">
                <a:solidFill>
                  <a:schemeClr val="bg1"/>
                </a:solidFill>
                <a:latin typeface="Verdana" charset="0"/>
              </a:rPr>
              <a:pPr/>
              <a:t>7</a:t>
            </a:fld>
            <a:endParaRPr lang="en-US" sz="1400">
              <a:solidFill>
                <a:schemeClr val="bg1"/>
              </a:solidFill>
              <a:latin typeface="Verdana" charset="0"/>
            </a:endParaRPr>
          </a:p>
        </p:txBody>
      </p:sp>
      <p:sp>
        <p:nvSpPr>
          <p:cNvPr id="24579" name="Line 39"/>
          <p:cNvSpPr>
            <a:spLocks noChangeShapeType="1"/>
          </p:cNvSpPr>
          <p:nvPr/>
        </p:nvSpPr>
        <p:spPr bwMode="auto">
          <a:xfrm flipV="1">
            <a:off x="1177925" y="1557338"/>
            <a:ext cx="0" cy="3697287"/>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4580" name="Text Box 48"/>
          <p:cNvSpPr txBox="1">
            <a:spLocks noChangeArrowheads="1"/>
          </p:cNvSpPr>
          <p:nvPr/>
        </p:nvSpPr>
        <p:spPr bwMode="auto">
          <a:xfrm>
            <a:off x="0" y="476672"/>
            <a:ext cx="86756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2800" dirty="0" smtClean="0">
                <a:solidFill>
                  <a:srgbClr val="FF0000"/>
                </a:solidFill>
                <a:latin typeface="Times New Roman" charset="0"/>
                <a:cs typeface="Times New Roman" charset="0"/>
              </a:rPr>
              <a:t>Una proprietà fondamentale:</a:t>
            </a:r>
          </a:p>
          <a:p>
            <a:pPr algn="ctr" eaLnBrk="1" hangingPunct="1"/>
            <a:r>
              <a:rPr lang="it-IT" sz="2800" dirty="0">
                <a:solidFill>
                  <a:srgbClr val="FF0000"/>
                </a:solidFill>
                <a:latin typeface="Times New Roman" charset="0"/>
                <a:cs typeface="Times New Roman" charset="0"/>
              </a:rPr>
              <a:t>l</a:t>
            </a:r>
            <a:r>
              <a:rPr lang="it-IT" sz="2800" dirty="0" smtClean="0">
                <a:solidFill>
                  <a:srgbClr val="FF0000"/>
                </a:solidFill>
                <a:latin typeface="Times New Roman" charset="0"/>
                <a:cs typeface="Times New Roman" charset="0"/>
              </a:rPr>
              <a:t>o spin delle particelle </a:t>
            </a:r>
            <a:endParaRPr lang="it-IT" sz="2800" dirty="0">
              <a:solidFill>
                <a:srgbClr val="FF0000"/>
              </a:solidFill>
              <a:latin typeface="Times New Roman" charset="0"/>
              <a:cs typeface="Times New Roman" charset="0"/>
            </a:endParaRPr>
          </a:p>
        </p:txBody>
      </p:sp>
      <p:sp>
        <p:nvSpPr>
          <p:cNvPr id="24581" name="Text Box 49"/>
          <p:cNvSpPr txBox="1">
            <a:spLocks noChangeArrowheads="1"/>
          </p:cNvSpPr>
          <p:nvPr/>
        </p:nvSpPr>
        <p:spPr bwMode="auto">
          <a:xfrm>
            <a:off x="179388" y="1495606"/>
            <a:ext cx="8785100" cy="451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3591" tIns="41796" rIns="83591" bIns="41796">
            <a:spAutoFit/>
          </a:bodyPr>
          <a:lstStyle>
            <a:lvl1pPr marL="457200" indent="-457200" defTabSz="835025">
              <a:defRPr sz="2400">
                <a:solidFill>
                  <a:schemeClr val="tx1"/>
                </a:solidFill>
                <a:latin typeface="Times" charset="0"/>
                <a:ea typeface="ＭＳ Ｐゴシック" charset="0"/>
                <a:cs typeface="ＭＳ Ｐゴシック" charset="0"/>
              </a:defRPr>
            </a:lvl1pPr>
            <a:lvl2pPr marL="742950" indent="-285750" defTabSz="835025">
              <a:defRPr sz="2400">
                <a:solidFill>
                  <a:schemeClr val="tx1"/>
                </a:solidFill>
                <a:latin typeface="Times" charset="0"/>
                <a:ea typeface="ＭＳ Ｐゴシック" charset="0"/>
              </a:defRPr>
            </a:lvl2pPr>
            <a:lvl3pPr marL="1143000" indent="-228600" defTabSz="835025">
              <a:defRPr sz="2400">
                <a:solidFill>
                  <a:schemeClr val="tx1"/>
                </a:solidFill>
                <a:latin typeface="Times" charset="0"/>
                <a:ea typeface="ＭＳ Ｐゴシック" charset="0"/>
              </a:defRPr>
            </a:lvl3pPr>
            <a:lvl4pPr marL="1600200" indent="-228600" defTabSz="835025">
              <a:defRPr sz="2400">
                <a:solidFill>
                  <a:schemeClr val="tx1"/>
                </a:solidFill>
                <a:latin typeface="Times" charset="0"/>
                <a:ea typeface="ＭＳ Ｐゴシック" charset="0"/>
              </a:defRPr>
            </a:lvl4pPr>
            <a:lvl5pPr marL="2057400" indent="-228600" defTabSz="835025">
              <a:defRPr sz="2400">
                <a:solidFill>
                  <a:schemeClr val="tx1"/>
                </a:solidFill>
                <a:latin typeface="Times" charset="0"/>
                <a:ea typeface="ＭＳ Ｐゴシック" charset="0"/>
              </a:defRPr>
            </a:lvl5pPr>
            <a:lvl6pPr marL="2514600" indent="-228600" defTabSz="835025"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35025"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35025"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it-IT" dirty="0">
                <a:solidFill>
                  <a:srgbClr val="FF0000"/>
                </a:solidFill>
                <a:latin typeface="Times New Roman" charset="0"/>
                <a:cs typeface="Times New Roman" charset="0"/>
              </a:rPr>
              <a:t>L</a:t>
            </a:r>
            <a:r>
              <a:rPr lang="it-IT" dirty="0" smtClean="0">
                <a:solidFill>
                  <a:srgbClr val="FF0000"/>
                </a:solidFill>
                <a:latin typeface="Times New Roman" charset="0"/>
                <a:cs typeface="Times New Roman" charset="0"/>
              </a:rPr>
              <a:t>e particelle elementari ruotano su se stesse. </a:t>
            </a:r>
          </a:p>
          <a:p>
            <a:r>
              <a:rPr lang="it-IT" dirty="0" smtClean="0">
                <a:solidFill>
                  <a:srgbClr val="0000FF"/>
                </a:solidFill>
                <a:latin typeface="Times New Roman" charset="0"/>
                <a:cs typeface="Times New Roman" charset="0"/>
              </a:rPr>
              <a:t>Questa proprietà si chiama </a:t>
            </a:r>
            <a:r>
              <a:rPr lang="it-IT" dirty="0" smtClean="0">
                <a:solidFill>
                  <a:srgbClr val="FF0000"/>
                </a:solidFill>
                <a:latin typeface="Times New Roman" charset="0"/>
                <a:cs typeface="Times New Roman" charset="0"/>
              </a:rPr>
              <a:t>spin</a:t>
            </a:r>
            <a:r>
              <a:rPr lang="it-IT" dirty="0" smtClean="0">
                <a:solidFill>
                  <a:srgbClr val="0000FF"/>
                </a:solidFill>
                <a:latin typeface="Times New Roman" charset="0"/>
                <a:cs typeface="Times New Roman" charset="0"/>
              </a:rPr>
              <a:t>.</a:t>
            </a:r>
          </a:p>
          <a:p>
            <a:endParaRPr lang="it-IT" dirty="0" smtClean="0">
              <a:solidFill>
                <a:srgbClr val="0000FF"/>
              </a:solidFill>
              <a:latin typeface="Times New Roman" charset="0"/>
              <a:cs typeface="Times New Roman" charset="0"/>
            </a:endParaRPr>
          </a:p>
          <a:p>
            <a:r>
              <a:rPr lang="it-IT" dirty="0" smtClean="0">
                <a:solidFill>
                  <a:srgbClr val="0000FF"/>
                </a:solidFill>
                <a:latin typeface="Times New Roman" charset="0"/>
                <a:cs typeface="Times New Roman" charset="0"/>
              </a:rPr>
              <a:t>Se lo spin è</a:t>
            </a:r>
          </a:p>
          <a:p>
            <a:pPr>
              <a:buFont typeface="+mj-lt"/>
              <a:buAutoNum type="arabicPeriod"/>
            </a:pPr>
            <a:r>
              <a:rPr lang="it-IT" dirty="0" smtClean="0">
                <a:solidFill>
                  <a:srgbClr val="0000FF"/>
                </a:solidFill>
                <a:latin typeface="Times New Roman" charset="0"/>
                <a:cs typeface="Times New Roman" charset="0"/>
              </a:rPr>
              <a:t>frazionario: ½, 3/2, 5/2 si chiamano </a:t>
            </a:r>
            <a:r>
              <a:rPr lang="it-IT" dirty="0" smtClean="0">
                <a:solidFill>
                  <a:srgbClr val="FF0000"/>
                </a:solidFill>
                <a:latin typeface="Times New Roman" charset="0"/>
                <a:cs typeface="Times New Roman" charset="0"/>
              </a:rPr>
              <a:t>fermioni</a:t>
            </a:r>
          </a:p>
          <a:p>
            <a:pPr>
              <a:buFont typeface="+mj-lt"/>
              <a:buAutoNum type="arabicPeriod"/>
            </a:pPr>
            <a:r>
              <a:rPr lang="it-IT" dirty="0">
                <a:solidFill>
                  <a:srgbClr val="0000FF"/>
                </a:solidFill>
                <a:latin typeface="Times New Roman" charset="0"/>
                <a:cs typeface="Times New Roman" charset="0"/>
              </a:rPr>
              <a:t>i</a:t>
            </a:r>
            <a:r>
              <a:rPr lang="it-IT" dirty="0" smtClean="0">
                <a:solidFill>
                  <a:srgbClr val="0000FF"/>
                </a:solidFill>
                <a:latin typeface="Times New Roman" charset="0"/>
                <a:cs typeface="Times New Roman" charset="0"/>
              </a:rPr>
              <a:t>ntero: 0,1,2 si chiamano </a:t>
            </a:r>
            <a:r>
              <a:rPr lang="it-IT" dirty="0" smtClean="0">
                <a:solidFill>
                  <a:srgbClr val="FF0000"/>
                </a:solidFill>
                <a:latin typeface="Times New Roman" charset="0"/>
                <a:cs typeface="Times New Roman" charset="0"/>
              </a:rPr>
              <a:t>bosoni</a:t>
            </a:r>
          </a:p>
          <a:p>
            <a:endParaRPr lang="it-IT" dirty="0">
              <a:solidFill>
                <a:srgbClr val="0000FF"/>
              </a:solidFill>
              <a:latin typeface="Times New Roman" charset="0"/>
              <a:cs typeface="Times New Roman" charset="0"/>
            </a:endParaRPr>
          </a:p>
          <a:p>
            <a:r>
              <a:rPr lang="it-IT" dirty="0">
                <a:solidFill>
                  <a:srgbClr val="0000FF"/>
                </a:solidFill>
                <a:latin typeface="Times New Roman" charset="0"/>
                <a:cs typeface="Times New Roman" charset="0"/>
              </a:rPr>
              <a:t>	</a:t>
            </a:r>
          </a:p>
          <a:p>
            <a:r>
              <a:rPr lang="it-IT" dirty="0" smtClean="0">
                <a:solidFill>
                  <a:srgbClr val="0000FF"/>
                </a:solidFill>
                <a:latin typeface="Times New Roman" charset="0"/>
                <a:cs typeface="Times New Roman" charset="0"/>
              </a:rPr>
              <a:t>Questo fatto, apparentemente secondario, ha delle conseguenze importantissime sul comportamento delle particelle</a:t>
            </a:r>
            <a:endParaRPr lang="it-IT" dirty="0">
              <a:solidFill>
                <a:srgbClr val="0000FF"/>
              </a:solidFill>
              <a:latin typeface="Times New Roman" charset="0"/>
              <a:cs typeface="Times New Roman" charset="0"/>
            </a:endParaRPr>
          </a:p>
          <a:p>
            <a:endParaRPr lang="it-IT" dirty="0">
              <a:solidFill>
                <a:srgbClr val="0000FF"/>
              </a:solidFill>
              <a:latin typeface="Times New Roman" charset="0"/>
              <a:cs typeface="Times New Roman" charset="0"/>
            </a:endParaRPr>
          </a:p>
          <a:p>
            <a:endParaRPr lang="it-IT" dirty="0">
              <a:solidFill>
                <a:srgbClr val="008000"/>
              </a:solidFill>
              <a:latin typeface="Times New Roman" charset="0"/>
              <a:cs typeface="Times New Roman" charset="0"/>
            </a:endParaRPr>
          </a:p>
        </p:txBody>
      </p:sp>
      <p:pic>
        <p:nvPicPr>
          <p:cNvPr id="2" name="Picture 1" descr="spi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815635" y="1712194"/>
            <a:ext cx="1224136" cy="1201361"/>
          </a:xfrm>
          <a:prstGeom prst="rect">
            <a:avLst/>
          </a:prstGeom>
        </p:spPr>
      </p:pic>
    </p:spTree>
    <p:extLst>
      <p:ext uri="{BB962C8B-B14F-4D97-AF65-F5344CB8AC3E}">
        <p14:creationId xmlns:p14="http://schemas.microsoft.com/office/powerpoint/2010/main" val="32149484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245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4329B23-ED07-B545-88DF-A07B20918BFC}" type="slidenum">
              <a:rPr lang="en-US" sz="1400">
                <a:solidFill>
                  <a:schemeClr val="bg1"/>
                </a:solidFill>
                <a:latin typeface="Verdana" charset="0"/>
              </a:rPr>
              <a:pPr/>
              <a:t>8</a:t>
            </a:fld>
            <a:endParaRPr lang="en-US" sz="1400">
              <a:solidFill>
                <a:schemeClr val="bg1"/>
              </a:solidFill>
              <a:latin typeface="Verdana" charset="0"/>
            </a:endParaRPr>
          </a:p>
        </p:txBody>
      </p:sp>
      <p:sp>
        <p:nvSpPr>
          <p:cNvPr id="24579" name="Line 39"/>
          <p:cNvSpPr>
            <a:spLocks noChangeShapeType="1"/>
          </p:cNvSpPr>
          <p:nvPr/>
        </p:nvSpPr>
        <p:spPr bwMode="auto">
          <a:xfrm flipV="1">
            <a:off x="1177925" y="1557338"/>
            <a:ext cx="0" cy="3697287"/>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4580" name="Text Box 48"/>
          <p:cNvSpPr txBox="1">
            <a:spLocks noChangeArrowheads="1"/>
          </p:cNvSpPr>
          <p:nvPr/>
        </p:nvSpPr>
        <p:spPr bwMode="auto">
          <a:xfrm>
            <a:off x="0" y="476672"/>
            <a:ext cx="86756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200" dirty="0" smtClean="0">
                <a:solidFill>
                  <a:srgbClr val="FF0000"/>
                </a:solidFill>
                <a:latin typeface="Times New Roman" charset="0"/>
                <a:cs typeface="Times New Roman" charset="0"/>
              </a:rPr>
              <a:t>Lo spin: i bosoni ed i fermioni</a:t>
            </a:r>
            <a:endParaRPr lang="it-IT" sz="3200" dirty="0">
              <a:solidFill>
                <a:srgbClr val="FF0000"/>
              </a:solidFill>
              <a:latin typeface="Times New Roman" charset="0"/>
              <a:cs typeface="Times New Roman" charset="0"/>
            </a:endParaRPr>
          </a:p>
        </p:txBody>
      </p:sp>
      <p:sp>
        <p:nvSpPr>
          <p:cNvPr id="24581" name="Text Box 49"/>
          <p:cNvSpPr txBox="1">
            <a:spLocks noChangeArrowheads="1"/>
          </p:cNvSpPr>
          <p:nvPr/>
        </p:nvSpPr>
        <p:spPr bwMode="auto">
          <a:xfrm>
            <a:off x="179388" y="1196975"/>
            <a:ext cx="8785100" cy="193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3591" tIns="41796" rIns="83591" bIns="41796">
            <a:spAutoFit/>
          </a:bodyPr>
          <a:lstStyle>
            <a:lvl1pPr marL="457200" indent="-457200" defTabSz="835025">
              <a:defRPr sz="2400">
                <a:solidFill>
                  <a:schemeClr val="tx1"/>
                </a:solidFill>
                <a:latin typeface="Times" charset="0"/>
                <a:ea typeface="ＭＳ Ｐゴシック" charset="0"/>
                <a:cs typeface="ＭＳ Ｐゴシック" charset="0"/>
              </a:defRPr>
            </a:lvl1pPr>
            <a:lvl2pPr marL="742950" indent="-285750" defTabSz="835025">
              <a:defRPr sz="2400">
                <a:solidFill>
                  <a:schemeClr val="tx1"/>
                </a:solidFill>
                <a:latin typeface="Times" charset="0"/>
                <a:ea typeface="ＭＳ Ｐゴシック" charset="0"/>
              </a:defRPr>
            </a:lvl2pPr>
            <a:lvl3pPr marL="1143000" indent="-228600" defTabSz="835025">
              <a:defRPr sz="2400">
                <a:solidFill>
                  <a:schemeClr val="tx1"/>
                </a:solidFill>
                <a:latin typeface="Times" charset="0"/>
                <a:ea typeface="ＭＳ Ｐゴシック" charset="0"/>
              </a:defRPr>
            </a:lvl3pPr>
            <a:lvl4pPr marL="1600200" indent="-228600" defTabSz="835025">
              <a:defRPr sz="2400">
                <a:solidFill>
                  <a:schemeClr val="tx1"/>
                </a:solidFill>
                <a:latin typeface="Times" charset="0"/>
                <a:ea typeface="ＭＳ Ｐゴシック" charset="0"/>
              </a:defRPr>
            </a:lvl4pPr>
            <a:lvl5pPr marL="2057400" indent="-228600" defTabSz="835025">
              <a:defRPr sz="2400">
                <a:solidFill>
                  <a:schemeClr val="tx1"/>
                </a:solidFill>
                <a:latin typeface="Times" charset="0"/>
                <a:ea typeface="ＭＳ Ｐゴシック" charset="0"/>
              </a:defRPr>
            </a:lvl5pPr>
            <a:lvl6pPr marL="2514600" indent="-228600" defTabSz="835025"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35025"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35025"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35025" eaLnBrk="0" fontAlgn="base" hangingPunct="0">
              <a:spcBef>
                <a:spcPct val="0"/>
              </a:spcBef>
              <a:spcAft>
                <a:spcPct val="0"/>
              </a:spcAft>
              <a:defRPr sz="2400">
                <a:solidFill>
                  <a:schemeClr val="tx1"/>
                </a:solidFill>
                <a:latin typeface="Times" charset="0"/>
                <a:ea typeface="ＭＳ Ｐゴシック" charset="0"/>
              </a:defRPr>
            </a:lvl9pPr>
          </a:lstStyle>
          <a:p>
            <a:r>
              <a:rPr lang="it-IT" dirty="0" smtClean="0">
                <a:solidFill>
                  <a:srgbClr val="0000FF"/>
                </a:solidFill>
                <a:latin typeface="Times New Roman" charset="0"/>
                <a:cs typeface="Times New Roman" charset="0"/>
              </a:rPr>
              <a:t>Le </a:t>
            </a:r>
            <a:r>
              <a:rPr lang="it-IT" dirty="0">
                <a:solidFill>
                  <a:srgbClr val="0000FF"/>
                </a:solidFill>
                <a:latin typeface="Times New Roman" charset="0"/>
                <a:cs typeface="Times New Roman" charset="0"/>
              </a:rPr>
              <a:t>particelle di materia hanno tutte spin ½  : </a:t>
            </a:r>
            <a:r>
              <a:rPr lang="it-IT" dirty="0">
                <a:solidFill>
                  <a:srgbClr val="FF0000"/>
                </a:solidFill>
                <a:latin typeface="Times New Roman" charset="0"/>
                <a:cs typeface="Times New Roman" charset="0"/>
              </a:rPr>
              <a:t>FERMIONI</a:t>
            </a:r>
            <a:endParaRPr lang="it-IT" dirty="0">
              <a:solidFill>
                <a:srgbClr val="0000FF"/>
              </a:solidFill>
              <a:latin typeface="Times New Roman" charset="0"/>
              <a:cs typeface="Times New Roman" charset="0"/>
            </a:endParaRPr>
          </a:p>
          <a:p>
            <a:r>
              <a:rPr lang="it-IT" dirty="0">
                <a:solidFill>
                  <a:srgbClr val="0000FF"/>
                </a:solidFill>
                <a:latin typeface="Times New Roman" charset="0"/>
                <a:cs typeface="Times New Roman" charset="0"/>
              </a:rPr>
              <a:t>I messaggeri delle forze hanno tutti spin intero (1 o 2): </a:t>
            </a:r>
            <a:r>
              <a:rPr lang="it-IT" dirty="0">
                <a:solidFill>
                  <a:srgbClr val="FF0000"/>
                </a:solidFill>
                <a:latin typeface="Times New Roman" charset="0"/>
                <a:cs typeface="Times New Roman" charset="0"/>
              </a:rPr>
              <a:t>BOSONI</a:t>
            </a:r>
          </a:p>
          <a:p>
            <a:endParaRPr lang="it-IT" dirty="0">
              <a:solidFill>
                <a:srgbClr val="0000FF"/>
              </a:solidFill>
              <a:latin typeface="Times New Roman" charset="0"/>
              <a:cs typeface="Times New Roman" charset="0"/>
            </a:endParaRPr>
          </a:p>
          <a:p>
            <a:r>
              <a:rPr lang="it-IT" sz="2000" u="sng" dirty="0">
                <a:solidFill>
                  <a:srgbClr val="0000FF"/>
                </a:solidFill>
                <a:latin typeface="Times New Roman" charset="0"/>
                <a:cs typeface="Times New Roman" charset="0"/>
              </a:rPr>
              <a:t>I fermioni interagiscono tra di loro</a:t>
            </a:r>
          </a:p>
          <a:p>
            <a:r>
              <a:rPr lang="it-IT" sz="2000" u="sng" dirty="0">
                <a:solidFill>
                  <a:srgbClr val="0000FF"/>
                </a:solidFill>
                <a:latin typeface="Times New Roman" charset="0"/>
                <a:cs typeface="Times New Roman" charset="0"/>
              </a:rPr>
              <a:t> scambiandosi bosoni</a:t>
            </a:r>
            <a:r>
              <a:rPr lang="it-IT" dirty="0">
                <a:solidFill>
                  <a:srgbClr val="0000FF"/>
                </a:solidFill>
                <a:latin typeface="Times New Roman" charset="0"/>
                <a:cs typeface="Times New Roman" charset="0"/>
              </a:rPr>
              <a:t>	</a:t>
            </a:r>
          </a:p>
        </p:txBody>
      </p:sp>
      <p:sp>
        <p:nvSpPr>
          <p:cNvPr id="24584" name="Rectangle 3"/>
          <p:cNvSpPr>
            <a:spLocks noChangeArrowheads="1"/>
          </p:cNvSpPr>
          <p:nvPr/>
        </p:nvSpPr>
        <p:spPr bwMode="auto">
          <a:xfrm>
            <a:off x="72008" y="3717032"/>
            <a:ext cx="5220072" cy="2862322"/>
          </a:xfrm>
          <a:prstGeom prst="rect">
            <a:avLst/>
          </a:prstGeom>
          <a:solidFill>
            <a:schemeClr val="bg1"/>
          </a:solidFill>
          <a:ln>
            <a:noFill/>
          </a:ln>
          <a:extLst/>
        </p:spPr>
        <p:txBody>
          <a:bodyPr wrap="square">
            <a:spAutoFit/>
          </a:bodyPr>
          <a:lstStyle/>
          <a:p>
            <a:r>
              <a:rPr lang="it-IT" sz="2000" dirty="0" smtClean="0">
                <a:solidFill>
                  <a:srgbClr val="008000"/>
                </a:solidFill>
                <a:latin typeface="Times New Roman" charset="0"/>
                <a:cs typeface="Times New Roman" charset="0"/>
              </a:rPr>
              <a:t>Le particelle bosoniche possono stare tutte nelle stesso posto: </a:t>
            </a:r>
          </a:p>
          <a:p>
            <a:pPr marL="342900" indent="-342900">
              <a:buFontTx/>
              <a:buChar char="-"/>
            </a:pPr>
            <a:r>
              <a:rPr lang="it-IT" sz="2000" dirty="0" smtClean="0">
                <a:solidFill>
                  <a:srgbClr val="008000"/>
                </a:solidFill>
                <a:latin typeface="Times New Roman" charset="0"/>
                <a:cs typeface="Times New Roman" charset="0"/>
              </a:rPr>
              <a:t>In una classe di studenti </a:t>
            </a:r>
            <a:r>
              <a:rPr lang="it-IT" sz="2000" dirty="0" err="1" smtClean="0">
                <a:solidFill>
                  <a:srgbClr val="008000"/>
                </a:solidFill>
                <a:latin typeface="Times New Roman" charset="0"/>
                <a:cs typeface="Times New Roman" charset="0"/>
              </a:rPr>
              <a:t>bosonici</a:t>
            </a:r>
            <a:r>
              <a:rPr lang="it-IT" sz="2000" dirty="0" smtClean="0">
                <a:solidFill>
                  <a:srgbClr val="008000"/>
                </a:solidFill>
                <a:latin typeface="Times New Roman" charset="0"/>
                <a:cs typeface="Times New Roman" charset="0"/>
              </a:rPr>
              <a:t>, serve una sola sedia</a:t>
            </a:r>
          </a:p>
          <a:p>
            <a:pPr marL="342900" indent="-342900">
              <a:buFontTx/>
              <a:buChar char="-"/>
            </a:pPr>
            <a:r>
              <a:rPr lang="it-IT" sz="2000" dirty="0" smtClean="0">
                <a:solidFill>
                  <a:srgbClr val="008000"/>
                </a:solidFill>
                <a:latin typeface="Times New Roman" charset="0"/>
                <a:cs typeface="Times New Roman" charset="0"/>
              </a:rPr>
              <a:t>Un posteggio infinito di macchine bosoniche ha un solo posto</a:t>
            </a:r>
          </a:p>
          <a:p>
            <a:endParaRPr lang="it-IT" sz="2000" dirty="0" smtClean="0"/>
          </a:p>
          <a:p>
            <a:r>
              <a:rPr lang="it-IT" sz="2000" dirty="0" smtClean="0">
                <a:solidFill>
                  <a:srgbClr val="008000"/>
                </a:solidFill>
                <a:latin typeface="Times New Roman" charset="0"/>
                <a:cs typeface="Times New Roman" charset="0"/>
              </a:rPr>
              <a:t>Effetti di coerenza come la superconduttività  ed il laser sono dovuti a questo fatto</a:t>
            </a:r>
            <a:endParaRPr lang="it-IT" sz="2000" dirty="0">
              <a:solidFill>
                <a:srgbClr val="008000"/>
              </a:solidFill>
              <a:latin typeface="Times New Roman" charset="0"/>
              <a:cs typeface="Times New Roman" charset="0"/>
            </a:endParaRPr>
          </a:p>
        </p:txBody>
      </p:sp>
      <p:pic>
        <p:nvPicPr>
          <p:cNvPr id="4" name="Bosoni-fermion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92080" y="1916832"/>
            <a:ext cx="3635896" cy="2726922"/>
          </a:xfrm>
          <a:prstGeom prst="rect">
            <a:avLst/>
          </a:prstGeom>
        </p:spPr>
      </p:pic>
      <p:sp>
        <p:nvSpPr>
          <p:cNvPr id="5" name="Oval 4"/>
          <p:cNvSpPr/>
          <p:nvPr/>
        </p:nvSpPr>
        <p:spPr>
          <a:xfrm>
            <a:off x="683568" y="3284984"/>
            <a:ext cx="216024" cy="216024"/>
          </a:xfrm>
          <a:prstGeom prst="ellipse">
            <a:avLst/>
          </a:prstGeom>
          <a:noFill/>
          <a:ln w="28575" cmpd="sng">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charset="0"/>
            </a:endParaRPr>
          </a:p>
        </p:txBody>
      </p:sp>
      <p:sp>
        <p:nvSpPr>
          <p:cNvPr id="14" name="Oval 13"/>
          <p:cNvSpPr/>
          <p:nvPr/>
        </p:nvSpPr>
        <p:spPr>
          <a:xfrm>
            <a:off x="3851920" y="3284984"/>
            <a:ext cx="216024" cy="216024"/>
          </a:xfrm>
          <a:prstGeom prst="ellipse">
            <a:avLst/>
          </a:prstGeom>
          <a:noFill/>
          <a:ln w="28575" cmpd="sng">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charset="0"/>
            </a:endParaRPr>
          </a:p>
        </p:txBody>
      </p:sp>
      <p:cxnSp>
        <p:nvCxnSpPr>
          <p:cNvPr id="8" name="Straight Arrow Connector 7"/>
          <p:cNvCxnSpPr>
            <a:stCxn id="5" idx="6"/>
            <a:endCxn id="14" idx="2"/>
          </p:cNvCxnSpPr>
          <p:nvPr/>
        </p:nvCxnSpPr>
        <p:spPr bwMode="auto">
          <a:xfrm>
            <a:off x="899592" y="3392996"/>
            <a:ext cx="2952328" cy="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 name="Oval 5"/>
          <p:cNvSpPr/>
          <p:nvPr/>
        </p:nvSpPr>
        <p:spPr>
          <a:xfrm>
            <a:off x="2555776" y="3284984"/>
            <a:ext cx="144016" cy="144016"/>
          </a:xfrm>
          <a:prstGeom prst="ellipse">
            <a:avLst/>
          </a:prstGeom>
          <a:solidFill>
            <a:srgbClr val="FF0000"/>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solidFill>
                  <a:srgbClr val="000000"/>
                </a:solidFill>
              </a:ln>
              <a:solidFill>
                <a:schemeClr val="tx1"/>
              </a:solidFill>
              <a:effectLst/>
              <a:latin typeface="Times" charset="0"/>
            </a:endParaRPr>
          </a:p>
        </p:txBody>
      </p:sp>
      <p:sp>
        <p:nvSpPr>
          <p:cNvPr id="10" name="TextBox 9"/>
          <p:cNvSpPr txBox="1"/>
          <p:nvPr/>
        </p:nvSpPr>
        <p:spPr>
          <a:xfrm>
            <a:off x="413178" y="3429000"/>
            <a:ext cx="774446" cy="276999"/>
          </a:xfrm>
          <a:prstGeom prst="rect">
            <a:avLst/>
          </a:prstGeom>
          <a:noFill/>
        </p:spPr>
        <p:txBody>
          <a:bodyPr wrap="none" rtlCol="0">
            <a:spAutoFit/>
          </a:bodyPr>
          <a:lstStyle/>
          <a:p>
            <a:r>
              <a:rPr lang="en-US" sz="1200" dirty="0" err="1" smtClean="0">
                <a:solidFill>
                  <a:srgbClr val="000000"/>
                </a:solidFill>
                <a:latin typeface="Times New Roman"/>
                <a:cs typeface="Times New Roman"/>
              </a:rPr>
              <a:t>Fermione</a:t>
            </a:r>
            <a:endParaRPr lang="en-US" sz="1200" dirty="0" smtClean="0">
              <a:solidFill>
                <a:srgbClr val="000000"/>
              </a:solidFill>
              <a:latin typeface="Times New Roman"/>
              <a:cs typeface="Times New Roman"/>
            </a:endParaRPr>
          </a:p>
        </p:txBody>
      </p:sp>
      <p:sp>
        <p:nvSpPr>
          <p:cNvPr id="20" name="TextBox 19"/>
          <p:cNvSpPr txBox="1"/>
          <p:nvPr/>
        </p:nvSpPr>
        <p:spPr>
          <a:xfrm>
            <a:off x="3581530" y="3429000"/>
            <a:ext cx="774446" cy="276999"/>
          </a:xfrm>
          <a:prstGeom prst="rect">
            <a:avLst/>
          </a:prstGeom>
          <a:noFill/>
        </p:spPr>
        <p:txBody>
          <a:bodyPr wrap="none" rtlCol="0">
            <a:spAutoFit/>
          </a:bodyPr>
          <a:lstStyle/>
          <a:p>
            <a:r>
              <a:rPr lang="en-US" sz="1200" dirty="0" err="1" smtClean="0">
                <a:solidFill>
                  <a:srgbClr val="000000"/>
                </a:solidFill>
                <a:latin typeface="Times New Roman"/>
                <a:cs typeface="Times New Roman"/>
              </a:rPr>
              <a:t>Fermione</a:t>
            </a:r>
            <a:endParaRPr lang="en-US" sz="1200" dirty="0" smtClean="0">
              <a:solidFill>
                <a:srgbClr val="000000"/>
              </a:solidFill>
              <a:latin typeface="Times New Roman"/>
              <a:cs typeface="Times New Roman"/>
            </a:endParaRPr>
          </a:p>
        </p:txBody>
      </p:sp>
      <p:sp>
        <p:nvSpPr>
          <p:cNvPr id="21" name="TextBox 20"/>
          <p:cNvSpPr txBox="1"/>
          <p:nvPr/>
        </p:nvSpPr>
        <p:spPr>
          <a:xfrm>
            <a:off x="2267744" y="3429000"/>
            <a:ext cx="633457" cy="276999"/>
          </a:xfrm>
          <a:prstGeom prst="rect">
            <a:avLst/>
          </a:prstGeom>
          <a:noFill/>
        </p:spPr>
        <p:txBody>
          <a:bodyPr wrap="none" rtlCol="0">
            <a:spAutoFit/>
          </a:bodyPr>
          <a:lstStyle/>
          <a:p>
            <a:r>
              <a:rPr lang="en-US" sz="1200" dirty="0" err="1" smtClean="0">
                <a:solidFill>
                  <a:srgbClr val="000000"/>
                </a:solidFill>
                <a:latin typeface="Times New Roman"/>
                <a:cs typeface="Times New Roman"/>
              </a:rPr>
              <a:t>bosone</a:t>
            </a:r>
            <a:endParaRPr lang="en-US" sz="1200" dirty="0" smtClean="0">
              <a:solidFill>
                <a:srgbClr val="000000"/>
              </a:solidFill>
              <a:latin typeface="Times New Roman"/>
              <a:cs typeface="Times New Roman"/>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0312" y="4725144"/>
            <a:ext cx="1599704" cy="1599704"/>
          </a:xfrm>
          <a:prstGeom prst="rect">
            <a:avLst/>
          </a:prstGeom>
        </p:spPr>
      </p:pic>
      <p:sp>
        <p:nvSpPr>
          <p:cNvPr id="3" name="TextBox 2"/>
          <p:cNvSpPr txBox="1"/>
          <p:nvPr/>
        </p:nvSpPr>
        <p:spPr>
          <a:xfrm>
            <a:off x="5652120" y="5517232"/>
            <a:ext cx="1872208" cy="646331"/>
          </a:xfrm>
          <a:prstGeom prst="rect">
            <a:avLst/>
          </a:prstGeom>
          <a:noFill/>
        </p:spPr>
        <p:txBody>
          <a:bodyPr wrap="square" rtlCol="0">
            <a:spAutoFit/>
          </a:bodyPr>
          <a:lstStyle/>
          <a:p>
            <a:r>
              <a:rPr lang="en-US" dirty="0" smtClean="0">
                <a:latin typeface="Times New Roman"/>
                <a:cs typeface="Times New Roman"/>
              </a:rPr>
              <a:t>Le macchine non sono bosoniche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000"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bldLst>
      <p:bldP spid="24584"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Verdana" charset="0"/>
              </a:rPr>
              <a:t>Nicolo Cartiglia -INFN Torino</a:t>
            </a:r>
          </a:p>
        </p:txBody>
      </p:sp>
      <p:sp>
        <p:nvSpPr>
          <p:cNvPr id="266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660E1D7-87E4-694B-BDF4-2C5F75139D63}" type="slidenum">
              <a:rPr lang="en-US" sz="1400">
                <a:solidFill>
                  <a:schemeClr val="bg1"/>
                </a:solidFill>
                <a:latin typeface="Verdana" charset="0"/>
              </a:rPr>
              <a:pPr/>
              <a:t>9</a:t>
            </a:fld>
            <a:endParaRPr lang="en-US" sz="1400">
              <a:solidFill>
                <a:schemeClr val="bg1"/>
              </a:solidFill>
              <a:latin typeface="Verdana" charset="0"/>
            </a:endParaRPr>
          </a:p>
        </p:txBody>
      </p:sp>
      <p:sp>
        <p:nvSpPr>
          <p:cNvPr id="26627" name="Oval 7"/>
          <p:cNvSpPr>
            <a:spLocks noChangeArrowheads="1"/>
          </p:cNvSpPr>
          <p:nvPr/>
        </p:nvSpPr>
        <p:spPr bwMode="auto">
          <a:xfrm>
            <a:off x="3479800" y="4154488"/>
            <a:ext cx="1219200" cy="1219200"/>
          </a:xfrm>
          <a:prstGeom prst="ellipse">
            <a:avLst/>
          </a:prstGeom>
          <a:gradFill rotWithShape="0">
            <a:gsLst>
              <a:gs pos="0">
                <a:srgbClr val="99CCFF"/>
              </a:gs>
              <a:gs pos="100000">
                <a:srgbClr val="6688AA"/>
              </a:gs>
            </a:gsLst>
            <a:path path="shape">
              <a:fillToRect l="50000" t="50000" r="50000" b="50000"/>
            </a:path>
          </a:gradFill>
          <a:ln w="9525">
            <a:solidFill>
              <a:schemeClr val="tx1"/>
            </a:solidFill>
            <a:round/>
            <a:headEnd/>
            <a:tailEnd/>
          </a:ln>
        </p:spPr>
        <p:txBody>
          <a:bodyPr wrap="none" anchor="ctr"/>
          <a:lstStyle/>
          <a:p>
            <a:endParaRPr lang="it-IT"/>
          </a:p>
        </p:txBody>
      </p:sp>
      <p:sp>
        <p:nvSpPr>
          <p:cNvPr id="26628" name="Oval 47"/>
          <p:cNvSpPr>
            <a:spLocks noChangeArrowheads="1"/>
          </p:cNvSpPr>
          <p:nvPr/>
        </p:nvSpPr>
        <p:spPr bwMode="auto">
          <a:xfrm>
            <a:off x="1619250" y="2205038"/>
            <a:ext cx="1219200" cy="1219200"/>
          </a:xfrm>
          <a:prstGeom prst="ellipse">
            <a:avLst/>
          </a:prstGeom>
          <a:gradFill rotWithShape="0">
            <a:gsLst>
              <a:gs pos="0">
                <a:srgbClr val="99CCFF"/>
              </a:gs>
              <a:gs pos="100000">
                <a:srgbClr val="6688AA"/>
              </a:gs>
            </a:gsLst>
            <a:path path="shape">
              <a:fillToRect l="50000" t="50000" r="50000" b="50000"/>
            </a:path>
          </a:gradFill>
          <a:ln w="9525">
            <a:solidFill>
              <a:schemeClr val="tx1"/>
            </a:solidFill>
            <a:round/>
            <a:headEnd/>
            <a:tailEnd/>
          </a:ln>
        </p:spPr>
        <p:txBody>
          <a:bodyPr wrap="none" anchor="ctr"/>
          <a:lstStyle/>
          <a:p>
            <a:endParaRPr lang="it-IT"/>
          </a:p>
        </p:txBody>
      </p:sp>
      <p:pic>
        <p:nvPicPr>
          <p:cNvPr id="50184"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2292662">
            <a:off x="1828800" y="3614738"/>
            <a:ext cx="27432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Oval 10"/>
          <p:cNvSpPr>
            <a:spLocks noChangeArrowheads="1"/>
          </p:cNvSpPr>
          <p:nvPr/>
        </p:nvSpPr>
        <p:spPr bwMode="auto">
          <a:xfrm>
            <a:off x="4367213" y="4959350"/>
            <a:ext cx="76200" cy="76200"/>
          </a:xfrm>
          <a:prstGeom prst="ellipse">
            <a:avLst/>
          </a:prstGeom>
          <a:solidFill>
            <a:srgbClr val="FF5050"/>
          </a:solidFill>
          <a:ln w="9525">
            <a:solidFill>
              <a:schemeClr val="tx1"/>
            </a:solidFill>
            <a:round/>
            <a:headEnd/>
            <a:tailEnd/>
          </a:ln>
        </p:spPr>
        <p:txBody>
          <a:bodyPr wrap="none" anchor="ctr"/>
          <a:lstStyle/>
          <a:p>
            <a:endParaRPr lang="it-IT"/>
          </a:p>
        </p:txBody>
      </p:sp>
      <p:sp>
        <p:nvSpPr>
          <p:cNvPr id="26631" name="Oval 11"/>
          <p:cNvSpPr>
            <a:spLocks noChangeArrowheads="1"/>
          </p:cNvSpPr>
          <p:nvPr/>
        </p:nvSpPr>
        <p:spPr bwMode="auto">
          <a:xfrm>
            <a:off x="3681413" y="4959350"/>
            <a:ext cx="76200" cy="76200"/>
          </a:xfrm>
          <a:prstGeom prst="ellipse">
            <a:avLst/>
          </a:prstGeom>
          <a:solidFill>
            <a:schemeClr val="accent2"/>
          </a:solidFill>
          <a:ln w="9525">
            <a:solidFill>
              <a:schemeClr val="tx1"/>
            </a:solidFill>
            <a:round/>
            <a:headEnd/>
            <a:tailEnd/>
          </a:ln>
        </p:spPr>
        <p:txBody>
          <a:bodyPr wrap="none" anchor="ctr"/>
          <a:lstStyle/>
          <a:p>
            <a:endParaRPr lang="it-IT"/>
          </a:p>
        </p:txBody>
      </p:sp>
      <p:sp>
        <p:nvSpPr>
          <p:cNvPr id="26632" name="Oval 12"/>
          <p:cNvSpPr>
            <a:spLocks noChangeArrowheads="1"/>
          </p:cNvSpPr>
          <p:nvPr/>
        </p:nvSpPr>
        <p:spPr bwMode="auto">
          <a:xfrm>
            <a:off x="3986213" y="4425950"/>
            <a:ext cx="76200" cy="76200"/>
          </a:xfrm>
          <a:prstGeom prst="ellipse">
            <a:avLst/>
          </a:prstGeom>
          <a:solidFill>
            <a:schemeClr val="accent2"/>
          </a:solidFill>
          <a:ln w="9525">
            <a:solidFill>
              <a:schemeClr val="tx1"/>
            </a:solidFill>
            <a:round/>
            <a:headEnd/>
            <a:tailEnd/>
          </a:ln>
        </p:spPr>
        <p:txBody>
          <a:bodyPr wrap="none" anchor="ctr"/>
          <a:lstStyle/>
          <a:p>
            <a:endParaRPr lang="it-IT"/>
          </a:p>
        </p:txBody>
      </p:sp>
      <p:sp>
        <p:nvSpPr>
          <p:cNvPr id="26633" name="Oval 13"/>
          <p:cNvSpPr>
            <a:spLocks noChangeArrowheads="1"/>
          </p:cNvSpPr>
          <p:nvPr/>
        </p:nvSpPr>
        <p:spPr bwMode="auto">
          <a:xfrm>
            <a:off x="2268538" y="2894013"/>
            <a:ext cx="76200" cy="76200"/>
          </a:xfrm>
          <a:prstGeom prst="ellipse">
            <a:avLst/>
          </a:prstGeom>
          <a:solidFill>
            <a:srgbClr val="FF5050"/>
          </a:solidFill>
          <a:ln w="9525">
            <a:solidFill>
              <a:schemeClr val="tx1"/>
            </a:solidFill>
            <a:round/>
            <a:headEnd/>
            <a:tailEnd/>
          </a:ln>
        </p:spPr>
        <p:txBody>
          <a:bodyPr wrap="none" anchor="ctr"/>
          <a:lstStyle/>
          <a:p>
            <a:endParaRPr lang="it-IT"/>
          </a:p>
        </p:txBody>
      </p:sp>
      <p:sp>
        <p:nvSpPr>
          <p:cNvPr id="26634" name="Text Box 37"/>
          <p:cNvSpPr txBox="1">
            <a:spLocks noChangeArrowheads="1"/>
          </p:cNvSpPr>
          <p:nvPr/>
        </p:nvSpPr>
        <p:spPr bwMode="auto">
          <a:xfrm>
            <a:off x="3297238" y="3038475"/>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rgbClr val="0000FF"/>
                </a:solidFill>
                <a:latin typeface="Verdana" charset="0"/>
              </a:rPr>
              <a:t>quark</a:t>
            </a:r>
          </a:p>
        </p:txBody>
      </p:sp>
      <p:sp>
        <p:nvSpPr>
          <p:cNvPr id="26635" name="Line 38"/>
          <p:cNvSpPr>
            <a:spLocks noChangeShapeType="1"/>
          </p:cNvSpPr>
          <p:nvPr/>
        </p:nvSpPr>
        <p:spPr bwMode="auto">
          <a:xfrm>
            <a:off x="3563938" y="3687763"/>
            <a:ext cx="422275" cy="585787"/>
          </a:xfrm>
          <a:prstGeom prst="line">
            <a:avLst/>
          </a:prstGeom>
          <a:noFill/>
          <a:ln w="19050">
            <a:solidFill>
              <a:srgbClr val="000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36" name="Text Box 40"/>
          <p:cNvSpPr txBox="1">
            <a:spLocks noChangeArrowheads="1"/>
          </p:cNvSpPr>
          <p:nvPr/>
        </p:nvSpPr>
        <p:spPr bwMode="auto">
          <a:xfrm>
            <a:off x="0" y="4941888"/>
            <a:ext cx="3419475" cy="1354217"/>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lnSpc>
                <a:spcPct val="90000"/>
              </a:lnSpc>
              <a:spcBef>
                <a:spcPct val="20000"/>
              </a:spcBef>
            </a:pPr>
            <a:r>
              <a:rPr lang="en-US" sz="2000" dirty="0" smtClean="0">
                <a:solidFill>
                  <a:srgbClr val="0000FF"/>
                </a:solidFill>
                <a:latin typeface="Times New Roman"/>
                <a:cs typeface="Times New Roman"/>
              </a:rPr>
              <a:t>Einstein</a:t>
            </a:r>
            <a:r>
              <a:rPr lang="en-US" sz="2000" dirty="0">
                <a:solidFill>
                  <a:srgbClr val="0000FF"/>
                </a:solidFill>
                <a:latin typeface="Times New Roman"/>
                <a:cs typeface="Times New Roman"/>
              </a:rPr>
              <a:t>:</a:t>
            </a:r>
            <a:r>
              <a:rPr lang="en-US" sz="2000" dirty="0">
                <a:solidFill>
                  <a:srgbClr val="000080"/>
                </a:solidFill>
                <a:latin typeface="Times New Roman"/>
                <a:cs typeface="Times New Roman"/>
              </a:rPr>
              <a:t>    </a:t>
            </a:r>
            <a:r>
              <a:rPr lang="en-US" sz="2000" dirty="0">
                <a:solidFill>
                  <a:srgbClr val="FF0000"/>
                </a:solidFill>
                <a:latin typeface="Times New Roman"/>
                <a:cs typeface="Times New Roman"/>
              </a:rPr>
              <a:t>E=mc</a:t>
            </a:r>
            <a:r>
              <a:rPr lang="en-US" sz="2000" baseline="30000" dirty="0">
                <a:solidFill>
                  <a:srgbClr val="FF0000"/>
                </a:solidFill>
                <a:latin typeface="Times New Roman"/>
                <a:cs typeface="Times New Roman"/>
              </a:rPr>
              <a:t>2</a:t>
            </a:r>
            <a:r>
              <a:rPr lang="en-US" sz="2000" dirty="0">
                <a:solidFill>
                  <a:srgbClr val="000080"/>
                </a:solidFill>
                <a:latin typeface="Times New Roman"/>
                <a:cs typeface="Times New Roman"/>
              </a:rPr>
              <a:t>  </a:t>
            </a:r>
          </a:p>
          <a:p>
            <a:pPr eaLnBrk="1" hangingPunct="1">
              <a:lnSpc>
                <a:spcPct val="90000"/>
              </a:lnSpc>
              <a:spcBef>
                <a:spcPct val="20000"/>
              </a:spcBef>
            </a:pPr>
            <a:r>
              <a:rPr lang="en-US" sz="2000" dirty="0">
                <a:solidFill>
                  <a:srgbClr val="0000FF"/>
                </a:solidFill>
                <a:latin typeface="Times New Roman"/>
                <a:cs typeface="Times New Roman"/>
              </a:rPr>
              <a:t>la </a:t>
            </a:r>
            <a:r>
              <a:rPr lang="en-US" sz="2000" dirty="0" err="1">
                <a:solidFill>
                  <a:srgbClr val="0000FF"/>
                </a:solidFill>
                <a:latin typeface="Times New Roman"/>
                <a:cs typeface="Times New Roman"/>
              </a:rPr>
              <a:t>massa</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si</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può</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trasformare</a:t>
            </a:r>
            <a:r>
              <a:rPr lang="en-US" sz="2000" dirty="0">
                <a:solidFill>
                  <a:srgbClr val="0000FF"/>
                </a:solidFill>
                <a:latin typeface="Times New Roman"/>
                <a:cs typeface="Times New Roman"/>
              </a:rPr>
              <a:t> </a:t>
            </a:r>
          </a:p>
          <a:p>
            <a:pPr eaLnBrk="1" hangingPunct="1">
              <a:lnSpc>
                <a:spcPct val="90000"/>
              </a:lnSpc>
              <a:spcBef>
                <a:spcPct val="20000"/>
              </a:spcBef>
            </a:pPr>
            <a:r>
              <a:rPr lang="en-US" sz="2000" dirty="0">
                <a:solidFill>
                  <a:srgbClr val="0000FF"/>
                </a:solidFill>
                <a:latin typeface="Times New Roman"/>
                <a:cs typeface="Times New Roman"/>
              </a:rPr>
              <a:t>in </a:t>
            </a:r>
            <a:r>
              <a:rPr lang="en-US" sz="2000" dirty="0" err="1">
                <a:solidFill>
                  <a:srgbClr val="0000FF"/>
                </a:solidFill>
                <a:latin typeface="Times New Roman"/>
                <a:cs typeface="Times New Roman"/>
              </a:rPr>
              <a:t>energia</a:t>
            </a:r>
            <a:r>
              <a:rPr lang="en-US" sz="2000" dirty="0">
                <a:solidFill>
                  <a:srgbClr val="0000FF"/>
                </a:solidFill>
                <a:latin typeface="Times New Roman"/>
                <a:cs typeface="Times New Roman"/>
              </a:rPr>
              <a:t>  e </a:t>
            </a:r>
            <a:r>
              <a:rPr lang="en-US" sz="2000" dirty="0" err="1">
                <a:solidFill>
                  <a:srgbClr val="0000FF"/>
                </a:solidFill>
                <a:latin typeface="Times New Roman"/>
                <a:cs typeface="Times New Roman"/>
              </a:rPr>
              <a:t>viceversa</a:t>
            </a:r>
            <a:r>
              <a:rPr lang="en-US" sz="2000" dirty="0">
                <a:solidFill>
                  <a:srgbClr val="0000FF"/>
                </a:solidFill>
                <a:latin typeface="Times New Roman"/>
                <a:cs typeface="Times New Roman"/>
              </a:rPr>
              <a:t>.</a:t>
            </a:r>
          </a:p>
          <a:p>
            <a:endParaRPr lang="en-US" sz="2000" dirty="0">
              <a:solidFill>
                <a:srgbClr val="0000FF"/>
              </a:solidFill>
              <a:latin typeface="Times New Roman"/>
              <a:cs typeface="Times New Roman"/>
            </a:endParaRPr>
          </a:p>
        </p:txBody>
      </p:sp>
      <p:sp>
        <p:nvSpPr>
          <p:cNvPr id="26637" name="Text Box 42"/>
          <p:cNvSpPr txBox="1">
            <a:spLocks noChangeArrowheads="1"/>
          </p:cNvSpPr>
          <p:nvPr/>
        </p:nvSpPr>
        <p:spPr bwMode="auto">
          <a:xfrm>
            <a:off x="3124200" y="1524000"/>
            <a:ext cx="5867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dirty="0">
                <a:solidFill>
                  <a:srgbClr val="0000FF"/>
                </a:solidFill>
                <a:latin typeface="Times New Roman"/>
                <a:cs typeface="Times New Roman"/>
              </a:rPr>
              <a:t>Attraverso urti tra particelle si possono creare altre particelle: l’energia delle particelle viene trasformata in materia!</a:t>
            </a:r>
          </a:p>
          <a:p>
            <a:endParaRPr lang="it-IT" sz="2000" dirty="0">
              <a:solidFill>
                <a:srgbClr val="0000FF"/>
              </a:solidFill>
              <a:latin typeface="Times New Roman"/>
              <a:cs typeface="Times New Roman"/>
            </a:endParaRPr>
          </a:p>
        </p:txBody>
      </p:sp>
      <p:sp>
        <p:nvSpPr>
          <p:cNvPr id="26638" name="Text Box 45"/>
          <p:cNvSpPr txBox="1">
            <a:spLocks noChangeArrowheads="1"/>
          </p:cNvSpPr>
          <p:nvPr/>
        </p:nvSpPr>
        <p:spPr bwMode="auto">
          <a:xfrm>
            <a:off x="323850" y="404813"/>
            <a:ext cx="86756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a:solidFill>
                  <a:srgbClr val="FF0000"/>
                </a:solidFill>
                <a:latin typeface="Verdana" charset="0"/>
              </a:rPr>
              <a:t>Come si creano le particelle in laboratorio?</a:t>
            </a:r>
            <a:endParaRPr lang="it-IT" sz="3200">
              <a:solidFill>
                <a:srgbClr val="FF0000"/>
              </a:solidFill>
              <a:latin typeface="Verdana" charset="0"/>
            </a:endParaRPr>
          </a:p>
        </p:txBody>
      </p:sp>
      <p:grpSp>
        <p:nvGrpSpPr>
          <p:cNvPr id="2" name="Group 76"/>
          <p:cNvGrpSpPr>
            <a:grpSpLocks/>
          </p:cNvGrpSpPr>
          <p:nvPr/>
        </p:nvGrpSpPr>
        <p:grpSpPr bwMode="auto">
          <a:xfrm>
            <a:off x="163513" y="457200"/>
            <a:ext cx="6816725" cy="4543425"/>
            <a:chOff x="103" y="346"/>
            <a:chExt cx="4294" cy="2862"/>
          </a:xfrm>
        </p:grpSpPr>
        <p:grpSp>
          <p:nvGrpSpPr>
            <p:cNvPr id="26644" name="Group 73"/>
            <p:cNvGrpSpPr>
              <a:grpSpLocks/>
            </p:cNvGrpSpPr>
            <p:nvPr/>
          </p:nvGrpSpPr>
          <p:grpSpPr bwMode="auto">
            <a:xfrm>
              <a:off x="2562" y="2296"/>
              <a:ext cx="1835" cy="912"/>
              <a:chOff x="2562" y="2304"/>
              <a:chExt cx="1835" cy="912"/>
            </a:xfrm>
          </p:grpSpPr>
          <p:sp>
            <p:nvSpPr>
              <p:cNvPr id="26669" name="Oval 9"/>
              <p:cNvSpPr>
                <a:spLocks noChangeArrowheads="1"/>
              </p:cNvSpPr>
              <p:nvPr/>
            </p:nvSpPr>
            <p:spPr bwMode="auto">
              <a:xfrm>
                <a:off x="4349" y="2976"/>
                <a:ext cx="48" cy="48"/>
              </a:xfrm>
              <a:prstGeom prst="ellipse">
                <a:avLst/>
              </a:prstGeom>
              <a:solidFill>
                <a:schemeClr val="accent2"/>
              </a:solidFill>
              <a:ln w="9525">
                <a:solidFill>
                  <a:schemeClr val="tx1"/>
                </a:solidFill>
                <a:round/>
                <a:headEnd/>
                <a:tailEnd/>
              </a:ln>
            </p:spPr>
            <p:txBody>
              <a:bodyPr wrap="none" anchor="ctr"/>
              <a:lstStyle/>
              <a:p>
                <a:endParaRPr lang="it-IT"/>
              </a:p>
            </p:txBody>
          </p:sp>
          <p:sp>
            <p:nvSpPr>
              <p:cNvPr id="26670" name="Oval 14"/>
              <p:cNvSpPr>
                <a:spLocks noChangeArrowheads="1"/>
              </p:cNvSpPr>
              <p:nvPr/>
            </p:nvSpPr>
            <p:spPr bwMode="auto">
              <a:xfrm>
                <a:off x="4301" y="2304"/>
                <a:ext cx="48" cy="48"/>
              </a:xfrm>
              <a:prstGeom prst="ellipse">
                <a:avLst/>
              </a:prstGeom>
              <a:solidFill>
                <a:srgbClr val="CC0066"/>
              </a:solidFill>
              <a:ln w="9525">
                <a:solidFill>
                  <a:schemeClr val="tx1"/>
                </a:solidFill>
                <a:round/>
                <a:headEnd/>
                <a:tailEnd/>
              </a:ln>
            </p:spPr>
            <p:txBody>
              <a:bodyPr wrap="none" anchor="ctr"/>
              <a:lstStyle/>
              <a:p>
                <a:endParaRPr lang="it-IT"/>
              </a:p>
            </p:txBody>
          </p:sp>
          <p:sp>
            <p:nvSpPr>
              <p:cNvPr id="26671" name="Oval 15"/>
              <p:cNvSpPr>
                <a:spLocks noChangeArrowheads="1"/>
              </p:cNvSpPr>
              <p:nvPr/>
            </p:nvSpPr>
            <p:spPr bwMode="auto">
              <a:xfrm>
                <a:off x="3773" y="3072"/>
                <a:ext cx="96" cy="96"/>
              </a:xfrm>
              <a:prstGeom prst="ellipse">
                <a:avLst/>
              </a:prstGeom>
              <a:solidFill>
                <a:schemeClr val="hlink"/>
              </a:solidFill>
              <a:ln w="9525">
                <a:solidFill>
                  <a:schemeClr val="tx1"/>
                </a:solidFill>
                <a:round/>
                <a:headEnd/>
                <a:tailEnd/>
              </a:ln>
            </p:spPr>
            <p:txBody>
              <a:bodyPr wrap="none" anchor="ctr"/>
              <a:lstStyle/>
              <a:p>
                <a:endParaRPr lang="it-IT"/>
              </a:p>
            </p:txBody>
          </p:sp>
          <p:sp>
            <p:nvSpPr>
              <p:cNvPr id="26672" name="Oval 16"/>
              <p:cNvSpPr>
                <a:spLocks noChangeArrowheads="1"/>
              </p:cNvSpPr>
              <p:nvPr/>
            </p:nvSpPr>
            <p:spPr bwMode="auto">
              <a:xfrm>
                <a:off x="4013" y="2448"/>
                <a:ext cx="96" cy="96"/>
              </a:xfrm>
              <a:prstGeom prst="ellipse">
                <a:avLst/>
              </a:prstGeom>
              <a:solidFill>
                <a:srgbClr val="CC0066"/>
              </a:solidFill>
              <a:ln w="9525">
                <a:solidFill>
                  <a:schemeClr val="tx1"/>
                </a:solidFill>
                <a:round/>
                <a:headEnd/>
                <a:tailEnd/>
              </a:ln>
            </p:spPr>
            <p:txBody>
              <a:bodyPr wrap="none" anchor="ctr"/>
              <a:lstStyle/>
              <a:p>
                <a:endParaRPr lang="it-IT"/>
              </a:p>
            </p:txBody>
          </p:sp>
          <p:sp>
            <p:nvSpPr>
              <p:cNvPr id="26673" name="Oval 17"/>
              <p:cNvSpPr>
                <a:spLocks noChangeArrowheads="1"/>
              </p:cNvSpPr>
              <p:nvPr/>
            </p:nvSpPr>
            <p:spPr bwMode="auto">
              <a:xfrm>
                <a:off x="4109" y="2832"/>
                <a:ext cx="96" cy="96"/>
              </a:xfrm>
              <a:prstGeom prst="ellipse">
                <a:avLst/>
              </a:prstGeom>
              <a:solidFill>
                <a:schemeClr val="accent2"/>
              </a:solidFill>
              <a:ln w="9525">
                <a:solidFill>
                  <a:schemeClr val="tx1"/>
                </a:solidFill>
                <a:round/>
                <a:headEnd/>
                <a:tailEnd/>
              </a:ln>
            </p:spPr>
            <p:txBody>
              <a:bodyPr wrap="none" anchor="ctr"/>
              <a:lstStyle/>
              <a:p>
                <a:endParaRPr lang="it-IT"/>
              </a:p>
            </p:txBody>
          </p:sp>
          <p:sp>
            <p:nvSpPr>
              <p:cNvPr id="26674" name="Oval 18"/>
              <p:cNvSpPr>
                <a:spLocks noChangeArrowheads="1"/>
              </p:cNvSpPr>
              <p:nvPr/>
            </p:nvSpPr>
            <p:spPr bwMode="auto">
              <a:xfrm>
                <a:off x="3821" y="2784"/>
                <a:ext cx="96" cy="96"/>
              </a:xfrm>
              <a:prstGeom prst="ellipse">
                <a:avLst/>
              </a:prstGeom>
              <a:solidFill>
                <a:srgbClr val="FF66FF"/>
              </a:solidFill>
              <a:ln w="9525">
                <a:solidFill>
                  <a:schemeClr val="tx1"/>
                </a:solidFill>
                <a:round/>
                <a:headEnd/>
                <a:tailEnd/>
              </a:ln>
            </p:spPr>
            <p:txBody>
              <a:bodyPr wrap="none" anchor="ctr"/>
              <a:lstStyle/>
              <a:p>
                <a:endParaRPr lang="it-IT"/>
              </a:p>
            </p:txBody>
          </p:sp>
          <p:sp>
            <p:nvSpPr>
              <p:cNvPr id="26675" name="Oval 19"/>
              <p:cNvSpPr>
                <a:spLocks noChangeArrowheads="1"/>
              </p:cNvSpPr>
              <p:nvPr/>
            </p:nvSpPr>
            <p:spPr bwMode="auto">
              <a:xfrm>
                <a:off x="4061" y="2976"/>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50196" name="Oval 20"/>
              <p:cNvSpPr>
                <a:spLocks noChangeArrowheads="1"/>
              </p:cNvSpPr>
              <p:nvPr/>
            </p:nvSpPr>
            <p:spPr bwMode="auto">
              <a:xfrm>
                <a:off x="3485" y="2784"/>
                <a:ext cx="192" cy="192"/>
              </a:xfrm>
              <a:prstGeom prst="ellipse">
                <a:avLst/>
              </a:prstGeom>
              <a:gradFill rotWithShape="0">
                <a:gsLst>
                  <a:gs pos="0">
                    <a:schemeClr val="accent1"/>
                  </a:gs>
                  <a:gs pos="100000">
                    <a:schemeClr val="accent1">
                      <a:gamma/>
                      <a:shade val="60784"/>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ea typeface="+mn-ea"/>
                  <a:cs typeface="+mn-cs"/>
                </a:endParaRPr>
              </a:p>
            </p:txBody>
          </p:sp>
          <p:sp>
            <p:nvSpPr>
              <p:cNvPr id="26677" name="Oval 21"/>
              <p:cNvSpPr>
                <a:spLocks noChangeArrowheads="1"/>
              </p:cNvSpPr>
              <p:nvPr/>
            </p:nvSpPr>
            <p:spPr bwMode="auto">
              <a:xfrm>
                <a:off x="3533" y="2400"/>
                <a:ext cx="192" cy="192"/>
              </a:xfrm>
              <a:prstGeom prst="ellipse">
                <a:avLst/>
              </a:prstGeom>
              <a:gradFill rotWithShape="0">
                <a:gsLst>
                  <a:gs pos="0">
                    <a:srgbClr val="FF9933"/>
                  </a:gs>
                  <a:gs pos="100000">
                    <a:srgbClr val="9B5D1F"/>
                  </a:gs>
                </a:gsLst>
                <a:path path="shape">
                  <a:fillToRect l="50000" t="50000" r="50000" b="50000"/>
                </a:path>
              </a:gradFill>
              <a:ln w="9525">
                <a:solidFill>
                  <a:schemeClr val="tx1"/>
                </a:solidFill>
                <a:round/>
                <a:headEnd/>
                <a:tailEnd/>
              </a:ln>
            </p:spPr>
            <p:txBody>
              <a:bodyPr wrap="none" anchor="ctr"/>
              <a:lstStyle/>
              <a:p>
                <a:endParaRPr lang="it-IT"/>
              </a:p>
            </p:txBody>
          </p:sp>
          <p:sp>
            <p:nvSpPr>
              <p:cNvPr id="26678" name="Oval 22"/>
              <p:cNvSpPr>
                <a:spLocks noChangeArrowheads="1"/>
              </p:cNvSpPr>
              <p:nvPr/>
            </p:nvSpPr>
            <p:spPr bwMode="auto">
              <a:xfrm>
                <a:off x="3917" y="2592"/>
                <a:ext cx="192" cy="192"/>
              </a:xfrm>
              <a:prstGeom prst="ellipse">
                <a:avLst/>
              </a:prstGeom>
              <a:gradFill rotWithShape="0">
                <a:gsLst>
                  <a:gs pos="0">
                    <a:srgbClr val="3399FF"/>
                  </a:gs>
                  <a:gs pos="100000">
                    <a:srgbClr val="1F5D9B"/>
                  </a:gs>
                </a:gsLst>
                <a:path path="shape">
                  <a:fillToRect l="50000" t="50000" r="50000" b="50000"/>
                </a:path>
              </a:gradFill>
              <a:ln w="9525">
                <a:solidFill>
                  <a:schemeClr val="tx1"/>
                </a:solidFill>
                <a:round/>
                <a:headEnd/>
                <a:tailEnd/>
              </a:ln>
            </p:spPr>
            <p:txBody>
              <a:bodyPr wrap="none" anchor="ctr"/>
              <a:lstStyle/>
              <a:p>
                <a:endParaRPr lang="it-IT"/>
              </a:p>
            </p:txBody>
          </p:sp>
          <p:sp>
            <p:nvSpPr>
              <p:cNvPr id="26679" name="Oval 23"/>
              <p:cNvSpPr>
                <a:spLocks noChangeArrowheads="1"/>
              </p:cNvSpPr>
              <p:nvPr/>
            </p:nvSpPr>
            <p:spPr bwMode="auto">
              <a:xfrm>
                <a:off x="3197" y="2640"/>
                <a:ext cx="192" cy="192"/>
              </a:xfrm>
              <a:prstGeom prst="ellipse">
                <a:avLst/>
              </a:prstGeom>
              <a:gradFill rotWithShape="0">
                <a:gsLst>
                  <a:gs pos="0">
                    <a:srgbClr val="FF66FF"/>
                  </a:gs>
                  <a:gs pos="100000">
                    <a:srgbClr val="9B3E9B"/>
                  </a:gs>
                </a:gsLst>
                <a:path path="shape">
                  <a:fillToRect l="50000" t="50000" r="50000" b="50000"/>
                </a:path>
              </a:gradFill>
              <a:ln w="9525">
                <a:solidFill>
                  <a:schemeClr val="tx1"/>
                </a:solidFill>
                <a:round/>
                <a:headEnd/>
                <a:tailEnd/>
              </a:ln>
            </p:spPr>
            <p:txBody>
              <a:bodyPr wrap="none" anchor="ctr"/>
              <a:lstStyle/>
              <a:p>
                <a:endParaRPr lang="it-IT"/>
              </a:p>
            </p:txBody>
          </p:sp>
          <p:sp>
            <p:nvSpPr>
              <p:cNvPr id="26680" name="Oval 24"/>
              <p:cNvSpPr>
                <a:spLocks noChangeArrowheads="1"/>
              </p:cNvSpPr>
              <p:nvPr/>
            </p:nvSpPr>
            <p:spPr bwMode="auto">
              <a:xfrm>
                <a:off x="4301" y="2640"/>
                <a:ext cx="48" cy="48"/>
              </a:xfrm>
              <a:prstGeom prst="ellipse">
                <a:avLst/>
              </a:prstGeom>
              <a:solidFill>
                <a:schemeClr val="accent2"/>
              </a:solidFill>
              <a:ln w="9525">
                <a:solidFill>
                  <a:schemeClr val="tx1"/>
                </a:solidFill>
                <a:round/>
                <a:headEnd/>
                <a:tailEnd/>
              </a:ln>
            </p:spPr>
            <p:txBody>
              <a:bodyPr wrap="none" anchor="ctr"/>
              <a:lstStyle/>
              <a:p>
                <a:endParaRPr lang="it-IT"/>
              </a:p>
            </p:txBody>
          </p:sp>
          <p:sp>
            <p:nvSpPr>
              <p:cNvPr id="26681" name="Oval 25"/>
              <p:cNvSpPr>
                <a:spLocks noChangeArrowheads="1"/>
              </p:cNvSpPr>
              <p:nvPr/>
            </p:nvSpPr>
            <p:spPr bwMode="auto">
              <a:xfrm>
                <a:off x="4205" y="3168"/>
                <a:ext cx="48" cy="48"/>
              </a:xfrm>
              <a:prstGeom prst="ellipse">
                <a:avLst/>
              </a:prstGeom>
              <a:solidFill>
                <a:schemeClr val="accent2"/>
              </a:solidFill>
              <a:ln w="9525">
                <a:solidFill>
                  <a:schemeClr val="tx1"/>
                </a:solidFill>
                <a:round/>
                <a:headEnd/>
                <a:tailEnd/>
              </a:ln>
            </p:spPr>
            <p:txBody>
              <a:bodyPr wrap="none" anchor="ctr"/>
              <a:lstStyle/>
              <a:p>
                <a:endParaRPr lang="it-IT"/>
              </a:p>
            </p:txBody>
          </p:sp>
          <p:grpSp>
            <p:nvGrpSpPr>
              <p:cNvPr id="26682" name="Group 60"/>
              <p:cNvGrpSpPr>
                <a:grpSpLocks/>
              </p:cNvGrpSpPr>
              <p:nvPr/>
            </p:nvGrpSpPr>
            <p:grpSpPr bwMode="auto">
              <a:xfrm>
                <a:off x="2562" y="2544"/>
                <a:ext cx="1691" cy="632"/>
                <a:chOff x="2562" y="2544"/>
                <a:chExt cx="1691" cy="632"/>
              </a:xfrm>
            </p:grpSpPr>
            <p:sp>
              <p:nvSpPr>
                <p:cNvPr id="26683" name="Line 5"/>
                <p:cNvSpPr>
                  <a:spLocks noChangeShapeType="1"/>
                </p:cNvSpPr>
                <p:nvPr/>
              </p:nvSpPr>
              <p:spPr bwMode="auto">
                <a:xfrm>
                  <a:off x="2562" y="2840"/>
                  <a:ext cx="1536" cy="336"/>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4" name="Line 6"/>
                <p:cNvSpPr>
                  <a:spLocks noChangeShapeType="1"/>
                </p:cNvSpPr>
                <p:nvPr/>
              </p:nvSpPr>
              <p:spPr bwMode="auto">
                <a:xfrm flipV="1">
                  <a:off x="2573" y="2688"/>
                  <a:ext cx="1248" cy="144"/>
                </a:xfrm>
                <a:prstGeom prst="line">
                  <a:avLst/>
                </a:prstGeom>
                <a:noFill/>
                <a:ln w="19050">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5" name="Line 28"/>
                <p:cNvSpPr>
                  <a:spLocks noChangeShapeType="1"/>
                </p:cNvSpPr>
                <p:nvPr/>
              </p:nvSpPr>
              <p:spPr bwMode="auto">
                <a:xfrm>
                  <a:off x="2573" y="2832"/>
                  <a:ext cx="1152" cy="288"/>
                </a:xfrm>
                <a:prstGeom prst="line">
                  <a:avLst/>
                </a:prstGeom>
                <a:noFill/>
                <a:ln w="19050">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6" name="Line 29"/>
                <p:cNvSpPr>
                  <a:spLocks noChangeShapeType="1"/>
                </p:cNvSpPr>
                <p:nvPr/>
              </p:nvSpPr>
              <p:spPr bwMode="auto">
                <a:xfrm flipV="1">
                  <a:off x="2573" y="2544"/>
                  <a:ext cx="864" cy="288"/>
                </a:xfrm>
                <a:prstGeom prst="line">
                  <a:avLst/>
                </a:prstGeom>
                <a:noFill/>
                <a:ln w="19050">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7" name="Line 30"/>
                <p:cNvSpPr>
                  <a:spLocks noChangeShapeType="1"/>
                </p:cNvSpPr>
                <p:nvPr/>
              </p:nvSpPr>
              <p:spPr bwMode="auto">
                <a:xfrm>
                  <a:off x="2573" y="2832"/>
                  <a:ext cx="1440" cy="192"/>
                </a:xfrm>
                <a:prstGeom prst="line">
                  <a:avLst/>
                </a:prstGeom>
                <a:noFill/>
                <a:ln w="19050">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8" name="Line 31"/>
                <p:cNvSpPr>
                  <a:spLocks noChangeShapeType="1"/>
                </p:cNvSpPr>
                <p:nvPr/>
              </p:nvSpPr>
              <p:spPr bwMode="auto">
                <a:xfrm flipV="1">
                  <a:off x="2573" y="2544"/>
                  <a:ext cx="1392" cy="288"/>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9" name="Line 32"/>
                <p:cNvSpPr>
                  <a:spLocks noChangeShapeType="1"/>
                </p:cNvSpPr>
                <p:nvPr/>
              </p:nvSpPr>
              <p:spPr bwMode="auto">
                <a:xfrm flipV="1">
                  <a:off x="2573" y="2688"/>
                  <a:ext cx="1680" cy="144"/>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0" name="Line 33"/>
                <p:cNvSpPr>
                  <a:spLocks noChangeShapeType="1"/>
                </p:cNvSpPr>
                <p:nvPr/>
              </p:nvSpPr>
              <p:spPr bwMode="auto">
                <a:xfrm>
                  <a:off x="2573" y="2832"/>
                  <a:ext cx="1680" cy="144"/>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1" name="Line 34"/>
                <p:cNvSpPr>
                  <a:spLocks noChangeShapeType="1"/>
                </p:cNvSpPr>
                <p:nvPr/>
              </p:nvSpPr>
              <p:spPr bwMode="auto">
                <a:xfrm>
                  <a:off x="2573" y="2832"/>
                  <a:ext cx="1488" cy="48"/>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26645" name="Group 74"/>
            <p:cNvGrpSpPr>
              <a:grpSpLocks/>
            </p:cNvGrpSpPr>
            <p:nvPr/>
          </p:nvGrpSpPr>
          <p:grpSpPr bwMode="auto">
            <a:xfrm>
              <a:off x="103" y="346"/>
              <a:ext cx="1146" cy="1691"/>
              <a:chOff x="103" y="346"/>
              <a:chExt cx="1146" cy="1691"/>
            </a:xfrm>
          </p:grpSpPr>
          <p:sp>
            <p:nvSpPr>
              <p:cNvPr id="26646" name="Oval 57"/>
              <p:cNvSpPr>
                <a:spLocks noChangeArrowheads="1"/>
              </p:cNvSpPr>
              <p:nvPr/>
            </p:nvSpPr>
            <p:spPr bwMode="auto">
              <a:xfrm>
                <a:off x="103" y="767"/>
                <a:ext cx="192" cy="192"/>
              </a:xfrm>
              <a:prstGeom prst="ellipse">
                <a:avLst/>
              </a:prstGeom>
              <a:gradFill rotWithShape="0">
                <a:gsLst>
                  <a:gs pos="0">
                    <a:srgbClr val="FF66FF"/>
                  </a:gs>
                  <a:gs pos="100000">
                    <a:srgbClr val="9B3E9B"/>
                  </a:gs>
                </a:gsLst>
                <a:path path="shape">
                  <a:fillToRect l="50000" t="50000" r="50000" b="50000"/>
                </a:path>
              </a:gradFill>
              <a:ln w="9525">
                <a:solidFill>
                  <a:schemeClr val="tx1"/>
                </a:solidFill>
                <a:round/>
                <a:headEnd/>
                <a:tailEnd/>
              </a:ln>
            </p:spPr>
            <p:txBody>
              <a:bodyPr wrap="none" anchor="ctr"/>
              <a:lstStyle/>
              <a:p>
                <a:endParaRPr lang="it-IT"/>
              </a:p>
            </p:txBody>
          </p:sp>
          <p:grpSp>
            <p:nvGrpSpPr>
              <p:cNvPr id="26647" name="Group 72"/>
              <p:cNvGrpSpPr>
                <a:grpSpLocks/>
              </p:cNvGrpSpPr>
              <p:nvPr/>
            </p:nvGrpSpPr>
            <p:grpSpPr bwMode="auto">
              <a:xfrm>
                <a:off x="295" y="346"/>
                <a:ext cx="954" cy="1691"/>
                <a:chOff x="290" y="346"/>
                <a:chExt cx="954" cy="1691"/>
              </a:xfrm>
            </p:grpSpPr>
            <p:sp>
              <p:nvSpPr>
                <p:cNvPr id="26648" name="Oval 48"/>
                <p:cNvSpPr>
                  <a:spLocks noChangeArrowheads="1"/>
                </p:cNvSpPr>
                <p:nvPr/>
              </p:nvSpPr>
              <p:spPr bwMode="auto">
                <a:xfrm>
                  <a:off x="1154" y="1103"/>
                  <a:ext cx="48" cy="48"/>
                </a:xfrm>
                <a:prstGeom prst="ellipse">
                  <a:avLst/>
                </a:prstGeom>
                <a:solidFill>
                  <a:schemeClr val="accent2"/>
                </a:solidFill>
                <a:ln w="9525">
                  <a:solidFill>
                    <a:schemeClr val="tx1"/>
                  </a:solidFill>
                  <a:round/>
                  <a:headEnd/>
                  <a:tailEnd/>
                </a:ln>
              </p:spPr>
              <p:txBody>
                <a:bodyPr wrap="none" anchor="ctr"/>
                <a:lstStyle/>
                <a:p>
                  <a:endParaRPr lang="it-IT"/>
                </a:p>
              </p:txBody>
            </p:sp>
            <p:sp>
              <p:nvSpPr>
                <p:cNvPr id="26649" name="Oval 49"/>
                <p:cNvSpPr>
                  <a:spLocks noChangeArrowheads="1"/>
                </p:cNvSpPr>
                <p:nvPr/>
              </p:nvSpPr>
              <p:spPr bwMode="auto">
                <a:xfrm>
                  <a:off x="578" y="1199"/>
                  <a:ext cx="96" cy="96"/>
                </a:xfrm>
                <a:prstGeom prst="ellipse">
                  <a:avLst/>
                </a:prstGeom>
                <a:solidFill>
                  <a:schemeClr val="hlink"/>
                </a:solidFill>
                <a:ln w="9525">
                  <a:solidFill>
                    <a:schemeClr val="tx1"/>
                  </a:solidFill>
                  <a:round/>
                  <a:headEnd/>
                  <a:tailEnd/>
                </a:ln>
              </p:spPr>
              <p:txBody>
                <a:bodyPr wrap="none" anchor="ctr"/>
                <a:lstStyle/>
                <a:p>
                  <a:endParaRPr lang="it-IT"/>
                </a:p>
              </p:txBody>
            </p:sp>
            <p:sp>
              <p:nvSpPr>
                <p:cNvPr id="26650" name="Oval 50"/>
                <p:cNvSpPr>
                  <a:spLocks noChangeArrowheads="1"/>
                </p:cNvSpPr>
                <p:nvPr/>
              </p:nvSpPr>
              <p:spPr bwMode="auto">
                <a:xfrm>
                  <a:off x="818" y="575"/>
                  <a:ext cx="96" cy="96"/>
                </a:xfrm>
                <a:prstGeom prst="ellipse">
                  <a:avLst/>
                </a:prstGeom>
                <a:solidFill>
                  <a:srgbClr val="CC0066"/>
                </a:solidFill>
                <a:ln w="9525">
                  <a:solidFill>
                    <a:schemeClr val="tx1"/>
                  </a:solidFill>
                  <a:round/>
                  <a:headEnd/>
                  <a:tailEnd/>
                </a:ln>
              </p:spPr>
              <p:txBody>
                <a:bodyPr wrap="none" anchor="ctr"/>
                <a:lstStyle/>
                <a:p>
                  <a:endParaRPr lang="it-IT"/>
                </a:p>
              </p:txBody>
            </p:sp>
            <p:sp>
              <p:nvSpPr>
                <p:cNvPr id="26651" name="Oval 51"/>
                <p:cNvSpPr>
                  <a:spLocks noChangeArrowheads="1"/>
                </p:cNvSpPr>
                <p:nvPr/>
              </p:nvSpPr>
              <p:spPr bwMode="auto">
                <a:xfrm>
                  <a:off x="914" y="959"/>
                  <a:ext cx="96" cy="96"/>
                </a:xfrm>
                <a:prstGeom prst="ellipse">
                  <a:avLst/>
                </a:prstGeom>
                <a:solidFill>
                  <a:schemeClr val="accent2"/>
                </a:solidFill>
                <a:ln w="9525">
                  <a:solidFill>
                    <a:schemeClr val="tx1"/>
                  </a:solidFill>
                  <a:round/>
                  <a:headEnd/>
                  <a:tailEnd/>
                </a:ln>
              </p:spPr>
              <p:txBody>
                <a:bodyPr wrap="none" anchor="ctr"/>
                <a:lstStyle/>
                <a:p>
                  <a:endParaRPr lang="it-IT"/>
                </a:p>
              </p:txBody>
            </p:sp>
            <p:sp>
              <p:nvSpPr>
                <p:cNvPr id="26652" name="Oval 52"/>
                <p:cNvSpPr>
                  <a:spLocks noChangeArrowheads="1"/>
                </p:cNvSpPr>
                <p:nvPr/>
              </p:nvSpPr>
              <p:spPr bwMode="auto">
                <a:xfrm>
                  <a:off x="626" y="911"/>
                  <a:ext cx="96" cy="96"/>
                </a:xfrm>
                <a:prstGeom prst="ellipse">
                  <a:avLst/>
                </a:prstGeom>
                <a:solidFill>
                  <a:srgbClr val="FF66FF"/>
                </a:solidFill>
                <a:ln w="9525">
                  <a:solidFill>
                    <a:schemeClr val="tx1"/>
                  </a:solidFill>
                  <a:round/>
                  <a:headEnd/>
                  <a:tailEnd/>
                </a:ln>
              </p:spPr>
              <p:txBody>
                <a:bodyPr wrap="none" anchor="ctr"/>
                <a:lstStyle/>
                <a:p>
                  <a:endParaRPr lang="it-IT"/>
                </a:p>
              </p:txBody>
            </p:sp>
            <p:sp>
              <p:nvSpPr>
                <p:cNvPr id="26653" name="Oval 53"/>
                <p:cNvSpPr>
                  <a:spLocks noChangeArrowheads="1"/>
                </p:cNvSpPr>
                <p:nvPr/>
              </p:nvSpPr>
              <p:spPr bwMode="auto">
                <a:xfrm>
                  <a:off x="866" y="1103"/>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50230" name="Oval 54"/>
                <p:cNvSpPr>
                  <a:spLocks noChangeArrowheads="1"/>
                </p:cNvSpPr>
                <p:nvPr/>
              </p:nvSpPr>
              <p:spPr bwMode="auto">
                <a:xfrm>
                  <a:off x="290" y="911"/>
                  <a:ext cx="192" cy="192"/>
                </a:xfrm>
                <a:prstGeom prst="ellipse">
                  <a:avLst/>
                </a:prstGeom>
                <a:gradFill rotWithShape="0">
                  <a:gsLst>
                    <a:gs pos="0">
                      <a:schemeClr val="accent1"/>
                    </a:gs>
                    <a:gs pos="100000">
                      <a:schemeClr val="accent1">
                        <a:gamma/>
                        <a:shade val="60784"/>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ea typeface="+mn-ea"/>
                    <a:cs typeface="+mn-cs"/>
                  </a:endParaRPr>
                </a:p>
              </p:txBody>
            </p:sp>
            <p:sp>
              <p:nvSpPr>
                <p:cNvPr id="26655" name="Oval 55"/>
                <p:cNvSpPr>
                  <a:spLocks noChangeArrowheads="1"/>
                </p:cNvSpPr>
                <p:nvPr/>
              </p:nvSpPr>
              <p:spPr bwMode="auto">
                <a:xfrm>
                  <a:off x="338" y="527"/>
                  <a:ext cx="192" cy="192"/>
                </a:xfrm>
                <a:prstGeom prst="ellipse">
                  <a:avLst/>
                </a:prstGeom>
                <a:gradFill rotWithShape="0">
                  <a:gsLst>
                    <a:gs pos="0">
                      <a:srgbClr val="FF9933"/>
                    </a:gs>
                    <a:gs pos="100000">
                      <a:srgbClr val="9B5D1F"/>
                    </a:gs>
                  </a:gsLst>
                  <a:path path="shape">
                    <a:fillToRect l="50000" t="50000" r="50000" b="50000"/>
                  </a:path>
                </a:gradFill>
                <a:ln w="9525">
                  <a:solidFill>
                    <a:schemeClr val="tx1"/>
                  </a:solidFill>
                  <a:round/>
                  <a:headEnd/>
                  <a:tailEnd/>
                </a:ln>
              </p:spPr>
              <p:txBody>
                <a:bodyPr wrap="none" anchor="ctr"/>
                <a:lstStyle/>
                <a:p>
                  <a:endParaRPr lang="it-IT"/>
                </a:p>
              </p:txBody>
            </p:sp>
            <p:sp>
              <p:nvSpPr>
                <p:cNvPr id="26656" name="Oval 56"/>
                <p:cNvSpPr>
                  <a:spLocks noChangeArrowheads="1"/>
                </p:cNvSpPr>
                <p:nvPr/>
              </p:nvSpPr>
              <p:spPr bwMode="auto">
                <a:xfrm>
                  <a:off x="722" y="719"/>
                  <a:ext cx="192" cy="192"/>
                </a:xfrm>
                <a:prstGeom prst="ellipse">
                  <a:avLst/>
                </a:prstGeom>
                <a:gradFill rotWithShape="0">
                  <a:gsLst>
                    <a:gs pos="0">
                      <a:srgbClr val="3399FF"/>
                    </a:gs>
                    <a:gs pos="100000">
                      <a:srgbClr val="1F5D9B"/>
                    </a:gs>
                  </a:gsLst>
                  <a:path path="shape">
                    <a:fillToRect l="50000" t="50000" r="50000" b="50000"/>
                  </a:path>
                </a:gradFill>
                <a:ln w="9525">
                  <a:solidFill>
                    <a:schemeClr val="tx1"/>
                  </a:solidFill>
                  <a:round/>
                  <a:headEnd/>
                  <a:tailEnd/>
                </a:ln>
              </p:spPr>
              <p:txBody>
                <a:bodyPr wrap="none" anchor="ctr"/>
                <a:lstStyle/>
                <a:p>
                  <a:endParaRPr lang="it-IT"/>
                </a:p>
              </p:txBody>
            </p:sp>
            <p:sp>
              <p:nvSpPr>
                <p:cNvPr id="26657" name="Oval 58"/>
                <p:cNvSpPr>
                  <a:spLocks noChangeArrowheads="1"/>
                </p:cNvSpPr>
                <p:nvPr/>
              </p:nvSpPr>
              <p:spPr bwMode="auto">
                <a:xfrm>
                  <a:off x="1106" y="767"/>
                  <a:ext cx="48" cy="48"/>
                </a:xfrm>
                <a:prstGeom prst="ellipse">
                  <a:avLst/>
                </a:prstGeom>
                <a:solidFill>
                  <a:schemeClr val="accent2"/>
                </a:solidFill>
                <a:ln w="9525">
                  <a:solidFill>
                    <a:schemeClr val="tx1"/>
                  </a:solidFill>
                  <a:round/>
                  <a:headEnd/>
                  <a:tailEnd/>
                </a:ln>
              </p:spPr>
              <p:txBody>
                <a:bodyPr wrap="none" anchor="ctr"/>
                <a:lstStyle/>
                <a:p>
                  <a:endParaRPr lang="it-IT"/>
                </a:p>
              </p:txBody>
            </p:sp>
            <p:sp>
              <p:nvSpPr>
                <p:cNvPr id="26658" name="Oval 59"/>
                <p:cNvSpPr>
                  <a:spLocks noChangeArrowheads="1"/>
                </p:cNvSpPr>
                <p:nvPr/>
              </p:nvSpPr>
              <p:spPr bwMode="auto">
                <a:xfrm>
                  <a:off x="1010" y="1295"/>
                  <a:ext cx="48" cy="48"/>
                </a:xfrm>
                <a:prstGeom prst="ellipse">
                  <a:avLst/>
                </a:prstGeom>
                <a:solidFill>
                  <a:schemeClr val="accent2"/>
                </a:solidFill>
                <a:ln w="9525">
                  <a:solidFill>
                    <a:schemeClr val="tx1"/>
                  </a:solidFill>
                  <a:round/>
                  <a:headEnd/>
                  <a:tailEnd/>
                </a:ln>
              </p:spPr>
              <p:txBody>
                <a:bodyPr wrap="none" anchor="ctr"/>
                <a:lstStyle/>
                <a:p>
                  <a:endParaRPr lang="it-IT"/>
                </a:p>
              </p:txBody>
            </p:sp>
            <p:grpSp>
              <p:nvGrpSpPr>
                <p:cNvPr id="26659" name="Group 61"/>
                <p:cNvGrpSpPr>
                  <a:grpSpLocks/>
                </p:cNvGrpSpPr>
                <p:nvPr/>
              </p:nvGrpSpPr>
              <p:grpSpPr bwMode="auto">
                <a:xfrm rot="-7688328">
                  <a:off x="82" y="876"/>
                  <a:ext cx="1691" cy="632"/>
                  <a:chOff x="2562" y="2544"/>
                  <a:chExt cx="1691" cy="632"/>
                </a:xfrm>
              </p:grpSpPr>
              <p:sp>
                <p:nvSpPr>
                  <p:cNvPr id="26660" name="Line 62"/>
                  <p:cNvSpPr>
                    <a:spLocks noChangeShapeType="1"/>
                  </p:cNvSpPr>
                  <p:nvPr/>
                </p:nvSpPr>
                <p:spPr bwMode="auto">
                  <a:xfrm>
                    <a:off x="2562" y="2840"/>
                    <a:ext cx="1536" cy="336"/>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1" name="Line 63"/>
                  <p:cNvSpPr>
                    <a:spLocks noChangeShapeType="1"/>
                  </p:cNvSpPr>
                  <p:nvPr/>
                </p:nvSpPr>
                <p:spPr bwMode="auto">
                  <a:xfrm flipV="1">
                    <a:off x="2573" y="2688"/>
                    <a:ext cx="1248" cy="144"/>
                  </a:xfrm>
                  <a:prstGeom prst="line">
                    <a:avLst/>
                  </a:prstGeom>
                  <a:noFill/>
                  <a:ln w="19050">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2" name="Line 64"/>
                  <p:cNvSpPr>
                    <a:spLocks noChangeShapeType="1"/>
                  </p:cNvSpPr>
                  <p:nvPr/>
                </p:nvSpPr>
                <p:spPr bwMode="auto">
                  <a:xfrm>
                    <a:off x="2573" y="2832"/>
                    <a:ext cx="1152" cy="288"/>
                  </a:xfrm>
                  <a:prstGeom prst="line">
                    <a:avLst/>
                  </a:prstGeom>
                  <a:noFill/>
                  <a:ln w="19050">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3" name="Line 65"/>
                  <p:cNvSpPr>
                    <a:spLocks noChangeShapeType="1"/>
                  </p:cNvSpPr>
                  <p:nvPr/>
                </p:nvSpPr>
                <p:spPr bwMode="auto">
                  <a:xfrm flipV="1">
                    <a:off x="2573" y="2544"/>
                    <a:ext cx="864" cy="288"/>
                  </a:xfrm>
                  <a:prstGeom prst="line">
                    <a:avLst/>
                  </a:prstGeom>
                  <a:noFill/>
                  <a:ln w="19050">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4" name="Line 66"/>
                  <p:cNvSpPr>
                    <a:spLocks noChangeShapeType="1"/>
                  </p:cNvSpPr>
                  <p:nvPr/>
                </p:nvSpPr>
                <p:spPr bwMode="auto">
                  <a:xfrm>
                    <a:off x="2573" y="2832"/>
                    <a:ext cx="1440" cy="192"/>
                  </a:xfrm>
                  <a:prstGeom prst="line">
                    <a:avLst/>
                  </a:prstGeom>
                  <a:noFill/>
                  <a:ln w="19050">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5" name="Line 67"/>
                  <p:cNvSpPr>
                    <a:spLocks noChangeShapeType="1"/>
                  </p:cNvSpPr>
                  <p:nvPr/>
                </p:nvSpPr>
                <p:spPr bwMode="auto">
                  <a:xfrm flipV="1">
                    <a:off x="2573" y="2544"/>
                    <a:ext cx="1392" cy="288"/>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6" name="Line 68"/>
                  <p:cNvSpPr>
                    <a:spLocks noChangeShapeType="1"/>
                  </p:cNvSpPr>
                  <p:nvPr/>
                </p:nvSpPr>
                <p:spPr bwMode="auto">
                  <a:xfrm flipV="1">
                    <a:off x="2573" y="2688"/>
                    <a:ext cx="1680" cy="144"/>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7" name="Line 69"/>
                  <p:cNvSpPr>
                    <a:spLocks noChangeShapeType="1"/>
                  </p:cNvSpPr>
                  <p:nvPr/>
                </p:nvSpPr>
                <p:spPr bwMode="auto">
                  <a:xfrm>
                    <a:off x="2573" y="2832"/>
                    <a:ext cx="1680" cy="144"/>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8" name="Line 70"/>
                  <p:cNvSpPr>
                    <a:spLocks noChangeShapeType="1"/>
                  </p:cNvSpPr>
                  <p:nvPr/>
                </p:nvSpPr>
                <p:spPr bwMode="auto">
                  <a:xfrm>
                    <a:off x="2573" y="2832"/>
                    <a:ext cx="1488" cy="48"/>
                  </a:xfrm>
                  <a:prstGeom prst="line">
                    <a:avLst/>
                  </a:prstGeom>
                  <a:noFill/>
                  <a:ln w="952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grpSp>
      <p:sp>
        <p:nvSpPr>
          <p:cNvPr id="26640" name="Line 71"/>
          <p:cNvSpPr>
            <a:spLocks noChangeShapeType="1"/>
          </p:cNvSpPr>
          <p:nvPr/>
        </p:nvSpPr>
        <p:spPr bwMode="auto">
          <a:xfrm flipH="1" flipV="1">
            <a:off x="2484438" y="2924175"/>
            <a:ext cx="1008062" cy="215900"/>
          </a:xfrm>
          <a:prstGeom prst="line">
            <a:avLst/>
          </a:prstGeom>
          <a:noFill/>
          <a:ln w="19050">
            <a:solidFill>
              <a:srgbClr val="000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41" name="Text Box 77"/>
          <p:cNvSpPr txBox="1">
            <a:spLocks noChangeArrowheads="1"/>
          </p:cNvSpPr>
          <p:nvPr/>
        </p:nvSpPr>
        <p:spPr bwMode="auto">
          <a:xfrm>
            <a:off x="468313" y="2997200"/>
            <a:ext cx="1169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rgbClr val="0000FF"/>
                </a:solidFill>
                <a:latin typeface="Verdana" charset="0"/>
              </a:rPr>
              <a:t>protone</a:t>
            </a:r>
          </a:p>
        </p:txBody>
      </p:sp>
      <p:sp>
        <p:nvSpPr>
          <p:cNvPr id="26642" name="Text Box 78"/>
          <p:cNvSpPr txBox="1">
            <a:spLocks noChangeArrowheads="1"/>
          </p:cNvSpPr>
          <p:nvPr/>
        </p:nvSpPr>
        <p:spPr bwMode="auto">
          <a:xfrm>
            <a:off x="4265613" y="5480050"/>
            <a:ext cx="1169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rgbClr val="0000FF"/>
                </a:solidFill>
                <a:latin typeface="Verdana" charset="0"/>
              </a:rPr>
              <a:t>protone</a:t>
            </a:r>
          </a:p>
        </p:txBody>
      </p:sp>
      <p:sp>
        <p:nvSpPr>
          <p:cNvPr id="69" name="Rectangle 68"/>
          <p:cNvSpPr>
            <a:spLocks noChangeArrowheads="1"/>
          </p:cNvSpPr>
          <p:nvPr/>
        </p:nvSpPr>
        <p:spPr bwMode="auto">
          <a:xfrm>
            <a:off x="4572000" y="28956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dirty="0">
                <a:solidFill>
                  <a:srgbClr val="FF0000"/>
                </a:solidFill>
                <a:latin typeface="Times New Roman"/>
                <a:cs typeface="Times New Roman"/>
              </a:rPr>
              <a:t>Si crea sempre materia ed antimateria in quantità uguali</a:t>
            </a:r>
          </a:p>
        </p:txBody>
      </p:sp>
      <p:pic>
        <p:nvPicPr>
          <p:cNvPr id="70" name="Picture 69" descr="Itali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2014" y="5445224"/>
            <a:ext cx="1691680" cy="109598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charset="0"/>
          </a:defRPr>
        </a:defPPr>
      </a:lstStyle>
    </a:lnDef>
    <a:txDef>
      <a:spPr>
        <a:noFill/>
      </a:spPr>
      <a:bodyPr wrap="none" rtlCol="0">
        <a:spAutoFit/>
      </a:bodyPr>
      <a:lstStyle>
        <a:defPPr>
          <a:defRPr sz="2000" dirty="0" smtClean="0">
            <a:solidFill>
              <a:srgbClr val="0000FF"/>
            </a:solidFill>
            <a:latin typeface="Times New Roman"/>
            <a:cs typeface="Times New Roman"/>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MacOSx:Applications:Microsoft Office X:Templates:Presentations:Designs:Blank Presentation</Template>
  <TotalTime>48497</TotalTime>
  <Words>3936</Words>
  <Application>Microsoft Macintosh PowerPoint</Application>
  <PresentationFormat>On-screen Show (4:3)</PresentationFormat>
  <Paragraphs>588</Paragraphs>
  <Slides>57</Slides>
  <Notes>7</Notes>
  <HiddenSlides>0</HiddenSlides>
  <MMClips>6</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ʝ怀ˑⅨ</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JL C</dc:creator>
  <cp:lastModifiedBy>nicolo cartiglia</cp:lastModifiedBy>
  <cp:revision>630</cp:revision>
  <cp:lastPrinted>2012-05-11T21:15:47Z</cp:lastPrinted>
  <dcterms:created xsi:type="dcterms:W3CDTF">2003-11-05T13:31:03Z</dcterms:created>
  <dcterms:modified xsi:type="dcterms:W3CDTF">2015-05-09T21:12:36Z</dcterms:modified>
</cp:coreProperties>
</file>