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9" r:id="rId2"/>
    <p:sldId id="505" r:id="rId3"/>
    <p:sldId id="535" r:id="rId4"/>
    <p:sldId id="297" r:id="rId5"/>
    <p:sldId id="501" r:id="rId6"/>
    <p:sldId id="500" r:id="rId7"/>
    <p:sldId id="502" r:id="rId8"/>
    <p:sldId id="299" r:id="rId9"/>
    <p:sldId id="503" r:id="rId10"/>
    <p:sldId id="357" r:id="rId11"/>
    <p:sldId id="480" r:id="rId12"/>
    <p:sldId id="481" r:id="rId13"/>
    <p:sldId id="498" r:id="rId14"/>
    <p:sldId id="542" r:id="rId15"/>
    <p:sldId id="483" r:id="rId16"/>
    <p:sldId id="533" r:id="rId17"/>
    <p:sldId id="543" r:id="rId18"/>
    <p:sldId id="544" r:id="rId19"/>
    <p:sldId id="442" r:id="rId20"/>
    <p:sldId id="434" r:id="rId21"/>
    <p:sldId id="355" r:id="rId22"/>
    <p:sldId id="482" r:id="rId23"/>
    <p:sldId id="534" r:id="rId24"/>
    <p:sldId id="538" r:id="rId25"/>
    <p:sldId id="536" r:id="rId26"/>
    <p:sldId id="444" r:id="rId27"/>
    <p:sldId id="504" r:id="rId28"/>
    <p:sldId id="433" r:id="rId29"/>
    <p:sldId id="472" r:id="rId30"/>
    <p:sldId id="269" r:id="rId31"/>
    <p:sldId id="540" r:id="rId32"/>
    <p:sldId id="499" r:id="rId33"/>
    <p:sldId id="435" r:id="rId34"/>
    <p:sldId id="450" r:id="rId35"/>
    <p:sldId id="447" r:id="rId36"/>
    <p:sldId id="431" r:id="rId37"/>
    <p:sldId id="451" r:id="rId38"/>
    <p:sldId id="448" r:id="rId39"/>
    <p:sldId id="389" r:id="rId40"/>
    <p:sldId id="445" r:id="rId41"/>
    <p:sldId id="446" r:id="rId42"/>
    <p:sldId id="393" r:id="rId43"/>
    <p:sldId id="394" r:id="rId44"/>
    <p:sldId id="395" r:id="rId45"/>
    <p:sldId id="398" r:id="rId46"/>
    <p:sldId id="413" r:id="rId47"/>
    <p:sldId id="415" r:id="rId48"/>
    <p:sldId id="416" r:id="rId49"/>
    <p:sldId id="443" r:id="rId50"/>
    <p:sldId id="484" r:id="rId51"/>
    <p:sldId id="509" r:id="rId52"/>
    <p:sldId id="432" r:id="rId53"/>
    <p:sldId id="379" r:id="rId54"/>
    <p:sldId id="467" r:id="rId55"/>
    <p:sldId id="462" r:id="rId56"/>
    <p:sldId id="463" r:id="rId57"/>
    <p:sldId id="541" r:id="rId58"/>
    <p:sldId id="466" r:id="rId59"/>
    <p:sldId id="532" r:id="rId60"/>
    <p:sldId id="373" r:id="rId61"/>
    <p:sldId id="488" r:id="rId62"/>
    <p:sldId id="460" r:id="rId63"/>
    <p:sldId id="492" r:id="rId64"/>
    <p:sldId id="494" r:id="rId65"/>
    <p:sldId id="491" r:id="rId66"/>
    <p:sldId id="476" r:id="rId67"/>
    <p:sldId id="531" r:id="rId68"/>
    <p:sldId id="487" r:id="rId69"/>
    <p:sldId id="485" r:id="rId70"/>
    <p:sldId id="486" r:id="rId71"/>
    <p:sldId id="302" r:id="rId72"/>
    <p:sldId id="356" r:id="rId73"/>
    <p:sldId id="477" r:id="rId74"/>
    <p:sldId id="452" r:id="rId75"/>
    <p:sldId id="496" r:id="rId76"/>
    <p:sldId id="508" r:id="rId77"/>
    <p:sldId id="464" r:id="rId78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2DFF00"/>
    <a:srgbClr val="0000FF"/>
    <a:srgbClr val="FF9900"/>
    <a:srgbClr val="008000"/>
    <a:srgbClr val="FF0000"/>
    <a:srgbClr val="FFC502"/>
    <a:srgbClr val="FFF600"/>
    <a:srgbClr val="00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89"/>
    <p:restoredTop sz="86401" autoAdjust="0"/>
  </p:normalViewPr>
  <p:slideViewPr>
    <p:cSldViewPr>
      <p:cViewPr>
        <p:scale>
          <a:sx n="95" d="100"/>
          <a:sy n="95" d="100"/>
        </p:scale>
        <p:origin x="1016" y="776"/>
      </p:cViewPr>
      <p:guideLst>
        <p:guide orient="horz" pos="2205"/>
        <p:guide pos="2835"/>
      </p:guideLst>
    </p:cSldViewPr>
  </p:slideViewPr>
  <p:outlineViewPr>
    <p:cViewPr>
      <p:scale>
        <a:sx n="33" d="100"/>
        <a:sy n="33" d="100"/>
      </p:scale>
      <p:origin x="0" y="-4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782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6CAC6674-0476-3D4E-B884-03E7574D5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40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40F09F38-189C-C545-95EF-ECEE66451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2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09F38-189C-C545-95EF-ECEE66451ED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6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09F38-189C-C545-95EF-ECEE66451E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7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85817" indent="-263776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55103" indent="-211021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477145" indent="-211021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899186" indent="-211021" defTabSz="914423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1F25509-FE21-5047-84CC-58CB2F4AFC2D}" type="slidenum">
              <a:rPr lang="en-US" sz="1200"/>
              <a:pPr/>
              <a:t>71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871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10" y="20435"/>
            <a:ext cx="7381182" cy="534010"/>
          </a:xfrm>
          <a:prstGeom prst="rect">
            <a:avLst/>
          </a:prstGeom>
        </p:spPr>
        <p:txBody>
          <a:bodyPr vert="horz"/>
          <a:lstStyle>
            <a:lvl1pPr algn="ctr">
              <a:defRPr sz="2800">
                <a:solidFill>
                  <a:srgbClr val="80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it-IT" noProof="0" dirty="0"/>
              <a:t>Click to </a:t>
            </a:r>
            <a:r>
              <a:rPr lang="it-IT" noProof="0" dirty="0" err="1"/>
              <a:t>edit</a:t>
            </a:r>
            <a:r>
              <a:rPr lang="it-IT" noProof="0" dirty="0"/>
              <a:t> Master </a:t>
            </a:r>
            <a:r>
              <a:rPr lang="it-IT" noProof="0" dirty="0" err="1"/>
              <a:t>title</a:t>
            </a:r>
            <a:r>
              <a:rPr lang="it-IT" noProof="0" dirty="0"/>
              <a:t>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553200"/>
            <a:ext cx="3759498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687D6-BCCE-8A4B-AE71-AB0DDA524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81568-E35A-0947-90AE-5C6B7F371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791" y="34142"/>
            <a:ext cx="684283" cy="514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3C724F-10CC-C947-9E1C-958A1C97A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" y="1610"/>
            <a:ext cx="1040008" cy="5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6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hasCustomPrompt="1"/>
          </p:nvPr>
        </p:nvSpPr>
        <p:spPr>
          <a:xfrm>
            <a:off x="304800" y="274638"/>
            <a:ext cx="8458200" cy="6049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err="1"/>
              <a:t>Thir</a:t>
            </a:r>
            <a:r>
              <a:rPr lang="en-US" dirty="0"/>
              <a:t>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3848" y="6553200"/>
            <a:ext cx="368749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1A6D9-AC3C-4D4A-975F-A7BD06919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3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7146925" cy="4373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553200"/>
            <a:ext cx="2678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72308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N. Cartiglia, Pint of Science, 20/05/19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4075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Verdana" charset="0"/>
              </a:defRPr>
            </a:lvl1pPr>
          </a:lstStyle>
          <a:p>
            <a:pPr>
              <a:defRPr/>
            </a:pPr>
            <a:fld id="{273B02DB-077D-9C40-B105-DCBBB6332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0"/>
          <p:cNvSpPr>
            <a:spLocks noChangeArrowheads="1"/>
          </p:cNvSpPr>
          <p:nvPr userDrawn="1"/>
        </p:nvSpPr>
        <p:spPr bwMode="auto">
          <a:xfrm>
            <a:off x="755576" y="512680"/>
            <a:ext cx="7812360" cy="36000"/>
          </a:xfrm>
          <a:prstGeom prst="rect">
            <a:avLst/>
          </a:prstGeom>
          <a:solidFill>
            <a:srgbClr val="800000"/>
          </a:solidFill>
          <a:ln>
            <a:noFill/>
          </a:ln>
          <a:extLst/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microsoft.com/office/2007/relationships/media" Target="../media/media4.mp4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9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1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7784" y="6553200"/>
            <a:ext cx="4263554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B36267-BB76-3845-BFC8-FEC0BCE45579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199510" y="3148800"/>
            <a:ext cx="813690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complessità del mondo:</a:t>
            </a:r>
          </a:p>
          <a:p>
            <a:pPr lvl="1" eaLnBrk="1" hangingPunct="1"/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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 le meringhe, la musica e l’universo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Simmetrie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Le particelle elementari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Simmetrie nascoste 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bosone di Higgs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Le particelle mancanti per spiegare l’universo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8" y="-27384"/>
            <a:ext cx="79208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Le particelle mancanti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51D8F2-22A0-FA4D-8257-76F7B5A6ED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310" y="764704"/>
            <a:ext cx="1014000" cy="101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68D29-08C2-DF46-8E66-DA928FF845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9356" y="1371051"/>
            <a:ext cx="1006579" cy="1512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8BE592-A1B6-4846-A792-171EAD35E6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53285" y="1382634"/>
            <a:ext cx="1006579" cy="151261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08E611-A901-254B-A30A-8677EE56170A}"/>
              </a:ext>
            </a:extLst>
          </p:cNvPr>
          <p:cNvCxnSpPr>
            <a:cxnSpLocks/>
          </p:cNvCxnSpPr>
          <p:nvPr/>
        </p:nvCxnSpPr>
        <p:spPr bwMode="auto">
          <a:xfrm>
            <a:off x="1708955" y="2094649"/>
            <a:ext cx="2359300" cy="382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7D8E9A-2B74-AE42-9540-B83ED5AF6713}"/>
              </a:ext>
            </a:extLst>
          </p:cNvPr>
          <p:cNvCxnSpPr>
            <a:cxnSpLocks/>
          </p:cNvCxnSpPr>
          <p:nvPr/>
        </p:nvCxnSpPr>
        <p:spPr bwMode="auto">
          <a:xfrm flipH="1">
            <a:off x="5011288" y="2117745"/>
            <a:ext cx="2192787" cy="151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2" name="Explosion 1 11">
            <a:extLst>
              <a:ext uri="{FF2B5EF4-FFF2-40B4-BE49-F238E27FC236}">
                <a16:creationId xmlns:a16="http://schemas.microsoft.com/office/drawing/2014/main" id="{8E0F44AA-D106-F647-86C0-82F40253750C}"/>
              </a:ext>
            </a:extLst>
          </p:cNvPr>
          <p:cNvSpPr/>
          <p:nvPr/>
        </p:nvSpPr>
        <p:spPr>
          <a:xfrm>
            <a:off x="4032853" y="1670891"/>
            <a:ext cx="1008112" cy="936104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D214E0-E45A-9149-9402-8D1C4EAB4FE3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2040" y="1467017"/>
            <a:ext cx="1439930" cy="432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BC2119-F7FC-0440-A0F7-43CB45C80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00614" y="1312122"/>
            <a:ext cx="932239" cy="5874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B2B937-3EE0-9A4C-B77E-D953B6BF8CC2}"/>
              </a:ext>
            </a:extLst>
          </p:cNvPr>
          <p:cNvCxnSpPr>
            <a:cxnSpLocks/>
          </p:cNvCxnSpPr>
          <p:nvPr/>
        </p:nvCxnSpPr>
        <p:spPr bwMode="auto">
          <a:xfrm flipH="1">
            <a:off x="2895536" y="2493312"/>
            <a:ext cx="1106049" cy="7572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75FEBDA-A0B5-B645-9A45-89BD80AAD851}"/>
              </a:ext>
            </a:extLst>
          </p:cNvPr>
          <p:cNvCxnSpPr>
            <a:cxnSpLocks/>
          </p:cNvCxnSpPr>
          <p:nvPr/>
        </p:nvCxnSpPr>
        <p:spPr bwMode="auto">
          <a:xfrm>
            <a:off x="4932040" y="2386702"/>
            <a:ext cx="1407536" cy="103127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13E9F39-8B80-0046-8AEF-77F00CAB5BB6}"/>
              </a:ext>
            </a:extLst>
          </p:cNvPr>
          <p:cNvSpPr/>
          <p:nvPr/>
        </p:nvSpPr>
        <p:spPr>
          <a:xfrm>
            <a:off x="6541622" y="3038462"/>
            <a:ext cx="530915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8781C02-D0A6-2442-891E-2612AFE37D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238" y="707049"/>
            <a:ext cx="670199" cy="11067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84C403-1824-D34E-94A5-A04D6F2645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0492" y="2676220"/>
            <a:ext cx="618464" cy="10522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660E1D7-87E4-694B-BDF4-2C5F75139D63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10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6636" name="Text Box 40"/>
          <p:cNvSpPr txBox="1">
            <a:spLocks noChangeArrowheads="1"/>
          </p:cNvSpPr>
          <p:nvPr/>
        </p:nvSpPr>
        <p:spPr bwMode="auto">
          <a:xfrm>
            <a:off x="0" y="4941888"/>
            <a:ext cx="3419475" cy="1631216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Einstein:</a:t>
            </a:r>
            <a:r>
              <a:rPr lang="it-IT" sz="2000" dirty="0">
                <a:solidFill>
                  <a:srgbClr val="000080"/>
                </a:solidFill>
                <a:latin typeface="Century Gothic"/>
                <a:cs typeface="Century Gothic"/>
              </a:rPr>
              <a:t>   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E=mc</a:t>
            </a:r>
            <a:r>
              <a:rPr lang="it-IT" sz="2000" baseline="30000" dirty="0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  <a:r>
              <a:rPr lang="it-IT" sz="2000" dirty="0">
                <a:solidFill>
                  <a:srgbClr val="000080"/>
                </a:solidFill>
                <a:latin typeface="Century Gothic"/>
                <a:cs typeface="Century Gothic"/>
              </a:rPr>
              <a:t>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la massa si può trasformare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in energia  e viceversa.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26637" name="Text Box 42"/>
          <p:cNvSpPr txBox="1">
            <a:spLocks noChangeArrowheads="1"/>
          </p:cNvSpPr>
          <p:nvPr/>
        </p:nvSpPr>
        <p:spPr bwMode="auto">
          <a:xfrm>
            <a:off x="605358" y="642609"/>
            <a:ext cx="76796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Attraverso urti tra particelle si possono creare altre particelle: l’energia delle particelle viene trasformata in materia!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26638" name="Text Box 45"/>
          <p:cNvSpPr txBox="1">
            <a:spLocks noChangeArrowheads="1"/>
          </p:cNvSpPr>
          <p:nvPr/>
        </p:nvSpPr>
        <p:spPr bwMode="auto">
          <a:xfrm>
            <a:off x="1043608" y="-27384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Come </a:t>
            </a:r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si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creano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le </a:t>
            </a:r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in </a:t>
            </a:r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laboratorio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?</a:t>
            </a:r>
            <a:endParaRPr lang="it-IT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pic>
        <p:nvPicPr>
          <p:cNvPr id="70" name="Picture 69" descr="Itali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014" y="5445224"/>
            <a:ext cx="1691680" cy="1095980"/>
          </a:xfrm>
          <a:prstGeom prst="rect">
            <a:avLst/>
          </a:prstGeom>
        </p:spPr>
      </p:pic>
      <p:pic>
        <p:nvPicPr>
          <p:cNvPr id="3" name="Creazi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66" y="1449200"/>
            <a:ext cx="4786827" cy="3169139"/>
          </a:xfrm>
          <a:prstGeom prst="rect">
            <a:avLst/>
          </a:prstGeom>
        </p:spPr>
      </p:pic>
      <p:sp>
        <p:nvSpPr>
          <p:cNvPr id="10" name="Text Box 40">
            <a:extLst>
              <a:ext uri="{FF2B5EF4-FFF2-40B4-BE49-F238E27FC236}">
                <a16:creationId xmlns:a16="http://schemas.microsoft.com/office/drawing/2014/main" id="{F85F4E16-04B0-674D-9599-27DC562B9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138" y="4902679"/>
            <a:ext cx="4605310" cy="1231106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~ 1964: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ci sono tantissime particelle, quali sono elementari e quali composte?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284-AEF9-FC4C-86E7-1E01319B8AA8}" type="slidenum">
              <a:rPr lang="en-US">
                <a:latin typeface="Century Gothic"/>
                <a:cs typeface="Century Gothic"/>
              </a:rPr>
              <a:pPr/>
              <a:t>11</a:t>
            </a:fld>
            <a:endParaRPr lang="en-US">
              <a:latin typeface="Century Gothic"/>
              <a:cs typeface="Century Gothic"/>
            </a:endParaRPr>
          </a:p>
        </p:txBody>
      </p:sp>
      <p:sp>
        <p:nvSpPr>
          <p:cNvPr id="147495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7504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Un libro pieno di particelle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94134" y="1990897"/>
            <a:ext cx="8443912" cy="846137"/>
          </a:xfrm>
        </p:spPr>
        <p:txBody>
          <a:bodyPr/>
          <a:lstStyle/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Come si fa a ricordare il nome di tutte le particelle? </a:t>
            </a:r>
          </a:p>
          <a:p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8665" y="2402854"/>
            <a:ext cx="19241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Non lo si fa!!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16090" y="5433518"/>
            <a:ext cx="38164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Ma si può comprare un libro con tutti i nomi</a:t>
            </a:r>
          </a:p>
        </p:txBody>
      </p:sp>
      <p:pic>
        <p:nvPicPr>
          <p:cNvPr id="12" name="Picture 11" descr="Funny-Quotes-49706-statusmind.c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0605" y="2879430"/>
            <a:ext cx="4902139" cy="214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2065" y="3140968"/>
            <a:ext cx="1917400" cy="326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468686" y="5236369"/>
            <a:ext cx="1857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2000">
              <a:solidFill>
                <a:srgbClr val="0000FF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38EE8F-1E8D-8146-9933-B96369FA396E}"/>
              </a:ext>
            </a:extLst>
          </p:cNvPr>
          <p:cNvSpPr/>
          <p:nvPr/>
        </p:nvSpPr>
        <p:spPr>
          <a:xfrm>
            <a:off x="179925" y="929395"/>
            <a:ext cx="6451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  <a:latin typeface="Century Gothic"/>
                <a:cs typeface="Century Gothic"/>
              </a:rPr>
              <a:t>Negli urti si creano centinaia di particelle.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446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486050A-AFF1-EF40-9755-0B6DDF128BAE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12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29700" name="Picture 5" descr="page2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549433"/>
            <a:ext cx="3743969" cy="561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page1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620689"/>
            <a:ext cx="3536672" cy="56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2339752" y="6021288"/>
            <a:ext cx="52576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500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pagine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si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legge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come un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romanzo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…</a:t>
            </a: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Un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libro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pieno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di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754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6E557-A239-3541-A5A1-F287A8417E4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pino_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" y="980728"/>
            <a:ext cx="3061064" cy="2624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879" y="980728"/>
            <a:ext cx="3061063" cy="2624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980728"/>
            <a:ext cx="3061063" cy="2624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717032"/>
            <a:ext cx="3061063" cy="2624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193" y="3717032"/>
            <a:ext cx="3061063" cy="2624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756467"/>
            <a:ext cx="3061063" cy="2624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584" y="2535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800000"/>
                </a:solidFill>
                <a:latin typeface="Century Gothic"/>
                <a:cs typeface="Century Gothic"/>
              </a:rPr>
              <a:t>Le regolarità aiutano a capire fenomeni complessi</a:t>
            </a:r>
          </a:p>
        </p:txBody>
      </p:sp>
    </p:spTree>
    <p:extLst>
      <p:ext uri="{BB962C8B-B14F-4D97-AF65-F5344CB8AC3E}">
        <p14:creationId xmlns:p14="http://schemas.microsoft.com/office/powerpoint/2010/main" val="3845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3502-2464-4648-B848-E2918B68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Due maestri ipotizzano una sottostruttura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31B90-74BA-8A49-A823-B9DFAB1D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N. Cartiglia, Pint of Science, 20/05/19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77178-B505-4C48-BC94-50867E12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5FF7D-0D3D-9B40-B2CB-B21918B8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365"/>
            <a:ext cx="4283968" cy="4066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6E503-BC76-B147-8104-4DEB02FCF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826" y="836712"/>
            <a:ext cx="4557990" cy="33843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553CF4-84F0-104A-9302-1637DDD47BB8}"/>
              </a:ext>
            </a:extLst>
          </p:cNvPr>
          <p:cNvSpPr/>
          <p:nvPr/>
        </p:nvSpPr>
        <p:spPr>
          <a:xfrm>
            <a:off x="6732240" y="2708920"/>
            <a:ext cx="2160240" cy="151216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43CAB-2616-E94E-9D21-A6776D7B4B34}"/>
              </a:ext>
            </a:extLst>
          </p:cNvPr>
          <p:cNvSpPr/>
          <p:nvPr/>
        </p:nvSpPr>
        <p:spPr>
          <a:xfrm>
            <a:off x="539552" y="2924944"/>
            <a:ext cx="3168352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0810A-B80F-114F-9EBE-55051B4ABB7C}"/>
              </a:ext>
            </a:extLst>
          </p:cNvPr>
          <p:cNvSpPr txBox="1"/>
          <p:nvPr/>
        </p:nvSpPr>
        <p:spPr>
          <a:xfrm>
            <a:off x="484874" y="5175482"/>
            <a:ext cx="345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Ci sono 3 particelle fondamentali, gli “</a:t>
            </a:r>
            <a:r>
              <a:rPr lang="it-IT" dirty="0" err="1">
                <a:solidFill>
                  <a:srgbClr val="0000FF"/>
                </a:solidFill>
                <a:latin typeface="Century Gothic"/>
                <a:cs typeface="Century Gothic"/>
              </a:rPr>
              <a:t>aces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3CB165-CA22-614E-90CC-CB55CB0735FF}"/>
                  </a:ext>
                </a:extLst>
              </p:cNvPr>
              <p:cNvSpPr txBox="1"/>
              <p:nvPr/>
            </p:nvSpPr>
            <p:spPr>
              <a:xfrm>
                <a:off x="4399827" y="4759984"/>
                <a:ext cx="478068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Ci sono 3 particelle fondamentali, i “quark”. Le particelle sono fatte da combinazioni fisse:</a:t>
                </a:r>
              </a:p>
              <a:p>
                <a:r>
                  <a:rPr lang="it-IT" dirty="0">
                    <a:solidFill>
                      <a:srgbClr val="0000FF"/>
                    </a:solidFill>
                    <a:latin typeface="Century Gothic" panose="020B0502020202020204" pitchFamily="34" charset="0"/>
                  </a:rPr>
                  <a:t>Barioni: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qqq</m:t>
                    </m:r>
                    <m: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qqqq</m:t>
                    </m:r>
                    <m:acc>
                      <m:accPr>
                        <m:chr m:val="̅"/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entury Gothic" panose="020B0502020202020204" pitchFamily="34" charset="0"/>
                    <a:cs typeface="Century Gothic"/>
                  </a:rPr>
                  <a:t> </a:t>
                </a:r>
              </a:p>
              <a:p>
                <a:r>
                  <a:rPr lang="it-IT" b="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Mesoni</m:t>
                    </m:r>
                    <m: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entury Gothic" panose="020B0502020202020204" pitchFamily="34" charset="0"/>
                    <a:cs typeface="Century Gothic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it-IT" dirty="0">
                  <a:solidFill>
                    <a:srgbClr val="0000FF"/>
                  </a:solidFill>
                  <a:latin typeface="Century Gothic" panose="020B0502020202020204" pitchFamily="34" charset="0"/>
                  <a:cs typeface="Century Gothic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3CB165-CA22-614E-90CC-CB55CB073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827" y="4759984"/>
                <a:ext cx="4780686" cy="1477328"/>
              </a:xfrm>
              <a:prstGeom prst="rect">
                <a:avLst/>
              </a:prstGeom>
              <a:blipFill>
                <a:blip r:embed="rId4"/>
                <a:stretch>
                  <a:fillRect l="-794" t="-1709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AF3A1993-8C73-F14D-B5A5-887B75DEF3DE}"/>
              </a:ext>
            </a:extLst>
          </p:cNvPr>
          <p:cNvSpPr/>
          <p:nvPr/>
        </p:nvSpPr>
        <p:spPr>
          <a:xfrm>
            <a:off x="4485913" y="2204864"/>
            <a:ext cx="2160240" cy="6097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F599B7-3F6C-8D4A-B11A-0C627568C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985" y="4373217"/>
            <a:ext cx="3626706" cy="313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3ED20-408D-D34C-BC1A-6BB8239C9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60" y="3580765"/>
            <a:ext cx="3544352" cy="1490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83B9BD-83FF-C843-8302-C5471D53C638}"/>
              </a:ext>
            </a:extLst>
          </p:cNvPr>
          <p:cNvSpPr txBox="1"/>
          <p:nvPr/>
        </p:nvSpPr>
        <p:spPr>
          <a:xfrm>
            <a:off x="1115616" y="5995815"/>
            <a:ext cx="3734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/>
                <a:cs typeface="Century Gothic"/>
              </a:rPr>
              <a:t>NOBEL </a:t>
            </a:r>
            <a:r>
              <a:rPr lang="en-US" sz="3200" b="1" dirty="0" err="1">
                <a:solidFill>
                  <a:srgbClr val="FF0000"/>
                </a:solidFill>
                <a:latin typeface="Century Gothic"/>
                <a:cs typeface="Century Gothic"/>
              </a:rPr>
              <a:t>nel</a:t>
            </a:r>
            <a:r>
              <a:rPr lang="en-US" sz="3200" b="1" dirty="0">
                <a:solidFill>
                  <a:srgbClr val="FF0000"/>
                </a:solidFill>
                <a:latin typeface="Century Gothic"/>
                <a:cs typeface="Century Gothic"/>
              </a:rPr>
              <a:t> 1969</a:t>
            </a:r>
          </a:p>
        </p:txBody>
      </p:sp>
    </p:spTree>
    <p:extLst>
      <p:ext uri="{BB962C8B-B14F-4D97-AF65-F5344CB8AC3E}">
        <p14:creationId xmlns:p14="http://schemas.microsoft.com/office/powerpoint/2010/main" val="40865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</a:p>
        </p:txBody>
      </p:sp>
      <p:sp>
        <p:nvSpPr>
          <p:cNvPr id="348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CBA134-18BF-8448-8640-C8BB0645F19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15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410393" y="-76547"/>
            <a:ext cx="8675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C00000"/>
                </a:solidFill>
                <a:latin typeface="Century Gothic"/>
                <a:cs typeface="Century Gothic"/>
              </a:rPr>
              <a:t>Regolarità</a:t>
            </a:r>
            <a:r>
              <a:rPr lang="en-US" sz="2800" dirty="0">
                <a:solidFill>
                  <a:srgbClr val="C00000"/>
                </a:solidFill>
                <a:latin typeface="Century Gothic"/>
                <a:cs typeface="Century Gothic"/>
              </a:rPr>
              <a:t> in </a:t>
            </a:r>
            <a:r>
              <a:rPr lang="en-US" sz="2800" dirty="0" err="1">
                <a:solidFill>
                  <a:srgbClr val="C00000"/>
                </a:solidFill>
                <a:latin typeface="Century Gothic"/>
                <a:cs typeface="Century Gothic"/>
              </a:rPr>
              <a:t>fisica</a:t>
            </a:r>
            <a:r>
              <a:rPr lang="en-US" sz="280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entury Gothic"/>
                <a:cs typeface="Century Gothic"/>
              </a:rPr>
              <a:t>delle</a:t>
            </a:r>
            <a:r>
              <a:rPr lang="en-US" sz="280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entury Gothic"/>
                <a:cs typeface="Century Gothic"/>
              </a:rPr>
              <a:t>particelle</a:t>
            </a:r>
            <a:endParaRPr lang="it-IT" sz="2800" dirty="0">
              <a:solidFill>
                <a:srgbClr val="C00000"/>
              </a:solidFill>
              <a:latin typeface="Century Gothic"/>
              <a:cs typeface="Century Gothic"/>
            </a:endParaRP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84981" y="610463"/>
            <a:ext cx="813593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Le regolarità sono</a:t>
            </a:r>
          </a:p>
          <a:p>
            <a:pPr eaLnBrk="0" hangingPunct="0">
              <a:defRPr/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 eaLnBrk="0" hangingPunct="0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u="sng" dirty="0">
                <a:solidFill>
                  <a:srgbClr val="FF0000"/>
                </a:solidFill>
                <a:latin typeface="Century Gothic"/>
                <a:cs typeface="Century Gothic"/>
              </a:rPr>
              <a:t> Una guida nella ricerca di nuove scoperte</a:t>
            </a:r>
            <a:endParaRPr lang="it-IT" sz="2000" b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0" hangingPunct="0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La scoperta dei quark è un esempio:</a:t>
            </a:r>
          </a:p>
        </p:txBody>
      </p:sp>
      <p:sp>
        <p:nvSpPr>
          <p:cNvPr id="144434" name="Oval 50"/>
          <p:cNvSpPr>
            <a:spLocks noChangeArrowheads="1"/>
          </p:cNvSpPr>
          <p:nvPr/>
        </p:nvSpPr>
        <p:spPr bwMode="auto">
          <a:xfrm>
            <a:off x="5017972" y="3934385"/>
            <a:ext cx="684213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35" name="Text Box 51"/>
          <p:cNvSpPr txBox="1">
            <a:spLocks noChangeArrowheads="1"/>
          </p:cNvSpPr>
          <p:nvPr/>
        </p:nvSpPr>
        <p:spPr bwMode="auto">
          <a:xfrm>
            <a:off x="5186247" y="3937560"/>
            <a:ext cx="387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>
                <a:latin typeface="Verdana" charset="0"/>
              </a:rPr>
              <a:t>s</a:t>
            </a:r>
          </a:p>
        </p:txBody>
      </p:sp>
      <p:sp>
        <p:nvSpPr>
          <p:cNvPr id="144442" name="Oval 58"/>
          <p:cNvSpPr>
            <a:spLocks noChangeArrowheads="1"/>
          </p:cNvSpPr>
          <p:nvPr/>
        </p:nvSpPr>
        <p:spPr bwMode="auto">
          <a:xfrm>
            <a:off x="3919422" y="3062848"/>
            <a:ext cx="693738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43" name="Oval 59"/>
          <p:cNvSpPr>
            <a:spLocks noChangeArrowheads="1"/>
          </p:cNvSpPr>
          <p:nvPr/>
        </p:nvSpPr>
        <p:spPr bwMode="auto">
          <a:xfrm>
            <a:off x="3897197" y="3916923"/>
            <a:ext cx="695325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44" name="Text Box 60"/>
          <p:cNvSpPr txBox="1">
            <a:spLocks noChangeArrowheads="1"/>
          </p:cNvSpPr>
          <p:nvPr/>
        </p:nvSpPr>
        <p:spPr bwMode="auto">
          <a:xfrm>
            <a:off x="4063885" y="3072373"/>
            <a:ext cx="4333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 dirty="0">
                <a:latin typeface="Verdana" charset="0"/>
              </a:rPr>
              <a:t>u</a:t>
            </a:r>
          </a:p>
        </p:txBody>
      </p:sp>
      <p:sp>
        <p:nvSpPr>
          <p:cNvPr id="144445" name="Text Box 61"/>
          <p:cNvSpPr txBox="1">
            <a:spLocks noChangeArrowheads="1"/>
          </p:cNvSpPr>
          <p:nvPr/>
        </p:nvSpPr>
        <p:spPr bwMode="auto">
          <a:xfrm>
            <a:off x="4068647" y="3937560"/>
            <a:ext cx="425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 dirty="0">
                <a:latin typeface="Verdana" charset="0"/>
              </a:rPr>
              <a:t>d</a:t>
            </a:r>
            <a:endParaRPr lang="en-US" sz="2900" dirty="0">
              <a:latin typeface="Verdana" charset="0"/>
            </a:endParaRPr>
          </a:p>
        </p:txBody>
      </p:sp>
      <p:sp>
        <p:nvSpPr>
          <p:cNvPr id="144446" name="Text Box 62"/>
          <p:cNvSpPr txBox="1">
            <a:spLocks noChangeArrowheads="1"/>
          </p:cNvSpPr>
          <p:nvPr/>
        </p:nvSpPr>
        <p:spPr bwMode="auto">
          <a:xfrm>
            <a:off x="260210" y="3490619"/>
            <a:ext cx="27388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Situazione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nel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1973: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144451" name="Group 67"/>
          <p:cNvGrpSpPr>
            <a:grpSpLocks/>
          </p:cNvGrpSpPr>
          <p:nvPr/>
        </p:nvGrpSpPr>
        <p:grpSpPr bwMode="auto">
          <a:xfrm>
            <a:off x="6030797" y="2837423"/>
            <a:ext cx="1587500" cy="944562"/>
            <a:chOff x="3310" y="2341"/>
            <a:chExt cx="1000" cy="595"/>
          </a:xfrm>
        </p:grpSpPr>
        <p:grpSp>
          <p:nvGrpSpPr>
            <p:cNvPr id="34842" name="Group 65"/>
            <p:cNvGrpSpPr>
              <a:grpSpLocks/>
            </p:cNvGrpSpPr>
            <p:nvPr/>
          </p:nvGrpSpPr>
          <p:grpSpPr bwMode="auto">
            <a:xfrm>
              <a:off x="3310" y="2488"/>
              <a:ext cx="432" cy="448"/>
              <a:chOff x="3310" y="2488"/>
              <a:chExt cx="432" cy="448"/>
            </a:xfrm>
          </p:grpSpPr>
          <p:sp>
            <p:nvSpPr>
              <p:cNvPr id="144437" name="Oval 53"/>
              <p:cNvSpPr>
                <a:spLocks noChangeArrowheads="1"/>
              </p:cNvSpPr>
              <p:nvPr/>
            </p:nvSpPr>
            <p:spPr bwMode="auto">
              <a:xfrm>
                <a:off x="3310" y="2488"/>
                <a:ext cx="432" cy="448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 eaLnBrk="0" hangingPunct="0">
                  <a:defRPr/>
                </a:pPr>
                <a:endParaRPr lang="en-US" sz="220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44440" name="Text Box 56"/>
              <p:cNvSpPr txBox="1">
                <a:spLocks noChangeArrowheads="1"/>
              </p:cNvSpPr>
              <p:nvPr/>
            </p:nvSpPr>
            <p:spPr bwMode="auto">
              <a:xfrm>
                <a:off x="3424" y="2523"/>
                <a:ext cx="177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900" b="1" dirty="0">
                    <a:latin typeface="Century Gothic"/>
                    <a:cs typeface="Century Gothic"/>
                  </a:rPr>
                  <a:t>t</a:t>
                </a:r>
              </a:p>
            </p:txBody>
          </p:sp>
        </p:grpSp>
        <p:sp>
          <p:nvSpPr>
            <p:cNvPr id="144450" name="Text Box 66"/>
            <p:cNvSpPr txBox="1">
              <a:spLocks noChangeArrowheads="1"/>
            </p:cNvSpPr>
            <p:nvPr/>
          </p:nvSpPr>
          <p:spPr bwMode="auto">
            <a:xfrm>
              <a:off x="3787" y="2341"/>
              <a:ext cx="5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FF0000"/>
                  </a:solidFill>
                  <a:latin typeface="Century Gothic"/>
                  <a:cs typeface="Century Gothic"/>
                </a:rPr>
                <a:t>1995 !</a:t>
              </a:r>
              <a:endParaRPr lang="it-IT" sz="1800" b="1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44458" name="Group 74"/>
          <p:cNvGrpSpPr>
            <a:grpSpLocks/>
          </p:cNvGrpSpPr>
          <p:nvPr/>
        </p:nvGrpSpPr>
        <p:grpSpPr bwMode="auto">
          <a:xfrm>
            <a:off x="4805247" y="2486585"/>
            <a:ext cx="887413" cy="1296988"/>
            <a:chOff x="2472" y="2160"/>
            <a:chExt cx="559" cy="817"/>
          </a:xfrm>
        </p:grpSpPr>
        <p:grpSp>
          <p:nvGrpSpPr>
            <p:cNvPr id="34838" name="Group 63"/>
            <p:cNvGrpSpPr>
              <a:grpSpLocks/>
            </p:cNvGrpSpPr>
            <p:nvPr/>
          </p:nvGrpSpPr>
          <p:grpSpPr bwMode="auto">
            <a:xfrm>
              <a:off x="2600" y="2529"/>
              <a:ext cx="431" cy="448"/>
              <a:chOff x="2600" y="2529"/>
              <a:chExt cx="431" cy="448"/>
            </a:xfrm>
          </p:grpSpPr>
          <p:sp>
            <p:nvSpPr>
              <p:cNvPr id="144436" name="Oval 52"/>
              <p:cNvSpPr>
                <a:spLocks noChangeArrowheads="1"/>
              </p:cNvSpPr>
              <p:nvPr/>
            </p:nvSpPr>
            <p:spPr bwMode="auto">
              <a:xfrm>
                <a:off x="2600" y="2529"/>
                <a:ext cx="431" cy="448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 eaLnBrk="0" hangingPunct="0">
                  <a:defRPr/>
                </a:pPr>
                <a:endParaRPr lang="en-US" sz="220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44439" name="Text Box 55"/>
              <p:cNvSpPr txBox="1">
                <a:spLocks noChangeArrowheads="1"/>
              </p:cNvSpPr>
              <p:nvPr/>
            </p:nvSpPr>
            <p:spPr bwMode="auto">
              <a:xfrm>
                <a:off x="2722" y="2535"/>
                <a:ext cx="256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900" b="1" dirty="0">
                    <a:latin typeface="Century Gothic"/>
                    <a:cs typeface="Century Gothic"/>
                  </a:rPr>
                  <a:t>c</a:t>
                </a:r>
                <a:endParaRPr lang="en-US" sz="2900" b="1" dirty="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44456" name="Text Box 72"/>
            <p:cNvSpPr txBox="1">
              <a:spLocks noChangeArrowheads="1"/>
            </p:cNvSpPr>
            <p:nvPr/>
          </p:nvSpPr>
          <p:spPr bwMode="auto">
            <a:xfrm>
              <a:off x="2472" y="2160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b="1">
                  <a:solidFill>
                    <a:srgbClr val="FF0000"/>
                  </a:solidFill>
                  <a:latin typeface="Century Gothic"/>
                  <a:cs typeface="Century Gothic"/>
                </a:rPr>
                <a:t>1974</a:t>
              </a:r>
              <a:endParaRPr lang="it-IT" sz="1800" b="1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44459" name="Group 75"/>
          <p:cNvGrpSpPr>
            <a:grpSpLocks/>
          </p:cNvGrpSpPr>
          <p:nvPr/>
        </p:nvGrpSpPr>
        <p:grpSpPr bwMode="auto">
          <a:xfrm>
            <a:off x="6030797" y="3926448"/>
            <a:ext cx="1609725" cy="946150"/>
            <a:chOff x="3310" y="3022"/>
            <a:chExt cx="1014" cy="596"/>
          </a:xfrm>
        </p:grpSpPr>
        <p:grpSp>
          <p:nvGrpSpPr>
            <p:cNvPr id="34834" name="Group 64"/>
            <p:cNvGrpSpPr>
              <a:grpSpLocks/>
            </p:cNvGrpSpPr>
            <p:nvPr/>
          </p:nvGrpSpPr>
          <p:grpSpPr bwMode="auto">
            <a:xfrm>
              <a:off x="3310" y="3022"/>
              <a:ext cx="432" cy="448"/>
              <a:chOff x="3310" y="3022"/>
              <a:chExt cx="432" cy="448"/>
            </a:xfrm>
          </p:grpSpPr>
          <p:sp>
            <p:nvSpPr>
              <p:cNvPr id="144438" name="Oval 54"/>
              <p:cNvSpPr>
                <a:spLocks noChangeArrowheads="1"/>
              </p:cNvSpPr>
              <p:nvPr/>
            </p:nvSpPr>
            <p:spPr bwMode="auto">
              <a:xfrm>
                <a:off x="3310" y="3022"/>
                <a:ext cx="432" cy="448"/>
              </a:xfrm>
              <a:prstGeom prst="ellipse">
                <a:avLst/>
              </a:prstGeom>
              <a:gradFill rotWithShape="0">
                <a:gsLst>
                  <a:gs pos="0">
                    <a:srgbClr val="E5F75F"/>
                  </a:gs>
                  <a:gs pos="100000">
                    <a:srgbClr val="F68D68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 eaLnBrk="0" hangingPunct="0">
                  <a:defRPr/>
                </a:pPr>
                <a:endParaRPr lang="en-US" sz="2200">
                  <a:solidFill>
                    <a:srgbClr val="FFFF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44441" name="Text Box 57"/>
              <p:cNvSpPr txBox="1">
                <a:spLocks noChangeArrowheads="1"/>
              </p:cNvSpPr>
              <p:nvPr/>
            </p:nvSpPr>
            <p:spPr bwMode="auto">
              <a:xfrm>
                <a:off x="3428" y="3055"/>
                <a:ext cx="261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US" sz="2900" b="1" dirty="0">
                    <a:latin typeface="Century Gothic"/>
                    <a:cs typeface="Century Gothic"/>
                  </a:rPr>
                  <a:t>b</a:t>
                </a:r>
              </a:p>
            </p:txBody>
          </p:sp>
        </p:grpSp>
        <p:sp>
          <p:nvSpPr>
            <p:cNvPr id="144457" name="Text Box 73"/>
            <p:cNvSpPr txBox="1">
              <a:spLocks noChangeArrowheads="1"/>
            </p:cNvSpPr>
            <p:nvPr/>
          </p:nvSpPr>
          <p:spPr bwMode="auto">
            <a:xfrm>
              <a:off x="3882" y="3385"/>
              <a:ext cx="4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Century Gothic"/>
                  <a:cs typeface="Century Gothic"/>
                </a:rPr>
                <a:t>1977</a:t>
              </a:r>
              <a:endParaRPr lang="it-IT" sz="18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34831" name="TextBox 1"/>
          <p:cNvSpPr txBox="1">
            <a:spLocks noChangeArrowheads="1"/>
          </p:cNvSpPr>
          <p:nvPr/>
        </p:nvSpPr>
        <p:spPr bwMode="auto">
          <a:xfrm>
            <a:off x="2882428" y="2635810"/>
            <a:ext cx="10310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>
                <a:latin typeface="Century Gothic" charset="0"/>
                <a:cs typeface="Century Gothic" charset="0"/>
              </a:rPr>
              <a:t>Carica</a:t>
            </a:r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r>
              <a:rPr lang="en-US" sz="2000" b="1" dirty="0">
                <a:latin typeface="Century Gothic" charset="0"/>
                <a:cs typeface="Century Gothic" charset="0"/>
              </a:rPr>
              <a:t>2/3</a:t>
            </a: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r>
              <a:rPr lang="en-US" sz="2000" b="1" dirty="0">
                <a:latin typeface="Century Gothic" charset="0"/>
                <a:cs typeface="Century Gothic" charset="0"/>
              </a:rPr>
              <a:t>-1/3</a:t>
            </a:r>
          </a:p>
        </p:txBody>
      </p:sp>
      <p:cxnSp>
        <p:nvCxnSpPr>
          <p:cNvPr id="34832" name="Straight Connector 3"/>
          <p:cNvCxnSpPr>
            <a:cxnSpLocks noChangeShapeType="1"/>
          </p:cNvCxnSpPr>
          <p:nvPr/>
        </p:nvCxnSpPr>
        <p:spPr bwMode="auto">
          <a:xfrm>
            <a:off x="3005022" y="3855010"/>
            <a:ext cx="40338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833" name="Straight Connector 32"/>
          <p:cNvCxnSpPr>
            <a:cxnSpLocks noChangeShapeType="1"/>
          </p:cNvCxnSpPr>
          <p:nvPr/>
        </p:nvCxnSpPr>
        <p:spPr bwMode="auto">
          <a:xfrm flipV="1">
            <a:off x="3725747" y="3207310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654D656-C4B4-7040-9553-9AA72BA26C71}"/>
              </a:ext>
            </a:extLst>
          </p:cNvPr>
          <p:cNvSpPr txBox="1"/>
          <p:nvPr/>
        </p:nvSpPr>
        <p:spPr>
          <a:xfrm>
            <a:off x="250628" y="532317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Regola fondamentale: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 quark non esistono liberi, sono solo presenti in particelle composte (adroni)</a:t>
            </a:r>
          </a:p>
        </p:txBody>
      </p:sp>
    </p:spTree>
    <p:extLst>
      <p:ext uri="{BB962C8B-B14F-4D97-AF65-F5344CB8AC3E}">
        <p14:creationId xmlns:p14="http://schemas.microsoft.com/office/powerpoint/2010/main" val="16835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FF94E5-8DF9-244A-830A-474F941A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Che </a:t>
            </a:r>
            <a:r>
              <a:rPr lang="en-US" dirty="0" err="1">
                <a:latin typeface="Century Gothic" panose="020B0502020202020204" pitchFamily="34" charset="0"/>
              </a:rPr>
              <a:t>particelle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si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creano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negli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urti</a:t>
            </a:r>
            <a:r>
              <a:rPr lang="en-US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1F79E-EF3F-EC43-8455-26129609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14CA4-87BF-B149-9787-24D0ACBA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723B76-81CC-304F-AC63-B61B4050A188}"/>
              </a:ext>
            </a:extLst>
          </p:cNvPr>
          <p:cNvGrpSpPr/>
          <p:nvPr/>
        </p:nvGrpSpPr>
        <p:grpSpPr>
          <a:xfrm rot="18687925">
            <a:off x="3711137" y="815493"/>
            <a:ext cx="1889979" cy="2205993"/>
            <a:chOff x="2393989" y="1061120"/>
            <a:chExt cx="1839190" cy="186859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38CB62B-7D01-4344-BC0E-6DDE63BC1D50}"/>
                </a:ext>
              </a:extLst>
            </p:cNvPr>
            <p:cNvSpPr/>
            <p:nvPr/>
          </p:nvSpPr>
          <p:spPr>
            <a:xfrm>
              <a:off x="2393989" y="1061120"/>
              <a:ext cx="386195" cy="360040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9D4AB24-E583-2C4C-B503-D49EA0A40F41}"/>
                </a:ext>
              </a:extLst>
            </p:cNvPr>
            <p:cNvSpPr/>
            <p:nvPr/>
          </p:nvSpPr>
          <p:spPr>
            <a:xfrm>
              <a:off x="2546389" y="1213520"/>
              <a:ext cx="386195" cy="3600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DBF159-1059-E14C-8E86-881E23C5F9CC}"/>
                </a:ext>
              </a:extLst>
            </p:cNvPr>
            <p:cNvSpPr/>
            <p:nvPr/>
          </p:nvSpPr>
          <p:spPr>
            <a:xfrm>
              <a:off x="2698789" y="1365920"/>
              <a:ext cx="386195" cy="36004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E84D544-BE4D-4646-BA15-48A4917CBE5C}"/>
                </a:ext>
              </a:extLst>
            </p:cNvPr>
            <p:cNvSpPr/>
            <p:nvPr/>
          </p:nvSpPr>
          <p:spPr>
            <a:xfrm>
              <a:off x="2851189" y="1518320"/>
              <a:ext cx="386195" cy="36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3A7BF4-E2F8-B640-890B-845DCE4DFA97}"/>
                </a:ext>
              </a:extLst>
            </p:cNvPr>
            <p:cNvSpPr/>
            <p:nvPr/>
          </p:nvSpPr>
          <p:spPr>
            <a:xfrm>
              <a:off x="3003589" y="1670720"/>
              <a:ext cx="386195" cy="36004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08E7EB-97E4-B74D-BAE8-FA100AAD3E75}"/>
                </a:ext>
              </a:extLst>
            </p:cNvPr>
            <p:cNvSpPr/>
            <p:nvPr/>
          </p:nvSpPr>
          <p:spPr>
            <a:xfrm>
              <a:off x="3155989" y="1823120"/>
              <a:ext cx="386195" cy="36004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DE1D02-6E1A-4F45-952C-EC60772C62F0}"/>
                </a:ext>
              </a:extLst>
            </p:cNvPr>
            <p:cNvSpPr/>
            <p:nvPr/>
          </p:nvSpPr>
          <p:spPr>
            <a:xfrm>
              <a:off x="3308389" y="1975520"/>
              <a:ext cx="386195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1EDB4A-6E84-4340-8619-584C153AD540}"/>
                </a:ext>
              </a:extLst>
            </p:cNvPr>
            <p:cNvSpPr/>
            <p:nvPr/>
          </p:nvSpPr>
          <p:spPr>
            <a:xfrm>
              <a:off x="3460789" y="2127920"/>
              <a:ext cx="386195" cy="36004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6F1FE4-C1FF-C849-BFC7-7685893F7856}"/>
                </a:ext>
              </a:extLst>
            </p:cNvPr>
            <p:cNvSpPr/>
            <p:nvPr/>
          </p:nvSpPr>
          <p:spPr>
            <a:xfrm>
              <a:off x="3613189" y="2280320"/>
              <a:ext cx="386195" cy="3600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ACB0E53-1479-4C46-9FAB-B695A4623877}"/>
                </a:ext>
              </a:extLst>
            </p:cNvPr>
            <p:cNvSpPr/>
            <p:nvPr/>
          </p:nvSpPr>
          <p:spPr>
            <a:xfrm>
              <a:off x="3765589" y="2432720"/>
              <a:ext cx="386195" cy="36004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733AD7B-DE3C-0B43-9B8C-D7C50516CA5D}"/>
                </a:ext>
              </a:extLst>
            </p:cNvPr>
            <p:cNvSpPr/>
            <p:nvPr/>
          </p:nvSpPr>
          <p:spPr>
            <a:xfrm>
              <a:off x="3846984" y="2569671"/>
              <a:ext cx="386195" cy="36004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575EB4-2240-E14C-A8CF-FEE2E53AA99C}"/>
              </a:ext>
            </a:extLst>
          </p:cNvPr>
          <p:cNvGrpSpPr/>
          <p:nvPr/>
        </p:nvGrpSpPr>
        <p:grpSpPr>
          <a:xfrm rot="18687925">
            <a:off x="6145858" y="869773"/>
            <a:ext cx="1806336" cy="2044313"/>
            <a:chOff x="2393989" y="1061120"/>
            <a:chExt cx="1757795" cy="173164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510968-73C3-8D42-AD88-1289B6455347}"/>
                </a:ext>
              </a:extLst>
            </p:cNvPr>
            <p:cNvSpPr/>
            <p:nvPr/>
          </p:nvSpPr>
          <p:spPr>
            <a:xfrm>
              <a:off x="2393989" y="1061120"/>
              <a:ext cx="386195" cy="360040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C4C702-E469-1C4D-9930-2A3552604F6A}"/>
                </a:ext>
              </a:extLst>
            </p:cNvPr>
            <p:cNvSpPr/>
            <p:nvPr/>
          </p:nvSpPr>
          <p:spPr>
            <a:xfrm>
              <a:off x="2546389" y="1213520"/>
              <a:ext cx="386195" cy="3600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377A80-AE9B-564A-84B4-77653AD4BF77}"/>
                </a:ext>
              </a:extLst>
            </p:cNvPr>
            <p:cNvSpPr/>
            <p:nvPr/>
          </p:nvSpPr>
          <p:spPr>
            <a:xfrm>
              <a:off x="2698789" y="1365920"/>
              <a:ext cx="386195" cy="36004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2E6672-8C24-9E42-A6D2-CA7B06A73AE8}"/>
                </a:ext>
              </a:extLst>
            </p:cNvPr>
            <p:cNvSpPr/>
            <p:nvPr/>
          </p:nvSpPr>
          <p:spPr>
            <a:xfrm>
              <a:off x="2851189" y="1518320"/>
              <a:ext cx="386195" cy="36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6F9037E-719D-E04A-BE5C-4A34747D1FAE}"/>
                </a:ext>
              </a:extLst>
            </p:cNvPr>
            <p:cNvSpPr/>
            <p:nvPr/>
          </p:nvSpPr>
          <p:spPr>
            <a:xfrm>
              <a:off x="3003589" y="1670720"/>
              <a:ext cx="386195" cy="36004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355BABD-3F73-4343-B966-E4963545F9A2}"/>
                </a:ext>
              </a:extLst>
            </p:cNvPr>
            <p:cNvSpPr/>
            <p:nvPr/>
          </p:nvSpPr>
          <p:spPr>
            <a:xfrm>
              <a:off x="3155989" y="1823120"/>
              <a:ext cx="386195" cy="36004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E732F1F-CC30-5A4E-8E03-DCC70C032E79}"/>
                </a:ext>
              </a:extLst>
            </p:cNvPr>
            <p:cNvSpPr/>
            <p:nvPr/>
          </p:nvSpPr>
          <p:spPr>
            <a:xfrm>
              <a:off x="3308389" y="1975520"/>
              <a:ext cx="386195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2102AF0-BD9B-0843-8653-46D0425E3716}"/>
                </a:ext>
              </a:extLst>
            </p:cNvPr>
            <p:cNvSpPr/>
            <p:nvPr/>
          </p:nvSpPr>
          <p:spPr>
            <a:xfrm>
              <a:off x="3460789" y="2127920"/>
              <a:ext cx="386195" cy="36004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91CBD2F-328F-5A42-8FF2-3DB761F67193}"/>
                </a:ext>
              </a:extLst>
            </p:cNvPr>
            <p:cNvSpPr/>
            <p:nvPr/>
          </p:nvSpPr>
          <p:spPr>
            <a:xfrm>
              <a:off x="3613189" y="2280320"/>
              <a:ext cx="386195" cy="3600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2AFCFB-5C31-BF47-872B-4FA42E3C6622}"/>
                </a:ext>
              </a:extLst>
            </p:cNvPr>
            <p:cNvSpPr/>
            <p:nvPr/>
          </p:nvSpPr>
          <p:spPr>
            <a:xfrm>
              <a:off x="3765589" y="2432720"/>
              <a:ext cx="386195" cy="36004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D9E41AAE-0798-3745-9FC7-080E192F0F5A}"/>
              </a:ext>
            </a:extLst>
          </p:cNvPr>
          <p:cNvSpPr/>
          <p:nvPr/>
        </p:nvSpPr>
        <p:spPr>
          <a:xfrm rot="18687925">
            <a:off x="841378" y="1596334"/>
            <a:ext cx="396860" cy="425051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0AE5F02-541D-4C40-9088-5B6C2B398100}"/>
              </a:ext>
            </a:extLst>
          </p:cNvPr>
          <p:cNvSpPr/>
          <p:nvPr/>
        </p:nvSpPr>
        <p:spPr>
          <a:xfrm rot="18687925">
            <a:off x="1079901" y="1598115"/>
            <a:ext cx="396860" cy="4250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C71E2CD-14E1-4944-9396-FE6B030A255C}"/>
              </a:ext>
            </a:extLst>
          </p:cNvPr>
          <p:cNvSpPr/>
          <p:nvPr/>
        </p:nvSpPr>
        <p:spPr>
          <a:xfrm rot="18687925">
            <a:off x="1318425" y="1599895"/>
            <a:ext cx="396860" cy="425051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6CBC967-2862-4442-8047-9E185E712F25}"/>
              </a:ext>
            </a:extLst>
          </p:cNvPr>
          <p:cNvSpPr/>
          <p:nvPr/>
        </p:nvSpPr>
        <p:spPr>
          <a:xfrm rot="18687925">
            <a:off x="1556949" y="1601676"/>
            <a:ext cx="396860" cy="42505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DE2F4D-09A8-F44F-89C8-1AFD317097C5}"/>
              </a:ext>
            </a:extLst>
          </p:cNvPr>
          <p:cNvSpPr/>
          <p:nvPr/>
        </p:nvSpPr>
        <p:spPr>
          <a:xfrm rot="18687925">
            <a:off x="1795473" y="1603456"/>
            <a:ext cx="396860" cy="4250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4C50929-5F8D-C54D-B340-7956594CF6E4}"/>
              </a:ext>
            </a:extLst>
          </p:cNvPr>
          <p:cNvSpPr/>
          <p:nvPr/>
        </p:nvSpPr>
        <p:spPr>
          <a:xfrm rot="18687925">
            <a:off x="2033996" y="1605237"/>
            <a:ext cx="396860" cy="425051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30DEC6-784E-5D44-9EF7-2155AD0FDBDB}"/>
              </a:ext>
            </a:extLst>
          </p:cNvPr>
          <p:cNvSpPr/>
          <p:nvPr/>
        </p:nvSpPr>
        <p:spPr>
          <a:xfrm rot="18687925">
            <a:off x="2272520" y="1607017"/>
            <a:ext cx="396860" cy="42505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47D6B54-DE9F-1849-92B1-29075D5B1B66}"/>
              </a:ext>
            </a:extLst>
          </p:cNvPr>
          <p:cNvSpPr/>
          <p:nvPr/>
        </p:nvSpPr>
        <p:spPr>
          <a:xfrm rot="18687925">
            <a:off x="2511044" y="1608798"/>
            <a:ext cx="396860" cy="42505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6CFA5C9-F2D4-794A-8674-A12B86243D79}"/>
              </a:ext>
            </a:extLst>
          </p:cNvPr>
          <p:cNvSpPr/>
          <p:nvPr/>
        </p:nvSpPr>
        <p:spPr>
          <a:xfrm rot="18687925">
            <a:off x="2749568" y="1610578"/>
            <a:ext cx="396860" cy="425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960BE00-3907-A14D-9E65-E8EC07BDFB60}"/>
              </a:ext>
            </a:extLst>
          </p:cNvPr>
          <p:cNvSpPr/>
          <p:nvPr/>
        </p:nvSpPr>
        <p:spPr>
          <a:xfrm rot="18687925">
            <a:off x="2988091" y="1612359"/>
            <a:ext cx="396860" cy="4250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52BCFD3-9872-8B48-9514-E318ABA15312}"/>
              </a:ext>
            </a:extLst>
          </p:cNvPr>
          <p:cNvGrpSpPr/>
          <p:nvPr/>
        </p:nvGrpSpPr>
        <p:grpSpPr>
          <a:xfrm>
            <a:off x="3072410" y="2968935"/>
            <a:ext cx="2930157" cy="425051"/>
            <a:chOff x="3171936" y="1943149"/>
            <a:chExt cx="2930157" cy="425051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CD44560-57BB-554F-B8F6-12676CA11D26}"/>
                </a:ext>
              </a:extLst>
            </p:cNvPr>
            <p:cNvSpPr/>
            <p:nvPr/>
          </p:nvSpPr>
          <p:spPr>
            <a:xfrm>
              <a:off x="3171936" y="1943149"/>
              <a:ext cx="396860" cy="4250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rPr>
                <a:t>u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194034-B04A-CA44-9EE4-12754C60D9EA}"/>
                </a:ext>
              </a:extLst>
            </p:cNvPr>
            <p:cNvSpPr/>
            <p:nvPr/>
          </p:nvSpPr>
          <p:spPr>
            <a:xfrm>
              <a:off x="3707909" y="1943149"/>
              <a:ext cx="396860" cy="4250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/>
                <a:t>d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8F809B7-315B-E344-99CB-3469726C0D99}"/>
                </a:ext>
              </a:extLst>
            </p:cNvPr>
            <p:cNvSpPr/>
            <p:nvPr/>
          </p:nvSpPr>
          <p:spPr>
            <a:xfrm>
              <a:off x="4192894" y="1943149"/>
              <a:ext cx="396860" cy="4250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/>
                <a:t>s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B9251E7-7CA0-A647-8B1F-CE40D51723D2}"/>
                </a:ext>
              </a:extLst>
            </p:cNvPr>
            <p:cNvSpPr/>
            <p:nvPr/>
          </p:nvSpPr>
          <p:spPr>
            <a:xfrm>
              <a:off x="4728866" y="1943149"/>
              <a:ext cx="396860" cy="4250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rPr>
                <a:t>c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549FB77-693E-594E-9C73-832FD305B576}"/>
                </a:ext>
              </a:extLst>
            </p:cNvPr>
            <p:cNvSpPr/>
            <p:nvPr/>
          </p:nvSpPr>
          <p:spPr>
            <a:xfrm>
              <a:off x="5210715" y="1943149"/>
              <a:ext cx="396860" cy="4250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/>
                <a:t>b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7C32B36-9776-B34F-B3D8-0C0263DAD211}"/>
                </a:ext>
              </a:extLst>
            </p:cNvPr>
            <p:cNvSpPr/>
            <p:nvPr/>
          </p:nvSpPr>
          <p:spPr>
            <a:xfrm>
              <a:off x="5705233" y="1943149"/>
              <a:ext cx="396860" cy="42505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/>
                <a:t>t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6EDB6A9-53CF-C444-AD74-59CFFBEE57E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64728" y="2166166"/>
            <a:ext cx="1483270" cy="8027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C65030-F6FA-EC4D-9C92-F4D3576DB8D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57346" y="2175068"/>
            <a:ext cx="780068" cy="6416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61B014C-7BDB-F142-95C5-F12A2A4FD49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49964" y="2183970"/>
            <a:ext cx="290652" cy="6327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D367679-8EC5-9646-945A-0EC4A56F94F5}"/>
              </a:ext>
            </a:extLst>
          </p:cNvPr>
          <p:cNvCxnSpPr>
            <a:cxnSpLocks/>
          </p:cNvCxnSpPr>
          <p:nvPr/>
        </p:nvCxnSpPr>
        <p:spPr bwMode="auto">
          <a:xfrm flipV="1">
            <a:off x="4868556" y="2192872"/>
            <a:ext cx="174026" cy="6238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7770E31-1E13-8445-8E6E-4C00F8316EEF}"/>
              </a:ext>
            </a:extLst>
          </p:cNvPr>
          <p:cNvCxnSpPr>
            <a:cxnSpLocks/>
          </p:cNvCxnSpPr>
          <p:nvPr/>
        </p:nvCxnSpPr>
        <p:spPr bwMode="auto">
          <a:xfrm flipV="1">
            <a:off x="5484750" y="2201774"/>
            <a:ext cx="509120" cy="702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9CC14F9-BFD3-E34D-81F2-FBF2E3AE1241}"/>
              </a:ext>
            </a:extLst>
          </p:cNvPr>
          <p:cNvCxnSpPr>
            <a:cxnSpLocks/>
          </p:cNvCxnSpPr>
          <p:nvPr/>
        </p:nvCxnSpPr>
        <p:spPr bwMode="auto">
          <a:xfrm flipV="1">
            <a:off x="6052579" y="2145772"/>
            <a:ext cx="1349277" cy="8152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CB04479-9230-3F46-8D3B-0FE9F5234A9F}"/>
              </a:ext>
            </a:extLst>
          </p:cNvPr>
          <p:cNvSpPr txBox="1"/>
          <p:nvPr/>
        </p:nvSpPr>
        <p:spPr>
          <a:xfrm>
            <a:off x="467543" y="572627"/>
            <a:ext cx="810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La maggior parte delle particelle create negli urti non sono elementari ma sono composte da quark</a:t>
            </a:r>
          </a:p>
        </p:txBody>
      </p:sp>
      <p:pic>
        <p:nvPicPr>
          <p:cNvPr id="73" name="Picture 52" descr="mesons_72">
            <a:extLst>
              <a:ext uri="{FF2B5EF4-FFF2-40B4-BE49-F238E27FC236}">
                <a16:creationId xmlns:a16="http://schemas.microsoft.com/office/drawing/2014/main" id="{C0C45C42-A2C0-0E46-846B-4842758C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2568" y="3670532"/>
            <a:ext cx="3333711" cy="2857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3" descr="baryons_72">
            <a:extLst>
              <a:ext uri="{FF2B5EF4-FFF2-40B4-BE49-F238E27FC236}">
                <a16:creationId xmlns:a16="http://schemas.microsoft.com/office/drawing/2014/main" id="{70C2D4C2-139D-A14E-93E8-E858313DF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360" y="3685940"/>
            <a:ext cx="3251992" cy="2827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D3A993-8101-FA41-9288-7A035A10191B}"/>
              </a:ext>
            </a:extLst>
          </p:cNvPr>
          <p:cNvSpPr/>
          <p:nvPr/>
        </p:nvSpPr>
        <p:spPr>
          <a:xfrm>
            <a:off x="2523078" y="2816762"/>
            <a:ext cx="3976811" cy="691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A6ABD011-2CC6-5640-8D63-7B6AA2F1CD48}"/>
              </a:ext>
            </a:extLst>
          </p:cNvPr>
          <p:cNvSpPr/>
          <p:nvPr/>
        </p:nvSpPr>
        <p:spPr>
          <a:xfrm>
            <a:off x="5298547" y="4825378"/>
            <a:ext cx="3277731" cy="331814"/>
          </a:xfrm>
          <a:prstGeom prst="fram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291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1FA339-CA91-AC47-9A48-4089698D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Particelle composte: nuove scoperte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33AE6-F3D5-7945-8728-F6E64204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67798-5DC0-8E4F-BF6E-C7E14103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92544-D1C3-EC46-97C8-A9714071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314" y="1340768"/>
            <a:ext cx="4140522" cy="41764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07057C-1EB6-4A47-BEB6-D1BB9B6C7AD6}"/>
                  </a:ext>
                </a:extLst>
              </p:cNvPr>
              <p:cNvSpPr txBox="1"/>
              <p:nvPr/>
            </p:nvSpPr>
            <p:spPr>
              <a:xfrm>
                <a:off x="251520" y="1082581"/>
                <a:ext cx="4320480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Dopo 75 anni il modello a quark è ancora oggetto di studio e di nuove scoperte</a:t>
                </a:r>
              </a:p>
              <a:p>
                <a:endParaRPr lang="it-IT" sz="2000" dirty="0">
                  <a:solidFill>
                    <a:srgbClr val="0000FF"/>
                  </a:solidFill>
                  <a:latin typeface="Century Gothic"/>
                  <a:cs typeface="Century Gothic"/>
                </a:endParaRPr>
              </a:p>
              <a:p>
                <a:r>
                  <a:rPr lang="it-IT" sz="2000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Gli stati più leggeri </a:t>
                </a:r>
              </a:p>
              <a:p>
                <a:endParaRPr lang="it-IT" sz="2000" dirty="0">
                  <a:solidFill>
                    <a:srgbClr val="0000FF"/>
                  </a:solidFill>
                  <a:latin typeface="Century Gothic"/>
                  <a:cs typeface="Century Gothic"/>
                </a:endParaRPr>
              </a:p>
              <a:p>
                <a:r>
                  <a:rPr lang="en-US" sz="2000" b="0" dirty="0">
                    <a:solidFill>
                      <a:srgbClr val="0000FF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Barioni</m:t>
                    </m:r>
                    <m:r>
                      <a:rPr lang="en-US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qqq</m:t>
                    </m:r>
                    <m:r>
                      <a:rPr lang="it-IT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000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r>
                  <a:rPr lang="it-IT" sz="2000" dirty="0">
                    <a:solidFill>
                      <a:srgbClr val="0000FF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Mesoni</m:t>
                    </m:r>
                    <m:r>
                      <a:rPr lang="it-IT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it-IT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it-IT" sz="2000" dirty="0">
                  <a:solidFill>
                    <a:srgbClr val="0000FF"/>
                  </a:solidFill>
                  <a:latin typeface="Century Gothic" panose="020B0502020202020204" pitchFamily="34" charset="0"/>
                  <a:cs typeface="Century Gothic"/>
                </a:endParaRPr>
              </a:p>
              <a:p>
                <a:endParaRPr lang="it-IT" sz="2000" dirty="0">
                  <a:solidFill>
                    <a:srgbClr val="0000FF"/>
                  </a:solidFill>
                  <a:latin typeface="Century Gothic"/>
                  <a:cs typeface="Century Gothic"/>
                </a:endParaRPr>
              </a:p>
              <a:p>
                <a:r>
                  <a:rPr lang="it-IT" sz="2000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sono stati trovati subito, quelli più complessi:</a:t>
                </a:r>
              </a:p>
              <a:p>
                <a:endParaRPr lang="it-IT" sz="2000" dirty="0">
                  <a:solidFill>
                    <a:srgbClr val="0000FF"/>
                  </a:solidFill>
                  <a:latin typeface="Century Gothic"/>
                  <a:cs typeface="Century Gothic"/>
                </a:endParaRPr>
              </a:p>
              <a:p>
                <a:r>
                  <a:rPr lang="en-US" sz="2000" dirty="0">
                    <a:solidFill>
                      <a:srgbClr val="0000FF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Barioni</m:t>
                    </m:r>
                    <m:r>
                      <a:rPr lang="en-US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it-IT" sz="2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qqq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it-IT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2015: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ud</m:t>
                    </m:r>
                    <m:r>
                      <a:rPr 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r>
                  <a:rPr lang="it-IT" sz="2000" dirty="0">
                    <a:solidFill>
                      <a:srgbClr val="0000FF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Mesoni</m:t>
                    </m:r>
                    <m:r>
                      <a:rPr lang="it-IT" sz="2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it-IT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0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it-IT" sz="2000" dirty="0">
                  <a:solidFill>
                    <a:srgbClr val="0000FF"/>
                  </a:solidFill>
                  <a:latin typeface="Century Gothic"/>
                  <a:cs typeface="Century Gothic"/>
                </a:endParaRPr>
              </a:p>
              <a:p>
                <a:endParaRPr lang="it-IT" sz="2000" dirty="0">
                  <a:solidFill>
                    <a:srgbClr val="0000FF"/>
                  </a:solidFill>
                  <a:latin typeface="Century Gothic"/>
                  <a:cs typeface="Century Gothic"/>
                </a:endParaRPr>
              </a:p>
              <a:p>
                <a:r>
                  <a:rPr lang="it-IT" sz="2000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vengono  misurati adesso. </a:t>
                </a:r>
              </a:p>
              <a:p>
                <a:endParaRPr lang="it-IT" sz="2000" dirty="0">
                  <a:solidFill>
                    <a:srgbClr val="0000FF"/>
                  </a:solidFill>
                  <a:latin typeface="Century Gothic"/>
                  <a:cs typeface="Century Gothic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07057C-1EB6-4A47-BEB6-D1BB9B6C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082581"/>
                <a:ext cx="4320480" cy="5324535"/>
              </a:xfrm>
              <a:prstGeom prst="rect">
                <a:avLst/>
              </a:prstGeom>
              <a:blipFill>
                <a:blip r:embed="rId3"/>
                <a:stretch>
                  <a:fillRect l="-1466" t="-476" r="-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0842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</a:p>
        </p:txBody>
      </p:sp>
      <p:sp>
        <p:nvSpPr>
          <p:cNvPr id="348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CBA134-18BF-8448-8640-C8BB0645F19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18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410393" y="-76547"/>
            <a:ext cx="8675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latin typeface="Century Gothic"/>
                <a:cs typeface="Century Gothic"/>
              </a:rPr>
              <a:t>La </a:t>
            </a:r>
            <a:r>
              <a:rPr lang="en-US" sz="2800" dirty="0" err="1">
                <a:solidFill>
                  <a:srgbClr val="C00000"/>
                </a:solidFill>
                <a:latin typeface="Century Gothic"/>
                <a:cs typeface="Century Gothic"/>
              </a:rPr>
              <a:t>scoperta</a:t>
            </a:r>
            <a:r>
              <a:rPr lang="en-US" sz="280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entury Gothic"/>
                <a:cs typeface="Century Gothic"/>
              </a:rPr>
              <a:t>dei</a:t>
            </a:r>
            <a:r>
              <a:rPr lang="en-US" sz="280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entury Gothic"/>
                <a:cs typeface="Century Gothic"/>
              </a:rPr>
              <a:t>leptoni</a:t>
            </a:r>
            <a:endParaRPr lang="it-IT" sz="2800" dirty="0">
              <a:solidFill>
                <a:srgbClr val="C00000"/>
              </a:solidFill>
              <a:latin typeface="Century Gothic"/>
              <a:cs typeface="Century Gothic"/>
            </a:endParaRP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84981" y="610463"/>
            <a:ext cx="81359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gruppo delle particelle elementari chiamate leptoni è stato scoperto in un periodo molto più lungo, circa 100 anni.</a:t>
            </a:r>
          </a:p>
          <a:p>
            <a:pPr eaLnBrk="0" hangingPunct="0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Anche i leptoni vengono in doppietti:</a:t>
            </a:r>
          </a:p>
          <a:p>
            <a:pPr eaLnBrk="0" hangingPunct="0">
              <a:defRPr/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144434" name="Oval 50"/>
          <p:cNvSpPr>
            <a:spLocks noChangeArrowheads="1"/>
          </p:cNvSpPr>
          <p:nvPr/>
        </p:nvSpPr>
        <p:spPr bwMode="auto">
          <a:xfrm>
            <a:off x="4518422" y="3677776"/>
            <a:ext cx="684213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 b="1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35" name="Text Box 51"/>
          <p:cNvSpPr txBox="1">
            <a:spLocks noChangeArrowheads="1"/>
          </p:cNvSpPr>
          <p:nvPr/>
        </p:nvSpPr>
        <p:spPr bwMode="auto">
          <a:xfrm>
            <a:off x="4686697" y="3680951"/>
            <a:ext cx="383617" cy="53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 dirty="0">
                <a:latin typeface="Symbol" pitchFamily="2" charset="2"/>
              </a:rPr>
              <a:t>m</a:t>
            </a:r>
          </a:p>
        </p:txBody>
      </p:sp>
      <p:sp>
        <p:nvSpPr>
          <p:cNvPr id="144442" name="Oval 58"/>
          <p:cNvSpPr>
            <a:spLocks noChangeArrowheads="1"/>
          </p:cNvSpPr>
          <p:nvPr/>
        </p:nvSpPr>
        <p:spPr bwMode="auto">
          <a:xfrm>
            <a:off x="3419872" y="2806239"/>
            <a:ext cx="693738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43" name="Oval 59"/>
          <p:cNvSpPr>
            <a:spLocks noChangeArrowheads="1"/>
          </p:cNvSpPr>
          <p:nvPr/>
        </p:nvSpPr>
        <p:spPr bwMode="auto">
          <a:xfrm>
            <a:off x="3397647" y="3660314"/>
            <a:ext cx="695325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4444" name="Text Box 60"/>
          <p:cNvSpPr txBox="1">
            <a:spLocks noChangeArrowheads="1"/>
          </p:cNvSpPr>
          <p:nvPr/>
        </p:nvSpPr>
        <p:spPr bwMode="auto">
          <a:xfrm>
            <a:off x="3564335" y="2815764"/>
            <a:ext cx="433387" cy="53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dirty="0">
                <a:latin typeface="Symbol" pitchFamily="2" charset="2"/>
              </a:rPr>
              <a:t>n</a:t>
            </a:r>
          </a:p>
        </p:txBody>
      </p:sp>
      <p:sp>
        <p:nvSpPr>
          <p:cNvPr id="144445" name="Text Box 61"/>
          <p:cNvSpPr txBox="1">
            <a:spLocks noChangeArrowheads="1"/>
          </p:cNvSpPr>
          <p:nvPr/>
        </p:nvSpPr>
        <p:spPr bwMode="auto">
          <a:xfrm>
            <a:off x="3569097" y="3680951"/>
            <a:ext cx="390029" cy="53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dirty="0">
                <a:latin typeface="Verdana" charset="0"/>
              </a:rPr>
              <a:t>e</a:t>
            </a:r>
          </a:p>
        </p:txBody>
      </p:sp>
      <p:grpSp>
        <p:nvGrpSpPr>
          <p:cNvPr id="34842" name="Group 65"/>
          <p:cNvGrpSpPr>
            <a:grpSpLocks/>
          </p:cNvGrpSpPr>
          <p:nvPr/>
        </p:nvGrpSpPr>
        <p:grpSpPr bwMode="auto">
          <a:xfrm>
            <a:off x="5531247" y="2814176"/>
            <a:ext cx="685800" cy="711200"/>
            <a:chOff x="3310" y="2488"/>
            <a:chExt cx="432" cy="448"/>
          </a:xfrm>
        </p:grpSpPr>
        <p:sp>
          <p:nvSpPr>
            <p:cNvPr id="144437" name="Oval 53"/>
            <p:cNvSpPr>
              <a:spLocks noChangeArrowheads="1"/>
            </p:cNvSpPr>
            <p:nvPr/>
          </p:nvSpPr>
          <p:spPr bwMode="auto">
            <a:xfrm>
              <a:off x="3310" y="2488"/>
              <a:ext cx="432" cy="448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 eaLnBrk="0" hangingPunct="0">
                <a:defRPr/>
              </a:pPr>
              <a:endParaRPr lang="en-US" sz="2200" b="1">
                <a:latin typeface="Symbol" pitchFamily="2" charset="2"/>
                <a:cs typeface="Century Gothic"/>
              </a:endParaRPr>
            </a:p>
          </p:txBody>
        </p:sp>
        <p:sp>
          <p:nvSpPr>
            <p:cNvPr id="144440" name="Text Box 56"/>
            <p:cNvSpPr txBox="1">
              <a:spLocks noChangeArrowheads="1"/>
            </p:cNvSpPr>
            <p:nvPr/>
          </p:nvSpPr>
          <p:spPr bwMode="auto">
            <a:xfrm>
              <a:off x="3424" y="2523"/>
              <a:ext cx="229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US" sz="2900" b="1" dirty="0">
                  <a:latin typeface="Symbol" pitchFamily="2" charset="2"/>
                  <a:cs typeface="Century Gothic"/>
                </a:rPr>
                <a:t>n</a:t>
              </a:r>
            </a:p>
          </p:txBody>
        </p:sp>
      </p:grpSp>
      <p:sp>
        <p:nvSpPr>
          <p:cNvPr id="144450" name="Text Box 66"/>
          <p:cNvSpPr txBox="1">
            <a:spLocks noChangeArrowheads="1"/>
          </p:cNvSpPr>
          <p:nvPr/>
        </p:nvSpPr>
        <p:spPr bwMode="auto">
          <a:xfrm>
            <a:off x="5749612" y="2379201"/>
            <a:ext cx="7040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latin typeface="Century Gothic"/>
                <a:cs typeface="Century Gothic"/>
              </a:rPr>
              <a:t>2000</a:t>
            </a:r>
            <a:endParaRPr lang="it-IT" sz="1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44436" name="Oval 52"/>
          <p:cNvSpPr>
            <a:spLocks noChangeArrowheads="1"/>
          </p:cNvSpPr>
          <p:nvPr/>
        </p:nvSpPr>
        <p:spPr bwMode="auto">
          <a:xfrm>
            <a:off x="4508897" y="2815764"/>
            <a:ext cx="684213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 eaLnBrk="0" hangingPunct="0">
              <a:defRPr/>
            </a:pPr>
            <a:endParaRPr lang="en-US" sz="2200" b="1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144439" name="Text Box 55"/>
          <p:cNvSpPr txBox="1">
            <a:spLocks noChangeArrowheads="1"/>
          </p:cNvSpPr>
          <p:nvPr/>
        </p:nvSpPr>
        <p:spPr bwMode="auto">
          <a:xfrm>
            <a:off x="4702572" y="2825289"/>
            <a:ext cx="362778" cy="53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900" b="1" dirty="0">
                <a:latin typeface="Symbol" pitchFamily="2" charset="2"/>
                <a:cs typeface="Century Gothic"/>
              </a:rPr>
              <a:t>n</a:t>
            </a:r>
          </a:p>
        </p:txBody>
      </p:sp>
      <p:sp>
        <p:nvSpPr>
          <p:cNvPr id="144456" name="Text Box 72"/>
          <p:cNvSpPr txBox="1">
            <a:spLocks noChangeArrowheads="1"/>
          </p:cNvSpPr>
          <p:nvPr/>
        </p:nvSpPr>
        <p:spPr bwMode="auto">
          <a:xfrm>
            <a:off x="4518422" y="2399253"/>
            <a:ext cx="7040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latin typeface="Century Gothic"/>
                <a:cs typeface="Century Gothic"/>
              </a:rPr>
              <a:t>1962</a:t>
            </a:r>
            <a:endParaRPr lang="it-IT" sz="1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pSp>
        <p:nvGrpSpPr>
          <p:cNvPr id="34834" name="Group 64"/>
          <p:cNvGrpSpPr>
            <a:grpSpLocks/>
          </p:cNvGrpSpPr>
          <p:nvPr/>
        </p:nvGrpSpPr>
        <p:grpSpPr bwMode="auto">
          <a:xfrm>
            <a:off x="5531247" y="3669839"/>
            <a:ext cx="685800" cy="711200"/>
            <a:chOff x="3310" y="3022"/>
            <a:chExt cx="432" cy="448"/>
          </a:xfrm>
        </p:grpSpPr>
        <p:sp>
          <p:nvSpPr>
            <p:cNvPr id="144438" name="Oval 54"/>
            <p:cNvSpPr>
              <a:spLocks noChangeArrowheads="1"/>
            </p:cNvSpPr>
            <p:nvPr/>
          </p:nvSpPr>
          <p:spPr bwMode="auto">
            <a:xfrm>
              <a:off x="3310" y="3022"/>
              <a:ext cx="432" cy="448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 eaLnBrk="0" hangingPunct="0">
                <a:defRPr/>
              </a:pPr>
              <a:endParaRPr lang="en-US" sz="2200" b="1">
                <a:latin typeface="Symbol" pitchFamily="2" charset="2"/>
                <a:cs typeface="Century Gothic"/>
              </a:endParaRPr>
            </a:p>
          </p:txBody>
        </p:sp>
        <p:sp>
          <p:nvSpPr>
            <p:cNvPr id="144441" name="Text Box 57"/>
            <p:cNvSpPr txBox="1">
              <a:spLocks noChangeArrowheads="1"/>
            </p:cNvSpPr>
            <p:nvPr/>
          </p:nvSpPr>
          <p:spPr bwMode="auto">
            <a:xfrm>
              <a:off x="3428" y="3055"/>
              <a:ext cx="209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US" sz="2900" b="1" dirty="0">
                  <a:latin typeface="Symbol" pitchFamily="2" charset="2"/>
                  <a:cs typeface="Century Gothic"/>
                </a:rPr>
                <a:t>t</a:t>
              </a:r>
            </a:p>
          </p:txBody>
        </p:sp>
      </p:grpSp>
      <p:sp>
        <p:nvSpPr>
          <p:cNvPr id="144457" name="Text Box 73"/>
          <p:cNvSpPr txBox="1">
            <a:spLocks noChangeArrowheads="1"/>
          </p:cNvSpPr>
          <p:nvPr/>
        </p:nvSpPr>
        <p:spPr bwMode="auto">
          <a:xfrm>
            <a:off x="5874147" y="4476467"/>
            <a:ext cx="930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latin typeface="Century Gothic"/>
                <a:cs typeface="Century Gothic"/>
              </a:rPr>
              <a:t>1974-7</a:t>
            </a:r>
            <a:endParaRPr lang="it-IT" sz="1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4831" name="TextBox 1"/>
          <p:cNvSpPr txBox="1">
            <a:spLocks noChangeArrowheads="1"/>
          </p:cNvSpPr>
          <p:nvPr/>
        </p:nvSpPr>
        <p:spPr bwMode="auto">
          <a:xfrm>
            <a:off x="2382878" y="2379201"/>
            <a:ext cx="10310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>
                <a:latin typeface="Century Gothic" charset="0"/>
                <a:cs typeface="Century Gothic" charset="0"/>
              </a:rPr>
              <a:t>Carica</a:t>
            </a:r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r>
              <a:rPr lang="en-US" sz="2000" b="1" dirty="0">
                <a:latin typeface="Century Gothic" charset="0"/>
                <a:cs typeface="Century Gothic" charset="0"/>
              </a:rPr>
              <a:t>0</a:t>
            </a: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endParaRPr lang="en-US" sz="2000" b="1" dirty="0">
              <a:latin typeface="Century Gothic" charset="0"/>
              <a:cs typeface="Century Gothic" charset="0"/>
            </a:endParaRPr>
          </a:p>
          <a:p>
            <a:pPr algn="ctr"/>
            <a:r>
              <a:rPr lang="en-US" sz="2000" b="1" dirty="0">
                <a:latin typeface="Century Gothic" charset="0"/>
                <a:cs typeface="Century Gothic" charset="0"/>
              </a:rPr>
              <a:t>-1</a:t>
            </a:r>
          </a:p>
        </p:txBody>
      </p:sp>
      <p:cxnSp>
        <p:nvCxnSpPr>
          <p:cNvPr id="34832" name="Straight Connector 3"/>
          <p:cNvCxnSpPr>
            <a:cxnSpLocks noChangeShapeType="1"/>
          </p:cNvCxnSpPr>
          <p:nvPr/>
        </p:nvCxnSpPr>
        <p:spPr bwMode="auto">
          <a:xfrm>
            <a:off x="2505472" y="3598401"/>
            <a:ext cx="40338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833" name="Straight Connector 32"/>
          <p:cNvCxnSpPr>
            <a:cxnSpLocks noChangeShapeType="1"/>
          </p:cNvCxnSpPr>
          <p:nvPr/>
        </p:nvCxnSpPr>
        <p:spPr bwMode="auto">
          <a:xfrm flipV="1">
            <a:off x="3226197" y="2950701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1" name="Text Box 72">
            <a:extLst>
              <a:ext uri="{FF2B5EF4-FFF2-40B4-BE49-F238E27FC236}">
                <a16:creationId xmlns:a16="http://schemas.microsoft.com/office/drawing/2014/main" id="{38C7A2BC-40C5-3F46-B01D-26CD20246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6197" y="4560565"/>
            <a:ext cx="7040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latin typeface="Century Gothic"/>
                <a:cs typeface="Century Gothic"/>
              </a:rPr>
              <a:t>1897</a:t>
            </a:r>
            <a:endParaRPr lang="it-IT" sz="1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2" name="Text Box 72">
            <a:extLst>
              <a:ext uri="{FF2B5EF4-FFF2-40B4-BE49-F238E27FC236}">
                <a16:creationId xmlns:a16="http://schemas.microsoft.com/office/drawing/2014/main" id="{6D2CA959-15BF-7A46-9F26-47605A58D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022" y="2382211"/>
            <a:ext cx="7040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  <a:t>1956</a:t>
            </a:r>
            <a:endParaRPr lang="it-IT" sz="1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3" name="Text Box 72">
            <a:extLst>
              <a:ext uri="{FF2B5EF4-FFF2-40B4-BE49-F238E27FC236}">
                <a16:creationId xmlns:a16="http://schemas.microsoft.com/office/drawing/2014/main" id="{032F2B91-D133-4146-A1D8-539FEE5A5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422" y="4576716"/>
            <a:ext cx="7040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0000"/>
                </a:solidFill>
                <a:latin typeface="Century Gothic"/>
                <a:cs typeface="Century Gothic"/>
              </a:rPr>
              <a:t>1930</a:t>
            </a:r>
            <a:endParaRPr lang="it-IT" sz="1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F48C2E-6421-144A-A803-C3F635136DA9}"/>
              </a:ext>
            </a:extLst>
          </p:cNvPr>
          <p:cNvSpPr txBox="1"/>
          <p:nvPr/>
        </p:nvSpPr>
        <p:spPr>
          <a:xfrm>
            <a:off x="410393" y="555031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 leptoni esistono liberi e sono anche presenti in sistema composti (per esempio gli atomi)</a:t>
            </a:r>
          </a:p>
        </p:txBody>
      </p:sp>
    </p:spTree>
    <p:extLst>
      <p:ext uri="{BB962C8B-B14F-4D97-AF65-F5344CB8AC3E}">
        <p14:creationId xmlns:p14="http://schemas.microsoft.com/office/powerpoint/2010/main" val="3638935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003783" y="708915"/>
            <a:ext cx="7992888" cy="2952328"/>
          </a:xfrm>
          <a:noFill/>
        </p:spPr>
        <p:txBody>
          <a:bodyPr/>
          <a:lstStyle/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Le particelle elementari sono di 2 tipi: </a:t>
            </a:r>
          </a:p>
          <a:p>
            <a:pPr marL="457200" indent="-45720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Particelle che </a:t>
            </a:r>
            <a:r>
              <a:rPr lang="it-IT" altLang="ja-JP" sz="2000" dirty="0">
                <a:solidFill>
                  <a:srgbClr val="FF0000"/>
                </a:solidFill>
                <a:ea typeface="ＭＳ Ｐゴシック" charset="0"/>
              </a:rPr>
              <a:t>formano la materia (12)</a:t>
            </a:r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Particelle che </a:t>
            </a:r>
            <a:r>
              <a:rPr lang="it-IT" altLang="ja-JP" sz="2000" dirty="0">
                <a:solidFill>
                  <a:srgbClr val="FF0000"/>
                </a:solidFill>
                <a:ea typeface="ＭＳ Ｐゴシック" charset="0"/>
              </a:rPr>
              <a:t>trasmettono le forze (3+1)</a:t>
            </a:r>
          </a:p>
          <a:p>
            <a:pPr marL="400050" lvl="1" indent="0" eaLnBrk="1" hangingPunct="1">
              <a:buNone/>
            </a:pPr>
            <a:r>
              <a:rPr lang="it-IT" altLang="ja-JP" sz="1800" dirty="0">
                <a:solidFill>
                  <a:srgbClr val="0000FF"/>
                </a:solidFill>
                <a:ea typeface="ＭＳ Ｐゴシック" charset="0"/>
              </a:rPr>
              <a:t>	elettromagnetica, nucleare, debole, gravità (?)</a:t>
            </a:r>
          </a:p>
          <a:p>
            <a:pPr marL="0" indent="0" eaLnBrk="1" hangingPunct="1"/>
            <a:endParaRPr lang="it-IT" altLang="ja-JP" sz="2000" dirty="0">
              <a:solidFill>
                <a:srgbClr val="FF0000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19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Materia e messaggeri</a:t>
            </a:r>
          </a:p>
        </p:txBody>
      </p:sp>
      <p:grpSp>
        <p:nvGrpSpPr>
          <p:cNvPr id="7" name="Group 73"/>
          <p:cNvGrpSpPr>
            <a:grpSpLocks/>
          </p:cNvGrpSpPr>
          <p:nvPr/>
        </p:nvGrpSpPr>
        <p:grpSpPr bwMode="auto">
          <a:xfrm>
            <a:off x="6767972" y="4983067"/>
            <a:ext cx="612775" cy="511175"/>
            <a:chOff x="1247" y="2795"/>
            <a:chExt cx="234" cy="181"/>
          </a:xfrm>
        </p:grpSpPr>
        <p:sp>
          <p:nvSpPr>
            <p:cNvPr id="8" name="Oval 74"/>
            <p:cNvSpPr>
              <a:spLocks noChangeArrowheads="1"/>
            </p:cNvSpPr>
            <p:nvPr/>
          </p:nvSpPr>
          <p:spPr bwMode="auto">
            <a:xfrm>
              <a:off x="1247" y="2795"/>
              <a:ext cx="182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Text Box 75"/>
            <p:cNvSpPr txBox="1">
              <a:spLocks noChangeArrowheads="1"/>
            </p:cNvSpPr>
            <p:nvPr/>
          </p:nvSpPr>
          <p:spPr bwMode="auto">
            <a:xfrm>
              <a:off x="1284" y="2806"/>
              <a:ext cx="197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b="1"/>
                <a:t>+</a:t>
              </a:r>
              <a:endParaRPr lang="it-IT" sz="1800" b="1"/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2483768" y="3874322"/>
            <a:ext cx="3319464" cy="2204802"/>
            <a:chOff x="2078003" y="4107466"/>
            <a:chExt cx="3319462" cy="2204804"/>
          </a:xfrm>
        </p:grpSpPr>
        <p:sp>
          <p:nvSpPr>
            <p:cNvPr id="11" name="AutoShape 76"/>
            <p:cNvSpPr>
              <a:spLocks noChangeArrowheads="1"/>
            </p:cNvSpPr>
            <p:nvPr/>
          </p:nvSpPr>
          <p:spPr bwMode="auto">
            <a:xfrm>
              <a:off x="2078003" y="4107466"/>
              <a:ext cx="1871662" cy="799154"/>
            </a:xfrm>
            <a:prstGeom prst="wedgeRectCallout">
              <a:avLst>
                <a:gd name="adj1" fmla="val 46941"/>
                <a:gd name="adj2" fmla="val 1047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Spostati</a:t>
              </a:r>
              <a:r>
                <a:rPr lang="en-US" sz="14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, mi </a:t>
              </a:r>
              <a:r>
                <a:rPr lang="en-US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manda</a:t>
              </a:r>
              <a:r>
                <a:rPr lang="en-US" sz="14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uno</a:t>
              </a:r>
              <a:r>
                <a:rPr lang="en-US" sz="14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della </a:t>
              </a:r>
              <a:r>
                <a:rPr lang="en-US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tua</a:t>
              </a:r>
              <a:r>
                <a:rPr lang="en-US" sz="14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US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stessa</a:t>
              </a:r>
              <a:r>
                <a:rPr lang="en-US" sz="14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carica</a:t>
              </a:r>
              <a:endParaRPr lang="it-IT" sz="14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" name="Picture 77" descr="messenger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665" y="5083545"/>
              <a:ext cx="144780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1493192" y="5074818"/>
            <a:ext cx="612775" cy="511175"/>
            <a:chOff x="1247" y="2795"/>
            <a:chExt cx="234" cy="181"/>
          </a:xfrm>
        </p:grpSpPr>
        <p:sp>
          <p:nvSpPr>
            <p:cNvPr id="14" name="Oval 74"/>
            <p:cNvSpPr>
              <a:spLocks noChangeArrowheads="1"/>
            </p:cNvSpPr>
            <p:nvPr/>
          </p:nvSpPr>
          <p:spPr bwMode="auto">
            <a:xfrm>
              <a:off x="1247" y="2795"/>
              <a:ext cx="182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" name="Text Box 75"/>
            <p:cNvSpPr txBox="1">
              <a:spLocks noChangeArrowheads="1"/>
            </p:cNvSpPr>
            <p:nvPr/>
          </p:nvSpPr>
          <p:spPr bwMode="auto">
            <a:xfrm>
              <a:off x="1284" y="2806"/>
              <a:ext cx="197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b="1"/>
                <a:t>+</a:t>
              </a:r>
              <a:endParaRPr lang="it-IT" sz="1800" b="1"/>
            </a:p>
          </p:txBody>
        </p:sp>
      </p:grpSp>
    </p:spTree>
    <p:extLst>
      <p:ext uri="{BB962C8B-B14F-4D97-AF65-F5344CB8AC3E}">
        <p14:creationId xmlns:p14="http://schemas.microsoft.com/office/powerpoint/2010/main" val="197870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latin typeface="Century Gothic" panose="020B0502020202020204" pitchFamily="34" charset="0"/>
              </a:rPr>
              <a:t>INFN: Istituto Nazionale di Fisica Nucleare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663" y="764704"/>
            <a:ext cx="3692823" cy="427790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83768" y="6553200"/>
            <a:ext cx="4407570" cy="304800"/>
          </a:xfrm>
        </p:spPr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F512B4-FCBF-8C42-A3C7-30C763820DD7}"/>
              </a:ext>
            </a:extLst>
          </p:cNvPr>
          <p:cNvSpPr/>
          <p:nvPr/>
        </p:nvSpPr>
        <p:spPr>
          <a:xfrm>
            <a:off x="154969" y="980728"/>
            <a:ext cx="45400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 panose="020B0502020202020204" pitchFamily="34" charset="0"/>
              </a:rPr>
              <a:t>L’INFN è stato istituito l’8 agosto 1951</a:t>
            </a:r>
          </a:p>
          <a:p>
            <a:endParaRPr lang="it-IT" dirty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 panose="020B0502020202020204" pitchFamily="34" charset="0"/>
              </a:rPr>
              <a:t>Oggi l’ente conta circa 5000 scienziati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C5DABA-EC71-8D40-B80F-94471E42AEA8}"/>
              </a:ext>
            </a:extLst>
          </p:cNvPr>
          <p:cNvSpPr/>
          <p:nvPr/>
        </p:nvSpPr>
        <p:spPr>
          <a:xfrm>
            <a:off x="154969" y="2564904"/>
            <a:ext cx="5360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 panose="020B0502020202020204" pitchFamily="34" charset="0"/>
              </a:rPr>
              <a:t>È un lavoro che si basa sulla collaborazione, gli esperimenti richiedono miglia di persone e durano molti anni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93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4132FDD-973C-5241-8BEC-71EF2EC83172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20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15"/>
          <a:stretch/>
        </p:blipFill>
        <p:spPr bwMode="auto">
          <a:xfrm>
            <a:off x="2411760" y="640122"/>
            <a:ext cx="5972379" cy="521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94576" y="5824139"/>
            <a:ext cx="3385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particelle “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materia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”, sono i costituenti della materia</a:t>
            </a:r>
          </a:p>
        </p:txBody>
      </p:sp>
      <p:sp>
        <p:nvSpPr>
          <p:cNvPr id="9" name="Rectangle 8"/>
          <p:cNvSpPr/>
          <p:nvPr/>
        </p:nvSpPr>
        <p:spPr>
          <a:xfrm>
            <a:off x="7284271" y="2375805"/>
            <a:ext cx="2051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Queste particelle si dicono “</a:t>
            </a:r>
            <a:r>
              <a:rPr lang="it-IT" b="1" dirty="0">
                <a:solidFill>
                  <a:srgbClr val="FF0000"/>
                </a:solidFill>
                <a:latin typeface="Century Gothic"/>
                <a:cs typeface="Century Gothic"/>
              </a:rPr>
              <a:t>messaggeri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”, sono quelli che trasmettono le forze</a:t>
            </a:r>
          </a:p>
        </p:txBody>
      </p:sp>
      <p:cxnSp>
        <p:nvCxnSpPr>
          <p:cNvPr id="17" name="Straight Arrow Connector 16"/>
          <p:cNvCxnSpPr>
            <a:cxnSpLocks/>
            <a:endCxn id="23555" idx="2"/>
          </p:cNvCxnSpPr>
          <p:nvPr/>
        </p:nvCxnSpPr>
        <p:spPr bwMode="auto">
          <a:xfrm flipH="1" flipV="1">
            <a:off x="5397950" y="5859831"/>
            <a:ext cx="321170" cy="3231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3271571" y="999603"/>
            <a:ext cx="2873692" cy="4752528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23899" y="999603"/>
            <a:ext cx="1008112" cy="4752528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5383" y="1087580"/>
            <a:ext cx="720080" cy="200055"/>
          </a:xfrm>
          <a:prstGeom prst="rect">
            <a:avLst/>
          </a:prstGeom>
          <a:solidFill>
            <a:srgbClr val="FFF600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Century Gothic"/>
                <a:cs typeface="Century Gothic"/>
              </a:rPr>
              <a:t>125 GeV/c</a:t>
            </a:r>
            <a:r>
              <a:rPr lang="en-US" sz="700" baseline="30000" dirty="0">
                <a:latin typeface="Century Gothic"/>
                <a:cs typeface="Century Gothic"/>
              </a:rPr>
              <a:t>2</a:t>
            </a:r>
          </a:p>
        </p:txBody>
      </p:sp>
      <p:sp>
        <p:nvSpPr>
          <p:cNvPr id="18" name="Text Box 236"/>
          <p:cNvSpPr txBox="1">
            <a:spLocks noChangeArrowheads="1"/>
          </p:cNvSpPr>
          <p:nvPr/>
        </p:nvSpPr>
        <p:spPr bwMode="auto">
          <a:xfrm>
            <a:off x="-107950" y="-27384"/>
            <a:ext cx="92519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Le particelle elementari</a:t>
            </a:r>
          </a:p>
        </p:txBody>
      </p:sp>
      <p:sp>
        <p:nvSpPr>
          <p:cNvPr id="5" name="Curved Right Arrow 4">
            <a:extLst>
              <a:ext uri="{FF2B5EF4-FFF2-40B4-BE49-F238E27FC236}">
                <a16:creationId xmlns:a16="http://schemas.microsoft.com/office/drawing/2014/main" id="{019E1A97-0984-E142-8846-5FC6966071B4}"/>
              </a:ext>
            </a:extLst>
          </p:cNvPr>
          <p:cNvSpPr/>
          <p:nvPr/>
        </p:nvSpPr>
        <p:spPr>
          <a:xfrm flipH="1">
            <a:off x="3876112" y="1719683"/>
            <a:ext cx="391507" cy="926816"/>
          </a:xfrm>
          <a:prstGeom prst="curvedRightArrow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Curved Right Arrow 21">
            <a:extLst>
              <a:ext uri="{FF2B5EF4-FFF2-40B4-BE49-F238E27FC236}">
                <a16:creationId xmlns:a16="http://schemas.microsoft.com/office/drawing/2014/main" id="{2BA7634D-3E3B-3A41-924A-B4F5B2A5932C}"/>
              </a:ext>
            </a:extLst>
          </p:cNvPr>
          <p:cNvSpPr/>
          <p:nvPr/>
        </p:nvSpPr>
        <p:spPr>
          <a:xfrm flipH="1">
            <a:off x="4817652" y="1728971"/>
            <a:ext cx="391507" cy="926816"/>
          </a:xfrm>
          <a:prstGeom prst="curvedRightArrow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Curved Right Arrow 22">
            <a:extLst>
              <a:ext uri="{FF2B5EF4-FFF2-40B4-BE49-F238E27FC236}">
                <a16:creationId xmlns:a16="http://schemas.microsoft.com/office/drawing/2014/main" id="{3274E250-B0EA-8641-A476-649009544B68}"/>
              </a:ext>
            </a:extLst>
          </p:cNvPr>
          <p:cNvSpPr/>
          <p:nvPr/>
        </p:nvSpPr>
        <p:spPr>
          <a:xfrm flipH="1">
            <a:off x="5759192" y="1738259"/>
            <a:ext cx="391507" cy="926816"/>
          </a:xfrm>
          <a:prstGeom prst="curvedRightArrow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Curved Right Arrow 23">
            <a:extLst>
              <a:ext uri="{FF2B5EF4-FFF2-40B4-BE49-F238E27FC236}">
                <a16:creationId xmlns:a16="http://schemas.microsoft.com/office/drawing/2014/main" id="{BFDCB52C-C8EA-5441-8AA0-7E284DF11F79}"/>
              </a:ext>
            </a:extLst>
          </p:cNvPr>
          <p:cNvSpPr/>
          <p:nvPr/>
        </p:nvSpPr>
        <p:spPr>
          <a:xfrm flipH="1">
            <a:off x="5872784" y="4128755"/>
            <a:ext cx="391507" cy="926816"/>
          </a:xfrm>
          <a:prstGeom prst="curved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Curved Right Arrow 24">
            <a:extLst>
              <a:ext uri="{FF2B5EF4-FFF2-40B4-BE49-F238E27FC236}">
                <a16:creationId xmlns:a16="http://schemas.microsoft.com/office/drawing/2014/main" id="{CAB3AD8F-F6CD-0143-954A-0AA6351670A8}"/>
              </a:ext>
            </a:extLst>
          </p:cNvPr>
          <p:cNvSpPr/>
          <p:nvPr/>
        </p:nvSpPr>
        <p:spPr>
          <a:xfrm flipH="1">
            <a:off x="4909187" y="4128755"/>
            <a:ext cx="391507" cy="926816"/>
          </a:xfrm>
          <a:prstGeom prst="curved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6" name="Curved Right Arrow 25">
            <a:extLst>
              <a:ext uri="{FF2B5EF4-FFF2-40B4-BE49-F238E27FC236}">
                <a16:creationId xmlns:a16="http://schemas.microsoft.com/office/drawing/2014/main" id="{5EC682CA-D912-8045-BB9F-1F9AFA3F2DA8}"/>
              </a:ext>
            </a:extLst>
          </p:cNvPr>
          <p:cNvSpPr/>
          <p:nvPr/>
        </p:nvSpPr>
        <p:spPr>
          <a:xfrm flipH="1">
            <a:off x="3945590" y="4128755"/>
            <a:ext cx="391507" cy="926816"/>
          </a:xfrm>
          <a:prstGeom prst="curved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689449-8DDB-B244-93F6-77DB27E32451}"/>
              </a:ext>
            </a:extLst>
          </p:cNvPr>
          <p:cNvSpPr txBox="1"/>
          <p:nvPr/>
        </p:nvSpPr>
        <p:spPr>
          <a:xfrm>
            <a:off x="-121866" y="1498642"/>
            <a:ext cx="3131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Due grandi famiglie: </a:t>
            </a:r>
            <a:r>
              <a:rPr lang="it-IT" sz="1600" b="1" dirty="0">
                <a:solidFill>
                  <a:srgbClr val="0000FF"/>
                </a:solidFill>
                <a:latin typeface="Century Gothic"/>
                <a:cs typeface="Century Gothic"/>
              </a:rPr>
              <a:t>Quark e leptoni</a:t>
            </a:r>
          </a:p>
          <a:p>
            <a:endParaRPr lang="it-IT" sz="16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Vengono in </a:t>
            </a:r>
            <a:r>
              <a:rPr lang="it-IT" sz="1600" b="1" dirty="0">
                <a:solidFill>
                  <a:srgbClr val="0000FF"/>
                </a:solidFill>
                <a:latin typeface="Century Gothic"/>
                <a:cs typeface="Century Gothic"/>
              </a:rPr>
              <a:t>doppietti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00FF"/>
                </a:solidFill>
                <a:latin typeface="Century Gothic"/>
                <a:cs typeface="Century Gothic"/>
              </a:rPr>
              <a:t>Il numero di doppietti </a:t>
            </a: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(le famiglie) </a:t>
            </a:r>
            <a:r>
              <a:rPr lang="it-IT" sz="1600" b="1" dirty="0">
                <a:solidFill>
                  <a:srgbClr val="0000FF"/>
                </a:solidFill>
                <a:latin typeface="Century Gothic"/>
                <a:cs typeface="Century Gothic"/>
              </a:rPr>
              <a:t>dei quark e leptoni è lo stesso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La teoria ci dice che il numero di doppietti di leptoni e quark DEVE essere lo stesso e DEVE essere &gt;=3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Ci possono essere altre famiglie, le stiamo cercando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8262BC-0C6B-BF40-896D-00E9AC4DD936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21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Materia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ed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anti-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materia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1115616" y="692696"/>
            <a:ext cx="7416800" cy="3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Ogni particella di materia ha la sua anti-particella.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251520" y="2016744"/>
            <a:ext cx="38862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- I mediatori non hanno le antiparticelle: non esistono gli anti-gluoni o gli anti-fotoni!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- Le anti-particelle hanno cariche opposte a quelle delle particelle</a:t>
            </a:r>
          </a:p>
        </p:txBody>
      </p:sp>
      <p:pic>
        <p:nvPicPr>
          <p:cNvPr id="12" name="Picture 5" descr="12_quarks_antiqua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5975" y="2514374"/>
            <a:ext cx="4677737" cy="40103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8262BC-0C6B-BF40-896D-00E9AC4DD936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22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Come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si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fa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l’anti-materia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?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3" descr="bana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261" y="1196752"/>
            <a:ext cx="4225827" cy="338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23528" y="1052736"/>
            <a:ext cx="5040313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Le banane fanno antimateria…: </a:t>
            </a:r>
          </a:p>
          <a:p>
            <a:pPr eaLnBrk="0" hangingPunct="0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Rilasciano un positrone, </a:t>
            </a:r>
            <a:r>
              <a:rPr lang="it-IT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l’equivalente di un elettrone per l’antimateria, ogni 75 minuti…</a:t>
            </a:r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endParaRPr lang="it-IT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Questo capita perché la banana contiene un isotopo del potassio, il potassio</a:t>
            </a:r>
            <a:r>
              <a:rPr lang="it-IT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-40</a:t>
            </a:r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endParaRPr lang="it-IT" sz="18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r>
              <a:rPr lang="it-IT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Quando il potassio-40 decade può emettere un positrone….</a:t>
            </a:r>
            <a:endParaRPr lang="it-IT" sz="18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47895" y="4524772"/>
            <a:ext cx="756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Ci sono anche altri modi di produrre antimateria….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B93CE4-1FCB-0949-A8E5-7A5AA0A9D331}"/>
              </a:ext>
            </a:extLst>
          </p:cNvPr>
          <p:cNvSpPr/>
          <p:nvPr/>
        </p:nvSpPr>
        <p:spPr>
          <a:xfrm>
            <a:off x="247895" y="4967946"/>
            <a:ext cx="776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Regola assoluta della fisica: 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se si creano delle particelle si ottiene sempre: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b="1" dirty="0">
                <a:solidFill>
                  <a:srgbClr val="FF0000"/>
                </a:solidFill>
                <a:latin typeface="Century Gothic"/>
                <a:cs typeface="Century Gothic"/>
              </a:rPr>
              <a:t>- tanta materia quanto anti-materia, </a:t>
            </a:r>
          </a:p>
          <a:p>
            <a:r>
              <a:rPr lang="it-IT" b="1" dirty="0">
                <a:solidFill>
                  <a:srgbClr val="FF0000"/>
                </a:solidFill>
                <a:latin typeface="Century Gothic"/>
                <a:cs typeface="Century Gothic"/>
              </a:rPr>
              <a:t>- tante cariche positive quante negative.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42176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FF94E5-8DF9-244A-830A-474F941AF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77267"/>
            <a:ext cx="7381182" cy="543421"/>
          </a:xfrm>
        </p:spPr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Un esempio di particella composta:</a:t>
            </a:r>
            <a:br>
              <a:rPr lang="it-IT" dirty="0">
                <a:latin typeface="Century Gothic" panose="020B0502020202020204" pitchFamily="34" charset="0"/>
              </a:rPr>
            </a:br>
            <a:r>
              <a:rPr lang="it-IT" dirty="0">
                <a:latin typeface="Century Gothic" panose="020B0502020202020204" pitchFamily="34" charset="0"/>
              </a:rPr>
              <a:t> il pione positivo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>
                <a:latin typeface="Century Gothic" panose="020B0502020202020204" pitchFamily="34" charset="0"/>
              </a:rPr>
              <a:t>+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1F79E-EF3F-EC43-8455-26129609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14CA4-87BF-B149-9787-24D0ACBA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B36F33-FD3A-F843-929F-076DF736D9E4}"/>
              </a:ext>
            </a:extLst>
          </p:cNvPr>
          <p:cNvSpPr txBox="1"/>
          <p:nvPr/>
        </p:nvSpPr>
        <p:spPr>
          <a:xfrm>
            <a:off x="230762" y="1064930"/>
            <a:ext cx="8857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Secondo il modello a quark, il pione positivo </a:t>
            </a:r>
            <a:r>
              <a:rPr lang="en-US" sz="2000" b="1" dirty="0">
                <a:solidFill>
                  <a:srgbClr val="0000FF"/>
                </a:solidFill>
                <a:latin typeface="Symbol" pitchFamily="2" charset="2"/>
                <a:cs typeface="Century Gothic"/>
              </a:rPr>
              <a:t>p</a:t>
            </a:r>
            <a:r>
              <a:rPr lang="en-US" sz="2000" b="1" dirty="0">
                <a:solidFill>
                  <a:srgbClr val="0000FF"/>
                </a:solidFill>
                <a:latin typeface="Century Gothic"/>
                <a:cs typeface="Century Gothic"/>
              </a:rPr>
              <a:t>+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è</a:t>
            </a:r>
            <a:r>
              <a:rPr lang="en-US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composto</a:t>
            </a:r>
            <a:r>
              <a:rPr lang="en-US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di due quark:  (u + anti-d)  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viene creato negli urti, e poi decade. </a:t>
            </a:r>
          </a:p>
          <a:p>
            <a:endParaRPr lang="it-IT" sz="2000" b="1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Due problemi ovvi: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C614E2-C327-0346-BDE9-C7A3A7294812}"/>
              </a:ext>
            </a:extLst>
          </p:cNvPr>
          <p:cNvSpPr/>
          <p:nvPr/>
        </p:nvSpPr>
        <p:spPr>
          <a:xfrm>
            <a:off x="6944752" y="2031444"/>
            <a:ext cx="1626019" cy="5765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0000"/>
                </a:solidFill>
              </a:rPr>
              <a:t>u 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rPr>
              <a:t>2/3+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7A61A7-41A0-EB4B-8B33-1D11E971E1E7}"/>
              </a:ext>
            </a:extLst>
          </p:cNvPr>
          <p:cNvSpPr/>
          <p:nvPr/>
        </p:nvSpPr>
        <p:spPr>
          <a:xfrm>
            <a:off x="6732240" y="2604012"/>
            <a:ext cx="1857126" cy="536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rPr>
              <a:t>Anti-d 1/3+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F59A28-73FD-634E-9208-5E83743D6D97}"/>
              </a:ext>
            </a:extLst>
          </p:cNvPr>
          <p:cNvSpPr/>
          <p:nvPr/>
        </p:nvSpPr>
        <p:spPr>
          <a:xfrm>
            <a:off x="6588224" y="1941776"/>
            <a:ext cx="2160241" cy="1361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6823F-0AAE-0149-9596-6FDF15800896}"/>
              </a:ext>
            </a:extLst>
          </p:cNvPr>
          <p:cNvSpPr/>
          <p:nvPr/>
        </p:nvSpPr>
        <p:spPr>
          <a:xfrm>
            <a:off x="230762" y="2787025"/>
            <a:ext cx="5996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Perché due  quark positivi stanno assieme?</a:t>
            </a:r>
          </a:p>
          <a:p>
            <a:pPr marL="457200" indent="-457200">
              <a:buAutoNum type="arabicParenR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Perché decade?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59D5A5-AD39-0446-B3AE-A5A6BF6FE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3632165"/>
            <a:ext cx="5430620" cy="27837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F029DD-BE34-1D4F-8D74-0B862265E81B}"/>
              </a:ext>
            </a:extLst>
          </p:cNvPr>
          <p:cNvSpPr/>
          <p:nvPr/>
        </p:nvSpPr>
        <p:spPr>
          <a:xfrm>
            <a:off x="7399680" y="1556606"/>
            <a:ext cx="537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2" charset="2"/>
                <a:cs typeface="Century Gothic"/>
              </a:rPr>
              <a:t>p</a:t>
            </a:r>
            <a:r>
              <a:rPr lang="en-US" sz="2400" b="1" dirty="0">
                <a:solidFill>
                  <a:srgbClr val="FF0000"/>
                </a:solidFill>
                <a:latin typeface="Century Gothic"/>
                <a:cs typeface="Century Gothic"/>
              </a:rPr>
              <a:t>+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38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FF94E5-8DF9-244A-830A-474F941A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La </a:t>
            </a:r>
            <a:r>
              <a:rPr lang="en-US" dirty="0" err="1">
                <a:latin typeface="Century Gothic" panose="020B0502020202020204" pitchFamily="34" charset="0"/>
              </a:rPr>
              <a:t>complessa</a:t>
            </a:r>
            <a:r>
              <a:rPr lang="en-US" dirty="0">
                <a:latin typeface="Century Gothic" panose="020B0502020202020204" pitchFamily="34" charset="0"/>
              </a:rPr>
              <a:t> vita  </a:t>
            </a:r>
            <a:r>
              <a:rPr lang="en-US" dirty="0" err="1">
                <a:latin typeface="Century Gothic" panose="020B0502020202020204" pitchFamily="34" charset="0"/>
              </a:rPr>
              <a:t>interiore</a:t>
            </a:r>
            <a:r>
              <a:rPr lang="en-US" dirty="0">
                <a:latin typeface="Century Gothic" panose="020B0502020202020204" pitchFamily="34" charset="0"/>
              </a:rPr>
              <a:t> del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1F79E-EF3F-EC43-8455-26129609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14CA4-87BF-B149-9787-24D0ACBA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606BDC-4F97-9444-B80F-A11EC774EE64}"/>
              </a:ext>
            </a:extLst>
          </p:cNvPr>
          <p:cNvSpPr/>
          <p:nvPr/>
        </p:nvSpPr>
        <p:spPr>
          <a:xfrm>
            <a:off x="324789" y="1510006"/>
            <a:ext cx="4051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1) La forza 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elettromagnetica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 che li spinge lontano:</a:t>
            </a:r>
          </a:p>
        </p:txBody>
      </p:sp>
      <p:pic>
        <p:nvPicPr>
          <p:cNvPr id="13" name="EM Interactio.mp4">
            <a:hlinkClick r:id="" action="ppaction://media"/>
            <a:extLst>
              <a:ext uri="{FF2B5EF4-FFF2-40B4-BE49-F238E27FC236}">
                <a16:creationId xmlns:a16="http://schemas.microsoft.com/office/drawing/2014/main" id="{A28FA45D-3C7D-9A42-811D-CDF3EB7D3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1278" y="1597242"/>
            <a:ext cx="2920120" cy="28047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0ECB3F-91C1-6E46-8448-A42F3D787A1C}"/>
              </a:ext>
            </a:extLst>
          </p:cNvPr>
          <p:cNvSpPr/>
          <p:nvPr/>
        </p:nvSpPr>
        <p:spPr>
          <a:xfrm>
            <a:off x="330469" y="2620095"/>
            <a:ext cx="51008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2) La forza 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forte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 che li attrae. </a:t>
            </a: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Nota bene: la forza forte diventa più intensa tanto più le particelle sono lontane. 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PS: quale altra forza aumenta con la distanza?</a:t>
            </a:r>
          </a:p>
        </p:txBody>
      </p:sp>
      <p:pic>
        <p:nvPicPr>
          <p:cNvPr id="15" name="Qcd.mp4">
            <a:hlinkClick r:id="" action="ppaction://media"/>
            <a:extLst>
              <a:ext uri="{FF2B5EF4-FFF2-40B4-BE49-F238E27FC236}">
                <a16:creationId xmlns:a16="http://schemas.microsoft.com/office/drawing/2014/main" id="{E1748CFB-B97D-3343-9CCA-83FF4796BA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0659" y="3218501"/>
            <a:ext cx="2669657" cy="2002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A4252D-2FED-E242-BA59-FE2058813A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077072"/>
            <a:ext cx="360040" cy="3600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859198B-26B6-0443-9BB8-D894FAA4BC7B}"/>
              </a:ext>
            </a:extLst>
          </p:cNvPr>
          <p:cNvGrpSpPr/>
          <p:nvPr/>
        </p:nvGrpSpPr>
        <p:grpSpPr>
          <a:xfrm>
            <a:off x="7144184" y="1066426"/>
            <a:ext cx="1964891" cy="945654"/>
            <a:chOff x="7400212" y="2636479"/>
            <a:chExt cx="1964891" cy="9456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E8C61E-2750-8A45-BA34-E5B8B5B9E664}"/>
                </a:ext>
              </a:extLst>
            </p:cNvPr>
            <p:cNvSpPr txBox="1"/>
            <p:nvPr/>
          </p:nvSpPr>
          <p:spPr>
            <a:xfrm>
              <a:off x="7636340" y="2636479"/>
              <a:ext cx="17287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Scambio</a:t>
              </a:r>
              <a:r>
                <a:rPr lang="en-US" sz="14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di </a:t>
              </a:r>
              <a:r>
                <a:rPr lang="en-US" sz="14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fotoni</a:t>
              </a:r>
              <a:r>
                <a:rPr lang="en-US" sz="14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(</a:t>
              </a:r>
              <a:r>
                <a:rPr lang="en-US" sz="14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carica</a:t>
              </a:r>
              <a:r>
                <a:rPr lang="en-US" sz="14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4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elettrica</a:t>
              </a:r>
              <a:r>
                <a:rPr lang="en-US" sz="1400" dirty="0">
                  <a:solidFill>
                    <a:srgbClr val="0000FF"/>
                  </a:solidFill>
                  <a:latin typeface="Century Gothic"/>
                  <a:cs typeface="Century Gothic"/>
                </a:rPr>
                <a:t>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25A1649-44DB-764E-8314-5281D19F759E}"/>
                </a:ext>
              </a:extLst>
            </p:cNvPr>
            <p:cNvCxnSpPr>
              <a:cxnSpLocks/>
              <a:stCxn id="17" idx="1"/>
            </p:cNvCxnSpPr>
            <p:nvPr/>
          </p:nvCxnSpPr>
          <p:spPr bwMode="auto">
            <a:xfrm flipH="1">
              <a:off x="7400212" y="2898089"/>
              <a:ext cx="236128" cy="6840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90E9CD-4B19-D749-8C2F-15617E78070C}"/>
              </a:ext>
            </a:extLst>
          </p:cNvPr>
          <p:cNvGrpSpPr/>
          <p:nvPr/>
        </p:nvGrpSpPr>
        <p:grpSpPr>
          <a:xfrm>
            <a:off x="6938002" y="2687846"/>
            <a:ext cx="2322223" cy="765362"/>
            <a:chOff x="7010876" y="2636479"/>
            <a:chExt cx="2322223" cy="7653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B74CF4-328C-9348-9E5B-5F1D2F3B6786}"/>
                </a:ext>
              </a:extLst>
            </p:cNvPr>
            <p:cNvSpPr txBox="1"/>
            <p:nvPr/>
          </p:nvSpPr>
          <p:spPr>
            <a:xfrm>
              <a:off x="7525194" y="2636479"/>
              <a:ext cx="1807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Scambio</a:t>
              </a:r>
              <a:r>
                <a:rPr lang="en-US" sz="14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di </a:t>
              </a:r>
              <a:r>
                <a:rPr lang="en-US" sz="14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gluoni</a:t>
              </a:r>
              <a:r>
                <a:rPr lang="en-US" sz="14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 (</a:t>
              </a:r>
              <a:r>
                <a:rPr lang="en-US" sz="14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carica</a:t>
              </a:r>
              <a:r>
                <a:rPr lang="en-US" sz="14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di </a:t>
              </a:r>
              <a:r>
                <a:rPr lang="en-US" sz="14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colore</a:t>
              </a:r>
              <a:r>
                <a:rPr lang="en-US" sz="1400" dirty="0">
                  <a:solidFill>
                    <a:srgbClr val="0000FF"/>
                  </a:solidFill>
                  <a:latin typeface="Century Gothic"/>
                  <a:cs typeface="Century Gothic"/>
                </a:rPr>
                <a:t>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4210760-D2B1-3F43-AD9B-61FEAFAD1B1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010876" y="3011693"/>
              <a:ext cx="546322" cy="3901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A1AF3E7-2695-CE4A-B462-C1F3DBD87F33}"/>
              </a:ext>
            </a:extLst>
          </p:cNvPr>
          <p:cNvSpPr txBox="1"/>
          <p:nvPr/>
        </p:nvSpPr>
        <p:spPr>
          <a:xfrm>
            <a:off x="1979712" y="631268"/>
            <a:ext cx="562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Century Gothic"/>
                <a:cs typeface="Century Gothic"/>
              </a:rPr>
              <a:t>Tra</a:t>
            </a:r>
            <a:r>
              <a:rPr lang="en-US" sz="24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entury Gothic"/>
                <a:cs typeface="Century Gothic"/>
              </a:rPr>
              <a:t>i</a:t>
            </a:r>
            <a:r>
              <a:rPr lang="en-US" sz="2400" dirty="0">
                <a:solidFill>
                  <a:srgbClr val="0000FF"/>
                </a:solidFill>
                <a:latin typeface="Century Gothic"/>
                <a:cs typeface="Century Gothic"/>
              </a:rPr>
              <a:t> due quark </a:t>
            </a:r>
            <a:r>
              <a:rPr lang="en-US" sz="2400" dirty="0" err="1">
                <a:solidFill>
                  <a:srgbClr val="0000FF"/>
                </a:solidFill>
                <a:latin typeface="Century Gothic"/>
                <a:cs typeface="Century Gothic"/>
              </a:rPr>
              <a:t>sono</a:t>
            </a:r>
            <a:r>
              <a:rPr lang="en-US" sz="2400" dirty="0">
                <a:solidFill>
                  <a:srgbClr val="0000FF"/>
                </a:solidFill>
                <a:latin typeface="Century Gothic"/>
                <a:cs typeface="Century Gothic"/>
              </a:rPr>
              <a:t> in </a:t>
            </a:r>
            <a:r>
              <a:rPr lang="en-US" sz="2400" dirty="0" err="1">
                <a:solidFill>
                  <a:srgbClr val="0000FF"/>
                </a:solidFill>
                <a:latin typeface="Century Gothic"/>
                <a:cs typeface="Century Gothic"/>
              </a:rPr>
              <a:t>gioco</a:t>
            </a:r>
            <a:r>
              <a:rPr lang="en-US" sz="2400" dirty="0">
                <a:solidFill>
                  <a:srgbClr val="0000FF"/>
                </a:solidFill>
                <a:latin typeface="Century Gothic"/>
                <a:cs typeface="Century Gothic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latin typeface="Century Gothic"/>
                <a:cs typeface="Century Gothic"/>
              </a:rPr>
              <a:t>forze</a:t>
            </a:r>
            <a:r>
              <a:rPr lang="en-US" sz="2400" dirty="0">
                <a:solidFill>
                  <a:srgbClr val="0000FF"/>
                </a:solidFill>
                <a:latin typeface="Century Gothic"/>
                <a:cs typeface="Century Gothic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A2A40-5035-C645-82CB-1E3841DD3BB8}"/>
              </a:ext>
            </a:extLst>
          </p:cNvPr>
          <p:cNvSpPr txBox="1"/>
          <p:nvPr/>
        </p:nvSpPr>
        <p:spPr>
          <a:xfrm>
            <a:off x="281941" y="4887999"/>
            <a:ext cx="4680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3) La forza 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debole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, che unisce i due  quark fra loro in una particelle </a:t>
            </a:r>
            <a:r>
              <a:rPr lang="it-IT" dirty="0" err="1">
                <a:solidFill>
                  <a:srgbClr val="0000FF"/>
                </a:solidFill>
                <a:latin typeface="Century Gothic"/>
                <a:cs typeface="Century Gothic"/>
              </a:rPr>
              <a:t>W</a:t>
            </a:r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Questa forza agisce solo quando i quark sono molto vicini</a:t>
            </a:r>
          </a:p>
        </p:txBody>
      </p:sp>
    </p:spTree>
    <p:extLst>
      <p:ext uri="{BB962C8B-B14F-4D97-AF65-F5344CB8AC3E}">
        <p14:creationId xmlns:p14="http://schemas.microsoft.com/office/powerpoint/2010/main" val="46877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FF94E5-8DF9-244A-830A-474F941A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entury Gothic" panose="020B0502020202020204" pitchFamily="34" charset="0"/>
              </a:rPr>
              <a:t>Dinamica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delle</a:t>
            </a:r>
            <a:r>
              <a:rPr lang="en-US" dirty="0">
                <a:latin typeface="Century Gothic" panose="020B0502020202020204" pitchFamily="34" charset="0"/>
              </a:rPr>
              <a:t> 3 </a:t>
            </a:r>
            <a:r>
              <a:rPr lang="en-US" dirty="0" err="1">
                <a:latin typeface="Century Gothic" panose="020B0502020202020204" pitchFamily="34" charset="0"/>
              </a:rPr>
              <a:t>forze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nel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>
                <a:latin typeface="Century Gothic" panose="020B0502020202020204" pitchFamily="34" charset="0"/>
              </a:rPr>
              <a:t>+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1F79E-EF3F-EC43-8455-26129609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14CA4-87BF-B149-9787-24D0ACBA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A16E6A-75B1-6F47-8212-3B3DF393646E}"/>
              </a:ext>
            </a:extLst>
          </p:cNvPr>
          <p:cNvSpPr/>
          <p:nvPr/>
        </p:nvSpPr>
        <p:spPr>
          <a:xfrm>
            <a:off x="228898" y="3763230"/>
            <a:ext cx="84604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Nel </a:t>
            </a:r>
            <a:r>
              <a:rPr lang="en-US" dirty="0">
                <a:solidFill>
                  <a:srgbClr val="0000FF"/>
                </a:solidFill>
                <a:latin typeface="Symbol" pitchFamily="2" charset="2"/>
              </a:rPr>
              <a:t>p</a:t>
            </a:r>
            <a:r>
              <a:rPr lang="en-US" dirty="0">
                <a:solidFill>
                  <a:srgbClr val="0000FF"/>
                </a:solidFill>
                <a:latin typeface="Century Gothic" panose="020B0502020202020204" pitchFamily="34" charset="0"/>
              </a:rPr>
              <a:t>+ (come in </a:t>
            </a:r>
            <a:r>
              <a:rPr lang="en-US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tutti</a:t>
            </a:r>
            <a:r>
              <a:rPr lang="en-US" dirty="0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gli adroni) c’è una continua 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competizione tra la forza elettromagnetica, la forza forte e la forza debole. 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forza elettromagnetica allontana i due quark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forza forte li riavvicina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forza debole fa decadere il pione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Alla fine di questa lunga guerra (circa 25 miliardesimo di secondo -  2.6 10</a:t>
            </a:r>
            <a:r>
              <a:rPr lang="it-IT" baseline="30000" dirty="0">
                <a:solidFill>
                  <a:srgbClr val="0000FF"/>
                </a:solidFill>
                <a:latin typeface="Century Gothic"/>
                <a:cs typeface="Century Gothic"/>
              </a:rPr>
              <a:t>-8 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sec) 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vince sempre la forza debole ed il pione decade</a:t>
            </a:r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7" name="Qed-QCD-EW">
            <a:hlinkClick r:id="" action="ppaction://media"/>
            <a:extLst>
              <a:ext uri="{FF2B5EF4-FFF2-40B4-BE49-F238E27FC236}">
                <a16:creationId xmlns:a16="http://schemas.microsoft.com/office/drawing/2014/main" id="{6E05DAA7-9952-7343-9AAD-CCFBA1363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105" y="997156"/>
            <a:ext cx="2972195" cy="2229146"/>
          </a:xfrm>
          <a:prstGeom prst="rect">
            <a:avLst/>
          </a:prstGeom>
        </p:spPr>
      </p:pic>
      <p:sp>
        <p:nvSpPr>
          <p:cNvPr id="13" name="Oval 4">
            <a:extLst>
              <a:ext uri="{FF2B5EF4-FFF2-40B4-BE49-F238E27FC236}">
                <a16:creationId xmlns:a16="http://schemas.microsoft.com/office/drawing/2014/main" id="{CD1E161B-B68B-7A4F-A663-A257BC0EC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452" y="2688352"/>
            <a:ext cx="684213" cy="7096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/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A7F1131-D83A-1744-905D-791C780A9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978" y="2777816"/>
            <a:ext cx="383617" cy="53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900" b="1" dirty="0">
                <a:latin typeface="Symbol" charset="0"/>
              </a:rPr>
              <a:t>m</a:t>
            </a:r>
          </a:p>
        </p:txBody>
      </p:sp>
      <p:grpSp>
        <p:nvGrpSpPr>
          <p:cNvPr id="15" name="Group 26">
            <a:extLst>
              <a:ext uri="{FF2B5EF4-FFF2-40B4-BE49-F238E27FC236}">
                <a16:creationId xmlns:a16="http://schemas.microsoft.com/office/drawing/2014/main" id="{FD23A76B-7303-0B40-A488-90CAA152023D}"/>
              </a:ext>
            </a:extLst>
          </p:cNvPr>
          <p:cNvGrpSpPr>
            <a:grpSpLocks/>
          </p:cNvGrpSpPr>
          <p:nvPr/>
        </p:nvGrpSpPr>
        <p:grpSpPr bwMode="auto">
          <a:xfrm>
            <a:off x="4459115" y="857604"/>
            <a:ext cx="1679575" cy="1730375"/>
            <a:chOff x="1949" y="2690"/>
            <a:chExt cx="1058" cy="1090"/>
          </a:xfrm>
        </p:grpSpPr>
        <p:sp>
          <p:nvSpPr>
            <p:cNvPr id="16" name="Oval 2">
              <a:extLst>
                <a:ext uri="{FF2B5EF4-FFF2-40B4-BE49-F238E27FC236}">
                  <a16:creationId xmlns:a16="http://schemas.microsoft.com/office/drawing/2014/main" id="{95CC833D-AFC7-7144-86EE-59F858A90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2690"/>
              <a:ext cx="433" cy="447"/>
            </a:xfrm>
            <a:prstGeom prst="ellipse">
              <a:avLst/>
            </a:prstGeom>
            <a:solidFill>
              <a:srgbClr val="2D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/>
              <a:endParaRPr lang="en-US" sz="2200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8B7FD98B-7067-0F42-95E5-306D4D0F0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2750"/>
              <a:ext cx="241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 dirty="0">
                  <a:solidFill>
                    <a:srgbClr val="0000FF"/>
                  </a:solidFill>
                  <a:latin typeface="Century" panose="02040604050505020304" pitchFamily="18" charset="0"/>
                </a:rPr>
                <a:t>d</a:t>
              </a:r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491A2A30-45FF-0E4F-B5B4-7A0D87564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" y="3333"/>
              <a:ext cx="436" cy="447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/>
              <a:endParaRPr lang="en-US" sz="2200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0CFB203A-48D0-704F-A939-4BF6D44A6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3" y="3339"/>
              <a:ext cx="106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endParaRPr lang="en-US" sz="2900" b="1" dirty="0">
                <a:latin typeface="Verdana" charset="0"/>
              </a:endParaRPr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C6201335-8E3A-EB44-B6A0-034784F87F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1" y="3480"/>
              <a:ext cx="286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3">
              <a:extLst>
                <a:ext uri="{FF2B5EF4-FFF2-40B4-BE49-F238E27FC236}">
                  <a16:creationId xmlns:a16="http://schemas.microsoft.com/office/drawing/2014/main" id="{5233DB4B-80CB-5E47-AC64-6126B8844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7" y="3197"/>
              <a:ext cx="8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6">
              <a:extLst>
                <a:ext uri="{FF2B5EF4-FFF2-40B4-BE49-F238E27FC236}">
                  <a16:creationId xmlns:a16="http://schemas.microsoft.com/office/drawing/2014/main" id="{ABE9C9A8-3874-D348-A423-05C6B9AB7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2" y="3389"/>
              <a:ext cx="250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 dirty="0">
                  <a:solidFill>
                    <a:srgbClr val="0000FF"/>
                  </a:solidFill>
                  <a:latin typeface="Century" panose="02040604050505020304" pitchFamily="18" charset="0"/>
                </a:rPr>
                <a:t>u</a:t>
              </a:r>
            </a:p>
          </p:txBody>
        </p:sp>
      </p:grpSp>
      <p:grpSp>
        <p:nvGrpSpPr>
          <p:cNvPr id="22" name="Group 27">
            <a:extLst>
              <a:ext uri="{FF2B5EF4-FFF2-40B4-BE49-F238E27FC236}">
                <a16:creationId xmlns:a16="http://schemas.microsoft.com/office/drawing/2014/main" id="{65D56AD3-CA8B-3C4E-A519-691D947377FC}"/>
              </a:ext>
            </a:extLst>
          </p:cNvPr>
          <p:cNvGrpSpPr>
            <a:grpSpLocks/>
          </p:cNvGrpSpPr>
          <p:nvPr/>
        </p:nvGrpSpPr>
        <p:grpSpPr bwMode="auto">
          <a:xfrm>
            <a:off x="5870897" y="771517"/>
            <a:ext cx="1871662" cy="2006600"/>
            <a:chOff x="975" y="1758"/>
            <a:chExt cx="1179" cy="1264"/>
          </a:xfrm>
        </p:grpSpPr>
        <p:grpSp>
          <p:nvGrpSpPr>
            <p:cNvPr id="23" name="Group 25">
              <a:extLst>
                <a:ext uri="{FF2B5EF4-FFF2-40B4-BE49-F238E27FC236}">
                  <a16:creationId xmlns:a16="http://schemas.microsoft.com/office/drawing/2014/main" id="{346A6678-C07B-0246-A350-B386F656A3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5" y="1758"/>
              <a:ext cx="1179" cy="1173"/>
              <a:chOff x="975" y="1758"/>
              <a:chExt cx="1179" cy="1173"/>
            </a:xfrm>
          </p:grpSpPr>
          <p:sp>
            <p:nvSpPr>
              <p:cNvPr id="25" name="Oval 3">
                <a:extLst>
                  <a:ext uri="{FF2B5EF4-FFF2-40B4-BE49-F238E27FC236}">
                    <a16:creationId xmlns:a16="http://schemas.microsoft.com/office/drawing/2014/main" id="{DAF8EC3C-81AA-5E4E-80F3-110468FE8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8" y="1758"/>
                <a:ext cx="431" cy="447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/>
                <a:endParaRPr lang="en-US" sz="2200">
                  <a:solidFill>
                    <a:srgbClr val="FFFF00"/>
                  </a:solidFill>
                  <a:latin typeface="Verdana" charset="0"/>
                </a:endParaRPr>
              </a:p>
            </p:txBody>
          </p:sp>
          <p:sp>
            <p:nvSpPr>
              <p:cNvPr id="26" name="Text Box 7">
                <a:extLst>
                  <a:ext uri="{FF2B5EF4-FFF2-40B4-BE49-F238E27FC236}">
                    <a16:creationId xmlns:a16="http://schemas.microsoft.com/office/drawing/2014/main" id="{A4C14895-1894-1546-93A4-ABB44B0486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5" y="1797"/>
                <a:ext cx="31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2900" b="1" dirty="0">
                    <a:latin typeface="Symbol" charset="0"/>
                  </a:rPr>
                  <a:t>n</a:t>
                </a:r>
                <a:r>
                  <a:rPr lang="en-US" sz="2900" b="1" baseline="-25000" dirty="0">
                    <a:latin typeface="Symbol" charset="0"/>
                  </a:rPr>
                  <a:t>m</a:t>
                </a:r>
                <a:endParaRPr lang="en-US" sz="2900" b="1" dirty="0">
                  <a:latin typeface="Symbol" charset="0"/>
                </a:endParaRPr>
              </a:p>
            </p:txBody>
          </p:sp>
          <p:sp>
            <p:nvSpPr>
              <p:cNvPr id="28" name="Line 18">
                <a:extLst>
                  <a:ext uri="{FF2B5EF4-FFF2-40B4-BE49-F238E27FC236}">
                    <a16:creationId xmlns:a16="http://schemas.microsoft.com/office/drawing/2014/main" id="{BCFBD7C0-18F7-344E-B100-012A409BDC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5" y="2614"/>
                <a:ext cx="5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9">
                <a:extLst>
                  <a:ext uri="{FF2B5EF4-FFF2-40B4-BE49-F238E27FC236}">
                    <a16:creationId xmlns:a16="http://schemas.microsoft.com/office/drawing/2014/main" id="{3FDD3520-5107-F149-99D0-7155E244C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0" y="2160"/>
                <a:ext cx="544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1">
                <a:extLst>
                  <a:ext uri="{FF2B5EF4-FFF2-40B4-BE49-F238E27FC236}">
                    <a16:creationId xmlns:a16="http://schemas.microsoft.com/office/drawing/2014/main" id="{C649F243-6CA6-C248-B237-2C3AE7500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5" y="2614"/>
                <a:ext cx="453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9D0B7981-0DA7-AA4B-8F3D-9E3DB2A86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" y="2692"/>
              <a:ext cx="36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 dirty="0">
                  <a:latin typeface="Verdana" charset="0"/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30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329B23-ED07-B545-88DF-A07B20918BFC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26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4579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4580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lo spin delle particelle </a:t>
            </a:r>
          </a:p>
        </p:txBody>
      </p:sp>
      <p:sp>
        <p:nvSpPr>
          <p:cNvPr id="24581" name="Text Box 49"/>
          <p:cNvSpPr txBox="1">
            <a:spLocks noChangeArrowheads="1"/>
          </p:cNvSpPr>
          <p:nvPr/>
        </p:nvSpPr>
        <p:spPr bwMode="auto">
          <a:xfrm>
            <a:off x="14567" y="908720"/>
            <a:ext cx="8785100" cy="193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Le particelle ruotano su se stesse.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Questa proprietà si chiama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spin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Se lo spin è</a:t>
            </a:r>
          </a:p>
          <a:p>
            <a:pPr>
              <a:buFont typeface="Arial" charset="0"/>
              <a:buChar char="•"/>
            </a:pP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½,3/2,5/2 si chiamano fermioni</a:t>
            </a:r>
          </a:p>
          <a:p>
            <a:pPr>
              <a:buFont typeface="Arial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0,1,2.. si chiamano bosoni</a:t>
            </a:r>
          </a:p>
        </p:txBody>
      </p:sp>
      <p:pic>
        <p:nvPicPr>
          <p:cNvPr id="3" name="Boson_ferm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047" t="13027" r="3344" b="21837"/>
          <a:stretch/>
        </p:blipFill>
        <p:spPr>
          <a:xfrm>
            <a:off x="5091138" y="2132856"/>
            <a:ext cx="3600400" cy="18002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10800000">
            <a:off x="5904148" y="1448780"/>
            <a:ext cx="144016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5652120" y="1772816"/>
            <a:ext cx="504056" cy="360040"/>
          </a:xfrm>
          <a:prstGeom prst="curved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0800000">
            <a:off x="7704348" y="1428686"/>
            <a:ext cx="144016" cy="504056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Curved Right Arrow 14"/>
          <p:cNvSpPr/>
          <p:nvPr/>
        </p:nvSpPr>
        <p:spPr>
          <a:xfrm>
            <a:off x="7452320" y="1752722"/>
            <a:ext cx="504056" cy="360040"/>
          </a:xfrm>
          <a:prstGeom prst="curvedRightArrow">
            <a:avLst/>
          </a:prstGeom>
          <a:noFill/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841" y="4097062"/>
            <a:ext cx="86588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Particelle elementari: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I portatori di forze, che sono bosoni, hanno spin 1, e  girano più in fretta delle particelle di materia,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fermioni, che hanno spin ½</a:t>
            </a:r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Questo fatto, apparentemente secondario, ha delle conseguenze importantissime sul comportamento delle particelle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DE7349-6D9C-7048-8F62-B8D79C0643D5}"/>
              </a:ext>
            </a:extLst>
          </p:cNvPr>
          <p:cNvSpPr/>
          <p:nvPr/>
        </p:nvSpPr>
        <p:spPr>
          <a:xfrm>
            <a:off x="737934" y="34066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6893B1-EA5D-3846-97F9-5186F699EBBE}"/>
              </a:ext>
            </a:extLst>
          </p:cNvPr>
          <p:cNvSpPr/>
          <p:nvPr/>
        </p:nvSpPr>
        <p:spPr>
          <a:xfrm>
            <a:off x="3906286" y="34066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A9EBFEC-BA36-1C47-AD26-0A305C98511B}"/>
              </a:ext>
            </a:extLst>
          </p:cNvPr>
          <p:cNvCxnSpPr>
            <a:stCxn id="13" idx="6"/>
            <a:endCxn id="16" idx="2"/>
          </p:cNvCxnSpPr>
          <p:nvPr/>
        </p:nvCxnSpPr>
        <p:spPr bwMode="auto">
          <a:xfrm>
            <a:off x="953958" y="3514632"/>
            <a:ext cx="29523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9475CCA-FC39-C544-B741-3E5E601AF3E1}"/>
              </a:ext>
            </a:extLst>
          </p:cNvPr>
          <p:cNvSpPr/>
          <p:nvPr/>
        </p:nvSpPr>
        <p:spPr>
          <a:xfrm>
            <a:off x="2610142" y="3429000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solidFill>
                  <a:srgbClr val="000000"/>
                </a:solidFill>
              </a:ln>
              <a:solidFill>
                <a:srgbClr val="0000FF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96B9D5-0C74-C041-9177-D054D092ADBE}"/>
              </a:ext>
            </a:extLst>
          </p:cNvPr>
          <p:cNvSpPr txBox="1"/>
          <p:nvPr/>
        </p:nvSpPr>
        <p:spPr>
          <a:xfrm>
            <a:off x="467544" y="35506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340064-A8AD-FD42-A262-8A412935E33B}"/>
              </a:ext>
            </a:extLst>
          </p:cNvPr>
          <p:cNvSpPr txBox="1"/>
          <p:nvPr/>
        </p:nvSpPr>
        <p:spPr>
          <a:xfrm>
            <a:off x="3635896" y="35506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AFC675-6290-634A-A8F1-F91E75CB73DF}"/>
              </a:ext>
            </a:extLst>
          </p:cNvPr>
          <p:cNvSpPr txBox="1"/>
          <p:nvPr/>
        </p:nvSpPr>
        <p:spPr>
          <a:xfrm>
            <a:off x="2322110" y="3550636"/>
            <a:ext cx="698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  <a:latin typeface="Century Gothic"/>
                <a:cs typeface="Century Gothic"/>
              </a:rPr>
              <a:t>bosone</a:t>
            </a:r>
            <a:endParaRPr lang="en-US" sz="11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49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A77A6F-9303-E843-8720-E8D5C5FE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0435"/>
            <a:ext cx="7669216" cy="534010"/>
          </a:xfrm>
        </p:spPr>
        <p:txBody>
          <a:bodyPr/>
          <a:lstStyle/>
          <a:p>
            <a:r>
              <a:rPr lang="it-IT" dirty="0">
                <a:latin typeface="Century Gothic"/>
                <a:cs typeface="Century Gothic"/>
              </a:rPr>
              <a:t>Esempio: compito in classe di fisica</a:t>
            </a:r>
            <a:br>
              <a:rPr lang="it-IT" dirty="0">
                <a:latin typeface="Century Gothic"/>
                <a:cs typeface="Century Gothic"/>
              </a:rPr>
            </a:b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2FA84B-4EA4-5447-99F8-62E3C80EEE0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27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29700" name="Line 2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702" name="Picture 7" descr="Soma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3276600"/>
            <a:ext cx="10541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228600" y="5334000"/>
            <a:ext cx="38234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Studente bravo, foto giovanile…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(particella di materia)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Fermione, spin = 1/2</a:t>
            </a:r>
          </a:p>
        </p:txBody>
      </p: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6400800" y="5257800"/>
            <a:ext cx="2645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Studente meno bravo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(particella di materia)</a:t>
            </a:r>
          </a:p>
          <a:p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Fermione, spin = 1/2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55576" y="1412776"/>
            <a:ext cx="3005951" cy="2053532"/>
            <a:chOff x="1108637" y="905272"/>
            <a:chExt cx="3005951" cy="2632334"/>
          </a:xfrm>
        </p:grpSpPr>
        <p:pic>
          <p:nvPicPr>
            <p:cNvPr id="29707" name="Picture 9" descr="432276_paper_ball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888" y="2289831"/>
              <a:ext cx="1155700" cy="124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TextBox 15"/>
            <p:cNvSpPr txBox="1">
              <a:spLocks noChangeArrowheads="1"/>
            </p:cNvSpPr>
            <p:nvPr/>
          </p:nvSpPr>
          <p:spPr bwMode="auto">
            <a:xfrm>
              <a:off x="1108637" y="905272"/>
              <a:ext cx="3005951" cy="118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800" dirty="0">
                  <a:solidFill>
                    <a:srgbClr val="0000FF"/>
                  </a:solidFill>
                  <a:latin typeface="Century Gothic"/>
                  <a:cs typeface="Century Gothic"/>
                </a:rPr>
                <a:t>Foglietto con la soluzione</a:t>
              </a:r>
            </a:p>
            <a:p>
              <a:r>
                <a:rPr lang="it-IT" sz="1800" dirty="0">
                  <a:solidFill>
                    <a:srgbClr val="0000FF"/>
                  </a:solidFill>
                  <a:latin typeface="Century Gothic"/>
                  <a:cs typeface="Century Gothic"/>
                </a:rPr>
                <a:t>Mediatore</a:t>
              </a:r>
            </a:p>
            <a:p>
              <a:r>
                <a:rPr lang="it-IT" sz="1800" dirty="0">
                  <a:solidFill>
                    <a:srgbClr val="0000FF"/>
                  </a:solidFill>
                  <a:latin typeface="Century Gothic"/>
                  <a:cs typeface="Century Gothic"/>
                </a:rPr>
                <a:t>Bosone, spin = 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A63FB4-136B-6B46-B2F1-5BC30E8E2D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98" y="3669747"/>
            <a:ext cx="1672156" cy="1631528"/>
          </a:xfrm>
          <a:prstGeom prst="rect">
            <a:avLst/>
          </a:prstGeom>
        </p:spPr>
      </p:pic>
      <p:pic>
        <p:nvPicPr>
          <p:cNvPr id="29703" name="Picture 8" descr="albert-einstein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98" y="2726579"/>
            <a:ext cx="1261489" cy="116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14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5.55556E-6 C 0.00851 -0.00393 0.01528 -0.0162 0.02222 -0.02407 C 0.0342 -0.03796 0.05087 -0.05231 0.06667 -0.0574 C 0.07864 -0.07036 0.09149 -0.07522 0.10694 -0.07777 C 0.11111 -0.07731 0.11528 -0.07731 0.11944 -0.07592 C 0.12344 -0.07476 0.1316 -0.06296 0.13611 -0.05925 C 0.1408 -0.05092 0.14288 -0.0456 0.14444 -0.03518 C 0.14392 -0.02731 0.14566 -0.01851 0.14305 -0.0111 C 0.13889 -0.00022 0.12864 0.00278 0.12083 0.00556 C 0.11424 0.00417 0.10746 0.0044 0.10139 0.00186 C 0.09826 0.00047 0.10069 -0.01064 0.10278 -0.01851 C 0.10469 -0.02638 0.11198 -0.03911 0.11667 -0.04444 C 0.13924 -0.07152 0.16823 -0.09235 0.19861 -0.09629 C 0.20729 -0.09513 0.21649 -0.09583 0.225 -0.09259 C 0.22552 -0.09259 0.23264 -0.07314 0.23333 -0.07036 C 0.2342 -0.0655 0.23611 -0.05555 0.23611 -0.05555 C 0.23507 -0.0331 0.23628 -0.01018 0.22083 0.00371 C 0.21753 0.00232 0.21389 0.00232 0.21111 5.55556E-6 C 0.20503 -0.00509 0.19878 -0.01643 0.19444 -0.02407 C 0.18941 -0.04397 0.19948 -0.05925 0.20972 -0.07036 C 0.23108 -0.09374 0.25729 -0.11249 0.28472 -0.11851 C 0.29479 -0.11805 0.30521 -0.11897 0.31528 -0.11666 C 0.31736 -0.1162 0.32726 -0.10161 0.32917 -0.09814 C 0.33229 -0.09259 0.33889 -0.08147 0.33889 -0.08147 C 0.34219 -0.05879 0.34201 -0.06458 0.33889 -0.02407 C 0.33837 -0.01944 0.33229 -0.01527 0.33055 -0.01296 C 0.31979 5.55556E-6 0.3151 0.00672 0.30417 0.01667 C 0.29948 0.01482 0.29444 0.0139 0.29028 0.01112 C 0.28628 0.00834 0.27951 -0.00647 0.27778 -0.00925 C 0.27049 -0.02106 0.26528 -0.02777 0.2625 -0.04259 C 0.26389 -0.04999 0.26424 -0.05786 0.26667 -0.06481 C 0.27014 -0.07546 0.29549 -0.09536 0.30278 -0.10185 C 0.31215 -0.11064 0.32049 -0.12222 0.33055 -0.12962 C 0.34635 -0.14166 0.36302 -0.14606 0.38055 -0.15185 C 0.41632 -0.14513 0.3783 -0.14698 0.45417 -0.14444 C 0.47864 -0.13796 0.50642 -0.12847 0.525 -0.1037 C 0.54305 -0.07962 0.55069 -0.03911 0.55972 -0.0074 C 0.56337 0.00579 0.57083 0.01552 0.57361 0.02964 C 0.575 0.05093 0.57778 0.06667 0.57778 0.0889 " pathEditMode="relative" ptsTypes="fffffffff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329B23-ED07-B545-88DF-A07B20918BFC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28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4579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4580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Lo spin: i bosoni ed i fermioni</a:t>
            </a:r>
          </a:p>
        </p:txBody>
      </p:sp>
      <p:sp>
        <p:nvSpPr>
          <p:cNvPr id="24581" name="Text Box 49"/>
          <p:cNvSpPr txBox="1">
            <a:spLocks noChangeArrowheads="1"/>
          </p:cNvSpPr>
          <p:nvPr/>
        </p:nvSpPr>
        <p:spPr bwMode="auto">
          <a:xfrm>
            <a:off x="179512" y="694811"/>
            <a:ext cx="8785100" cy="13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Le particelle di materia hanno tutte spin ½  :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FERMIONI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 messaggeri hanno tutti spin intero (0,1, 2 ):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BOSONI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u="sng" dirty="0">
                <a:solidFill>
                  <a:srgbClr val="0000FF"/>
                </a:solidFill>
                <a:latin typeface="Century Gothic"/>
                <a:cs typeface="Century Gothic"/>
              </a:rPr>
              <a:t>I fermioni interagiscono tra di loro  scambiandosi bosoni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</a:t>
            </a:r>
          </a:p>
        </p:txBody>
      </p:sp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72008" y="3717032"/>
            <a:ext cx="5220072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Le particelle bosoniche possono stare tutte nelle stesso posto: 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In una classe di studenti </a:t>
            </a:r>
            <a:r>
              <a:rPr lang="it-IT" dirty="0" err="1">
                <a:solidFill>
                  <a:srgbClr val="008000"/>
                </a:solidFill>
                <a:latin typeface="Century Gothic"/>
                <a:cs typeface="Century Gothic"/>
              </a:rPr>
              <a:t>bosonici</a:t>
            </a: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, serve una sola sedia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Un posteggio infinito di macchine bosoniche ha un solo posto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Gli innamorati sono </a:t>
            </a:r>
            <a:r>
              <a:rPr lang="it-IT" dirty="0" err="1">
                <a:solidFill>
                  <a:srgbClr val="008000"/>
                </a:solidFill>
                <a:latin typeface="Century Gothic"/>
                <a:cs typeface="Century Gothic"/>
              </a:rPr>
              <a:t>bosonici</a:t>
            </a: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..</a:t>
            </a:r>
          </a:p>
          <a:p>
            <a:endParaRPr lang="it-IT" dirty="0"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Effetti di coerenza come la superconduttività  ed il laser sono dovuti a questo fatto</a:t>
            </a:r>
          </a:p>
        </p:txBody>
      </p:sp>
      <p:pic>
        <p:nvPicPr>
          <p:cNvPr id="4" name="Bosoni-ferm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1916832"/>
            <a:ext cx="3635896" cy="27269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83568" y="27089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51920" y="2708920"/>
            <a:ext cx="216024" cy="2160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cxnSp>
        <p:nvCxnSpPr>
          <p:cNvPr id="8" name="Straight Arrow Connector 7"/>
          <p:cNvCxnSpPr>
            <a:stCxn id="5" idx="6"/>
            <a:endCxn id="14" idx="2"/>
          </p:cNvCxnSpPr>
          <p:nvPr/>
        </p:nvCxnSpPr>
        <p:spPr bwMode="auto">
          <a:xfrm>
            <a:off x="899592" y="2816932"/>
            <a:ext cx="29523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" name="Oval 5"/>
          <p:cNvSpPr/>
          <p:nvPr/>
        </p:nvSpPr>
        <p:spPr>
          <a:xfrm>
            <a:off x="2555776" y="270892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solidFill>
                  <a:srgbClr val="000000"/>
                </a:solidFill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178" y="28529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1530" y="2852936"/>
            <a:ext cx="82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entury Gothic"/>
                <a:cs typeface="Century Gothic"/>
              </a:rPr>
              <a:t>Fermione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7744" y="2852936"/>
            <a:ext cx="698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latin typeface="Century Gothic"/>
                <a:cs typeface="Century Gothic"/>
              </a:rPr>
              <a:t>bosone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725144"/>
            <a:ext cx="1599704" cy="1599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551723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/>
                <a:cs typeface="Century Gothic"/>
              </a:rPr>
              <a:t>Le macchine non sono bosoniche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4584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Cartiglia, Pint of Science, 20/05/19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38BC3-A114-F341-BF36-0644534CE7F2}" type="slidenum">
              <a:rPr lang="en-US"/>
              <a:pPr/>
              <a:t>29</a:t>
            </a:fld>
            <a:endParaRPr lang="en-US"/>
          </a:p>
        </p:txBody>
      </p:sp>
      <p:sp>
        <p:nvSpPr>
          <p:cNvPr id="166916" name="Oval 4"/>
          <p:cNvSpPr>
            <a:spLocks noChangeArrowheads="1"/>
          </p:cNvSpPr>
          <p:nvPr/>
        </p:nvSpPr>
        <p:spPr bwMode="auto">
          <a:xfrm>
            <a:off x="755650" y="3794918"/>
            <a:ext cx="684213" cy="7096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 anchor="ctr"/>
          <a:lstStyle/>
          <a:p>
            <a:pPr algn="ctr" defTabSz="835025"/>
            <a:endParaRPr lang="en-US" sz="2200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892175" y="3893343"/>
            <a:ext cx="381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17513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350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54125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71638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1288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860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432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500438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900" b="1">
                <a:latin typeface="Symbol" charset="0"/>
              </a:rPr>
              <a:t>m</a:t>
            </a:r>
          </a:p>
        </p:txBody>
      </p:sp>
      <p:sp>
        <p:nvSpPr>
          <p:cNvPr id="166927" name="Text Box 15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I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decadimenti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66928" name="Text Box 16"/>
          <p:cNvSpPr txBox="1">
            <a:spLocks noChangeArrowheads="1"/>
          </p:cNvSpPr>
          <p:nvPr/>
        </p:nvSpPr>
        <p:spPr bwMode="auto">
          <a:xfrm>
            <a:off x="395536" y="764704"/>
            <a:ext cx="8496944" cy="76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200" dirty="0">
                <a:solidFill>
                  <a:srgbClr val="0000FF"/>
                </a:solidFill>
                <a:latin typeface="Century Gothic"/>
                <a:cs typeface="Century Gothic"/>
              </a:rPr>
              <a:t>Le particelle più pesanti (sia elementari che composte) decadono in particelle più leggere</a:t>
            </a:r>
          </a:p>
        </p:txBody>
      </p:sp>
      <p:grpSp>
        <p:nvGrpSpPr>
          <p:cNvPr id="166938" name="Group 26"/>
          <p:cNvGrpSpPr>
            <a:grpSpLocks/>
          </p:cNvGrpSpPr>
          <p:nvPr/>
        </p:nvGrpSpPr>
        <p:grpSpPr bwMode="auto">
          <a:xfrm>
            <a:off x="3094038" y="4270375"/>
            <a:ext cx="1679575" cy="1730375"/>
            <a:chOff x="1949" y="2690"/>
            <a:chExt cx="1058" cy="1090"/>
          </a:xfrm>
        </p:grpSpPr>
        <p:sp>
          <p:nvSpPr>
            <p:cNvPr id="166914" name="Oval 2"/>
            <p:cNvSpPr>
              <a:spLocks noChangeArrowheads="1"/>
            </p:cNvSpPr>
            <p:nvPr/>
          </p:nvSpPr>
          <p:spPr bwMode="auto">
            <a:xfrm>
              <a:off x="2574" y="2690"/>
              <a:ext cx="433" cy="447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/>
              <a:endParaRPr lang="en-US" sz="2200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66918" name="Text Box 6"/>
            <p:cNvSpPr txBox="1">
              <a:spLocks noChangeArrowheads="1"/>
            </p:cNvSpPr>
            <p:nvPr/>
          </p:nvSpPr>
          <p:spPr bwMode="auto">
            <a:xfrm>
              <a:off x="2653" y="2750"/>
              <a:ext cx="32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>
                  <a:latin typeface="Symbol" charset="0"/>
                </a:rPr>
                <a:t>n</a:t>
              </a:r>
              <a:r>
                <a:rPr lang="en-US" sz="2900" b="1" baseline="-25000">
                  <a:latin typeface="Verdana" charset="0"/>
                </a:rPr>
                <a:t>e</a:t>
              </a:r>
              <a:endParaRPr lang="en-US" sz="2900" b="1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66924" name="Oval 12"/>
            <p:cNvSpPr>
              <a:spLocks noChangeArrowheads="1"/>
            </p:cNvSpPr>
            <p:nvPr/>
          </p:nvSpPr>
          <p:spPr bwMode="auto">
            <a:xfrm>
              <a:off x="1949" y="3333"/>
              <a:ext cx="436" cy="447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 anchor="ctr"/>
            <a:lstStyle/>
            <a:p>
              <a:pPr algn="ctr" defTabSz="835025"/>
              <a:endParaRPr lang="en-US" sz="2200">
                <a:solidFill>
                  <a:srgbClr val="FFFF00"/>
                </a:solidFill>
                <a:latin typeface="Verdana" charset="0"/>
              </a:endParaRPr>
            </a:p>
          </p:txBody>
        </p:sp>
        <p:sp>
          <p:nvSpPr>
            <p:cNvPr id="166926" name="Text Box 14"/>
            <p:cNvSpPr txBox="1">
              <a:spLocks noChangeArrowheads="1"/>
            </p:cNvSpPr>
            <p:nvPr/>
          </p:nvSpPr>
          <p:spPr bwMode="auto">
            <a:xfrm>
              <a:off x="2063" y="3339"/>
              <a:ext cx="2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>
                  <a:latin typeface="Verdana" charset="0"/>
                </a:rPr>
                <a:t>e</a:t>
              </a:r>
            </a:p>
          </p:txBody>
        </p:sp>
        <p:sp>
          <p:nvSpPr>
            <p:cNvPr id="166934" name="Line 22"/>
            <p:cNvSpPr>
              <a:spLocks noChangeShapeType="1"/>
            </p:cNvSpPr>
            <p:nvPr/>
          </p:nvSpPr>
          <p:spPr bwMode="auto">
            <a:xfrm>
              <a:off x="2063" y="2976"/>
              <a:ext cx="91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35" name="Line 23"/>
            <p:cNvSpPr>
              <a:spLocks noChangeShapeType="1"/>
            </p:cNvSpPr>
            <p:nvPr/>
          </p:nvSpPr>
          <p:spPr bwMode="auto">
            <a:xfrm flipV="1">
              <a:off x="2154" y="2886"/>
              <a:ext cx="31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939" name="Group 27"/>
          <p:cNvGrpSpPr>
            <a:grpSpLocks/>
          </p:cNvGrpSpPr>
          <p:nvPr/>
        </p:nvGrpSpPr>
        <p:grpSpPr bwMode="auto">
          <a:xfrm>
            <a:off x="1603895" y="2833397"/>
            <a:ext cx="1871662" cy="2170113"/>
            <a:chOff x="975" y="1758"/>
            <a:chExt cx="1179" cy="1367"/>
          </a:xfrm>
        </p:grpSpPr>
        <p:grpSp>
          <p:nvGrpSpPr>
            <p:cNvPr id="166937" name="Group 25"/>
            <p:cNvGrpSpPr>
              <a:grpSpLocks/>
            </p:cNvGrpSpPr>
            <p:nvPr/>
          </p:nvGrpSpPr>
          <p:grpSpPr bwMode="auto">
            <a:xfrm>
              <a:off x="975" y="1758"/>
              <a:ext cx="1179" cy="1173"/>
              <a:chOff x="975" y="1758"/>
              <a:chExt cx="1179" cy="1173"/>
            </a:xfrm>
          </p:grpSpPr>
          <p:sp>
            <p:nvSpPr>
              <p:cNvPr id="166915" name="Oval 3"/>
              <p:cNvSpPr>
                <a:spLocks noChangeArrowheads="1"/>
              </p:cNvSpPr>
              <p:nvPr/>
            </p:nvSpPr>
            <p:spPr bwMode="auto">
              <a:xfrm>
                <a:off x="1578" y="1758"/>
                <a:ext cx="431" cy="447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 anchor="ctr"/>
              <a:lstStyle/>
              <a:p>
                <a:pPr algn="ctr" defTabSz="835025"/>
                <a:endParaRPr lang="en-US" sz="2200">
                  <a:solidFill>
                    <a:srgbClr val="FFFF00"/>
                  </a:solidFill>
                  <a:latin typeface="Verdana" charset="0"/>
                </a:endParaRPr>
              </a:p>
            </p:txBody>
          </p:sp>
          <p:sp>
            <p:nvSpPr>
              <p:cNvPr id="166919" name="Text Box 7"/>
              <p:cNvSpPr txBox="1">
                <a:spLocks noChangeArrowheads="1"/>
              </p:cNvSpPr>
              <p:nvPr/>
            </p:nvSpPr>
            <p:spPr bwMode="auto">
              <a:xfrm>
                <a:off x="1655" y="1797"/>
                <a:ext cx="31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3591" tIns="41796" rIns="83591" bIns="41796">
                <a:spAutoFit/>
              </a:bodyPr>
              <a:lstStyle>
                <a:lvl1pPr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17513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350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54125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71638" defTabSz="8350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1288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860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0432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500438" defTabSz="835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2900" b="1">
                    <a:latin typeface="Symbol" charset="0"/>
                  </a:rPr>
                  <a:t>n</a:t>
                </a:r>
                <a:r>
                  <a:rPr lang="en-US" sz="2900" b="1" baseline="-25000">
                    <a:latin typeface="Symbol" charset="0"/>
                  </a:rPr>
                  <a:t>m</a:t>
                </a:r>
                <a:endParaRPr lang="en-US" sz="2900" b="1">
                  <a:latin typeface="Symbol" charset="0"/>
                </a:endParaRPr>
              </a:p>
            </p:txBody>
          </p:sp>
          <p:sp>
            <p:nvSpPr>
              <p:cNvPr id="166930" name="Line 18"/>
              <p:cNvSpPr>
                <a:spLocks noChangeShapeType="1"/>
              </p:cNvSpPr>
              <p:nvPr/>
            </p:nvSpPr>
            <p:spPr bwMode="auto">
              <a:xfrm>
                <a:off x="975" y="2614"/>
                <a:ext cx="5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1" name="Line 19"/>
              <p:cNvSpPr>
                <a:spLocks noChangeShapeType="1"/>
              </p:cNvSpPr>
              <p:nvPr/>
            </p:nvSpPr>
            <p:spPr bwMode="auto">
              <a:xfrm flipV="1">
                <a:off x="1610" y="2160"/>
                <a:ext cx="544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33" name="Line 21"/>
              <p:cNvSpPr>
                <a:spLocks noChangeShapeType="1"/>
              </p:cNvSpPr>
              <p:nvPr/>
            </p:nvSpPr>
            <p:spPr bwMode="auto">
              <a:xfrm>
                <a:off x="1565" y="2614"/>
                <a:ext cx="453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6936" name="Text Box 24"/>
            <p:cNvSpPr txBox="1">
              <a:spLocks noChangeArrowheads="1"/>
            </p:cNvSpPr>
            <p:nvPr/>
          </p:nvSpPr>
          <p:spPr bwMode="auto">
            <a:xfrm>
              <a:off x="1429" y="2795"/>
              <a:ext cx="36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17513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350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54125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71638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1288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860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0432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500438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900" b="1">
                  <a:latin typeface="Verdana" charset="0"/>
                </a:rPr>
                <a:t>W</a:t>
              </a:r>
            </a:p>
          </p:txBody>
        </p:sp>
      </p:grpSp>
      <p:sp>
        <p:nvSpPr>
          <p:cNvPr id="166941" name="Text Box 29"/>
          <p:cNvSpPr txBox="1">
            <a:spLocks noChangeArrowheads="1"/>
          </p:cNvSpPr>
          <p:nvPr/>
        </p:nvSpPr>
        <p:spPr bwMode="auto">
          <a:xfrm>
            <a:off x="3494591" y="1535746"/>
            <a:ext cx="5435600" cy="14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200" dirty="0">
                <a:solidFill>
                  <a:srgbClr val="0000FF"/>
                </a:solidFill>
                <a:latin typeface="Century Gothic"/>
                <a:cs typeface="Century Gothic"/>
              </a:rPr>
              <a:t>I decadimenti avvengono seguendo le regole (per esempio le conservazione della carica) descritte dal Modello Standard</a:t>
            </a:r>
          </a:p>
        </p:txBody>
      </p:sp>
      <p:pic>
        <p:nvPicPr>
          <p:cNvPr id="27" name="Picture 30" descr="node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308" y="3364639"/>
            <a:ext cx="2011164" cy="29900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7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D5E2-12ED-4747-AC49-81E455C5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entury Gothic" panose="020B0502020202020204" pitchFamily="34" charset="0"/>
              </a:rPr>
              <a:t>Il lavoro più bello del mondo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4433C-6AF9-214D-92FA-9D78D5CC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N. Cartiglia, Pint of Science, 20/05/19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A1BF3-6576-AD4C-BE64-A112B1C9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44EED-6F6D-9345-A495-971DDF4A5D7E}"/>
              </a:ext>
            </a:extLst>
          </p:cNvPr>
          <p:cNvSpPr txBox="1"/>
          <p:nvPr/>
        </p:nvSpPr>
        <p:spPr>
          <a:xfrm>
            <a:off x="431032" y="6499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rgbClr val="0000FF"/>
                </a:solidFill>
                <a:latin typeface="Century Gothic"/>
                <a:cs typeface="Century Gothic"/>
              </a:rPr>
              <a:t>I “fisici delle particelle” condividono la passione per la fisica fondamentale, e sono singolarmente specializzati in campi diversi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05B16C-8D2F-EE40-A3FA-E368F7DDA121}"/>
              </a:ext>
            </a:extLst>
          </p:cNvPr>
          <p:cNvSpPr/>
          <p:nvPr/>
        </p:nvSpPr>
        <p:spPr>
          <a:xfrm>
            <a:off x="3274170" y="2982966"/>
            <a:ext cx="216024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Fisica fondamentale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A37A23-03A2-4840-AE69-3FCC45F41EDB}"/>
              </a:ext>
            </a:extLst>
          </p:cNvPr>
          <p:cNvSpPr/>
          <p:nvPr/>
        </p:nvSpPr>
        <p:spPr>
          <a:xfrm>
            <a:off x="922046" y="1971236"/>
            <a:ext cx="1944216" cy="57606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Computing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C623CD-4394-8844-8353-8FD925C84B6B}"/>
              </a:ext>
            </a:extLst>
          </p:cNvPr>
          <p:cNvSpPr/>
          <p:nvPr/>
        </p:nvSpPr>
        <p:spPr>
          <a:xfrm>
            <a:off x="3490194" y="1792451"/>
            <a:ext cx="1944216" cy="57606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Elettronica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2B1767-B86E-454F-A350-71A9B8CB5E1E}"/>
              </a:ext>
            </a:extLst>
          </p:cNvPr>
          <p:cNvSpPr/>
          <p:nvPr/>
        </p:nvSpPr>
        <p:spPr>
          <a:xfrm>
            <a:off x="5868144" y="2080483"/>
            <a:ext cx="1944216" cy="57606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Logistica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829964-A519-7C41-8DA0-F34D84169BF9}"/>
              </a:ext>
            </a:extLst>
          </p:cNvPr>
          <p:cNvSpPr/>
          <p:nvPr/>
        </p:nvSpPr>
        <p:spPr>
          <a:xfrm>
            <a:off x="6480576" y="3284984"/>
            <a:ext cx="2483912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/>
              <a:t>Raffreddamento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D52ADF-3B04-1748-9408-22AEEEB30EDC}"/>
              </a:ext>
            </a:extLst>
          </p:cNvPr>
          <p:cNvSpPr/>
          <p:nvPr/>
        </p:nvSpPr>
        <p:spPr>
          <a:xfrm>
            <a:off x="6084168" y="4362991"/>
            <a:ext cx="1872208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Costruzioni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9B079C-F706-5243-9293-AEAB8E8A4F52}"/>
              </a:ext>
            </a:extLst>
          </p:cNvPr>
          <p:cNvSpPr/>
          <p:nvPr/>
        </p:nvSpPr>
        <p:spPr>
          <a:xfrm>
            <a:off x="3647123" y="4642262"/>
            <a:ext cx="1656184" cy="57606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Rivelatori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AFB9A0-D9AD-E042-B81D-AC22D521DEA9}"/>
              </a:ext>
            </a:extLst>
          </p:cNvPr>
          <p:cNvSpPr/>
          <p:nvPr/>
        </p:nvSpPr>
        <p:spPr>
          <a:xfrm>
            <a:off x="634250" y="4512463"/>
            <a:ext cx="2843138" cy="81348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Mod</a:t>
            </a:r>
            <a:r>
              <a:rPr lang="it-IT"/>
              <a:t>elli matematici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03D2BD-3607-C64F-97B4-A10113BB8D38}"/>
              </a:ext>
            </a:extLst>
          </p:cNvPr>
          <p:cNvSpPr/>
          <p:nvPr/>
        </p:nvSpPr>
        <p:spPr>
          <a:xfrm>
            <a:off x="141680" y="3140968"/>
            <a:ext cx="2126064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/>
              <a:t>Simulazione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16BCA6FD-8DD5-E847-AA8C-8ADB505D6439}"/>
              </a:ext>
            </a:extLst>
          </p:cNvPr>
          <p:cNvSpPr/>
          <p:nvPr/>
        </p:nvSpPr>
        <p:spPr>
          <a:xfrm rot="7826183">
            <a:off x="3074755" y="2321677"/>
            <a:ext cx="211485" cy="1012469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57F56B3D-C39F-4349-B8F2-9DF6003BC665}"/>
              </a:ext>
            </a:extLst>
          </p:cNvPr>
          <p:cNvSpPr/>
          <p:nvPr/>
        </p:nvSpPr>
        <p:spPr>
          <a:xfrm rot="10800000">
            <a:off x="4354290" y="2404791"/>
            <a:ext cx="174836" cy="611713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CBEB22F0-CC3C-D440-9B26-E6B695266044}"/>
              </a:ext>
            </a:extLst>
          </p:cNvPr>
          <p:cNvSpPr/>
          <p:nvPr/>
        </p:nvSpPr>
        <p:spPr>
          <a:xfrm>
            <a:off x="4397164" y="4001999"/>
            <a:ext cx="174836" cy="611713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57AEB0B2-B431-DE4C-AA3F-153B65D5C161}"/>
              </a:ext>
            </a:extLst>
          </p:cNvPr>
          <p:cNvSpPr/>
          <p:nvPr/>
        </p:nvSpPr>
        <p:spPr>
          <a:xfrm rot="13773817" flipV="1">
            <a:off x="3001879" y="3587180"/>
            <a:ext cx="211485" cy="1012469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A55F1B76-81C0-EA41-A8AA-7D43C9FDB4DF}"/>
              </a:ext>
            </a:extLst>
          </p:cNvPr>
          <p:cNvSpPr/>
          <p:nvPr/>
        </p:nvSpPr>
        <p:spPr>
          <a:xfrm rot="13773817" flipH="1">
            <a:off x="5670052" y="2433147"/>
            <a:ext cx="211485" cy="1012469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C95D350E-3800-AD48-81B4-773A5546E938}"/>
              </a:ext>
            </a:extLst>
          </p:cNvPr>
          <p:cNvSpPr/>
          <p:nvPr/>
        </p:nvSpPr>
        <p:spPr>
          <a:xfrm rot="5400000" flipH="1" flipV="1">
            <a:off x="5832231" y="3033047"/>
            <a:ext cx="211485" cy="1012469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678FEA1-8545-A443-A517-5157BA7893A4}"/>
              </a:ext>
            </a:extLst>
          </p:cNvPr>
          <p:cNvSpPr/>
          <p:nvPr/>
        </p:nvSpPr>
        <p:spPr>
          <a:xfrm rot="7826183" flipH="1" flipV="1">
            <a:off x="5568223" y="3666064"/>
            <a:ext cx="211485" cy="1012469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DED1CC34-B8D4-E44F-80E0-BD7E142E1C20}"/>
              </a:ext>
            </a:extLst>
          </p:cNvPr>
          <p:cNvSpPr/>
          <p:nvPr/>
        </p:nvSpPr>
        <p:spPr>
          <a:xfrm rot="16200000" flipH="1" flipV="1">
            <a:off x="2625825" y="2938578"/>
            <a:ext cx="211485" cy="1012469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2FA3EB-C73D-D145-84E9-C856D8F6C7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9" y="2119352"/>
            <a:ext cx="1211000" cy="8558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352256-E3FE-B748-96C6-642F19916F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853" y="1501595"/>
            <a:ext cx="1168059" cy="5694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DF9670-A98A-6340-BE0D-156386A13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276" y="1502633"/>
            <a:ext cx="1737211" cy="11539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EF5C56-1A8F-8F43-9666-FDFF3A56F1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3744960"/>
            <a:ext cx="1330537" cy="7641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E8E960-FDFF-B847-84FD-0ED5306C6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920" y="4903577"/>
            <a:ext cx="1587500" cy="127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9EDFCF-9AE7-9C4D-B6CE-F4333EF59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506" y="5218326"/>
            <a:ext cx="1550669" cy="11630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1E0B33-903C-FC4B-920F-2F6E554D55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1" y="3693680"/>
            <a:ext cx="1110099" cy="8969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5C5DAF-774A-8349-833C-A551568E74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05" y="5304635"/>
            <a:ext cx="1178940" cy="9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13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Ma cosa vuol dire “decadono”?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51520" y="715963"/>
            <a:ext cx="8892480" cy="2593975"/>
          </a:xfrm>
          <a:prstGeom prst="rect">
            <a:avLst/>
          </a:prstGeom>
        </p:spPr>
        <p:txBody>
          <a:bodyPr/>
          <a:lstStyle/>
          <a:p>
            <a:r>
              <a:rPr lang="it-IT" sz="2000" dirty="0">
                <a:solidFill>
                  <a:srgbClr val="0000FF"/>
                </a:solidFill>
              </a:rPr>
              <a:t>Molte delle proprietà della particella madre vengono trasmesse alle particelle figlie: 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00FF"/>
                </a:solidFill>
                <a:sym typeface="Wingdings"/>
              </a:rPr>
              <a:t> Conservazione della energia totale, carica….</a:t>
            </a:r>
            <a:endParaRPr lang="it-IT" sz="2000" dirty="0">
              <a:solidFill>
                <a:srgbClr val="0000FF"/>
              </a:solidFill>
            </a:endParaRPr>
          </a:p>
          <a:p>
            <a:endParaRPr lang="it-IT" sz="2000" dirty="0">
              <a:solidFill>
                <a:srgbClr val="0000FF"/>
              </a:solidFill>
            </a:endParaRPr>
          </a:p>
          <a:p>
            <a:r>
              <a:rPr lang="it-IT" sz="2000" dirty="0">
                <a:solidFill>
                  <a:srgbClr val="0000FF"/>
                </a:solidFill>
              </a:rPr>
              <a:t>Alcune proprietà non sono conservate: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00FF"/>
                </a:solidFill>
                <a:sym typeface="Wingdings"/>
              </a:rPr>
              <a:t> Non conservazione della massa, etc..</a:t>
            </a:r>
            <a:endParaRPr lang="it-IT" sz="2000" dirty="0">
              <a:solidFill>
                <a:srgbClr val="0000FF"/>
              </a:solidFill>
            </a:endParaRPr>
          </a:p>
        </p:txBody>
      </p:sp>
      <p:pic>
        <p:nvPicPr>
          <p:cNvPr id="6" name="Picture 5" descr="2euro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698" y="3011563"/>
            <a:ext cx="763729" cy="763729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3630330" y="3466292"/>
            <a:ext cx="1725475" cy="1129415"/>
            <a:chOff x="3630330" y="3466292"/>
            <a:chExt cx="1725475" cy="11294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0330" y="3836625"/>
              <a:ext cx="763729" cy="7466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2076" y="3849077"/>
              <a:ext cx="763729" cy="746630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4512792" y="3466292"/>
              <a:ext cx="548014" cy="7300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4016877" y="3466292"/>
              <a:ext cx="495915" cy="6935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2799079" y="4159883"/>
            <a:ext cx="3512116" cy="1272802"/>
            <a:chOff x="2799079" y="4159883"/>
            <a:chExt cx="3512116" cy="12728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079" y="4694934"/>
              <a:ext cx="763729" cy="7377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5208" y="4694934"/>
              <a:ext cx="763729" cy="7377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1337" y="4694934"/>
              <a:ext cx="763729" cy="7377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7466" y="4694934"/>
              <a:ext cx="763729" cy="737751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>
            <a:xfrm>
              <a:off x="5060806" y="4196361"/>
              <a:ext cx="866062" cy="8467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060806" y="4196361"/>
              <a:ext cx="0" cy="8467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016877" y="4159883"/>
              <a:ext cx="87821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3150205" y="4159883"/>
              <a:ext cx="866672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1281464" y="4991074"/>
            <a:ext cx="6619993" cy="1048200"/>
            <a:chOff x="1281464" y="4991074"/>
            <a:chExt cx="6619993" cy="1048200"/>
          </a:xfrm>
        </p:grpSpPr>
        <p:grpSp>
          <p:nvGrpSpPr>
            <p:cNvPr id="19" name="Group 18"/>
            <p:cNvGrpSpPr/>
            <p:nvPr/>
          </p:nvGrpSpPr>
          <p:grpSpPr>
            <a:xfrm>
              <a:off x="1281464" y="5567219"/>
              <a:ext cx="1485979" cy="472055"/>
              <a:chOff x="344377" y="5567219"/>
              <a:chExt cx="1796986" cy="58412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2992958" y="5567219"/>
              <a:ext cx="1485979" cy="472055"/>
              <a:chOff x="344377" y="5567219"/>
              <a:chExt cx="1796986" cy="58412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4566543" y="5567219"/>
              <a:ext cx="1485979" cy="472055"/>
              <a:chOff x="344377" y="5567219"/>
              <a:chExt cx="1796986" cy="58412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6415478" y="5567219"/>
              <a:ext cx="1485979" cy="472055"/>
              <a:chOff x="344377" y="5567219"/>
              <a:chExt cx="1796986" cy="58412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77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3330" y="5567219"/>
                <a:ext cx="597710" cy="58412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237" y="5567219"/>
                <a:ext cx="584126" cy="584126"/>
              </a:xfrm>
              <a:prstGeom prst="rect">
                <a:avLst/>
              </a:prstGeom>
            </p:spPr>
          </p:pic>
        </p:grpSp>
        <p:cxnSp>
          <p:nvCxnSpPr>
            <p:cNvPr id="51" name="Straight Arrow Connector 50"/>
            <p:cNvCxnSpPr/>
            <p:nvPr/>
          </p:nvCxnSpPr>
          <p:spPr>
            <a:xfrm flipH="1">
              <a:off x="1954870" y="4991074"/>
              <a:ext cx="1232287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1494169" y="4991074"/>
              <a:ext cx="1692988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3715208" y="4991074"/>
              <a:ext cx="40572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3187157" y="4991074"/>
              <a:ext cx="93377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4104698" y="4991074"/>
              <a:ext cx="16863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094607" y="4991074"/>
              <a:ext cx="261198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4768888" y="4991074"/>
              <a:ext cx="325718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5078373" y="4991074"/>
              <a:ext cx="736433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5926868" y="4991074"/>
              <a:ext cx="127004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5926868" y="5043105"/>
              <a:ext cx="771987" cy="8311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5926868" y="4991074"/>
              <a:ext cx="1805454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H="1">
              <a:off x="2440475" y="4991074"/>
              <a:ext cx="746682" cy="88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/>
          <p:cNvSpPr txBox="1"/>
          <p:nvPr/>
        </p:nvSpPr>
        <p:spPr>
          <a:xfrm>
            <a:off x="821793" y="6093296"/>
            <a:ext cx="6319359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dirty="0">
                <a:solidFill>
                  <a:srgbClr val="800000"/>
                </a:solidFill>
                <a:latin typeface="Century Gothic" panose="020B0502020202020204" pitchFamily="34" charset="0"/>
              </a:rPr>
              <a:t>Conservazione del valore, non conservazione del peso</a:t>
            </a:r>
          </a:p>
        </p:txBody>
      </p:sp>
    </p:spTree>
    <p:extLst>
      <p:ext uri="{BB962C8B-B14F-4D97-AF65-F5344CB8AC3E}">
        <p14:creationId xmlns:p14="http://schemas.microsoft.com/office/powerpoint/2010/main" val="8623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9EC13F-5A48-8C4E-AC25-E0E930BA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>
                <a:latin typeface="Century Gothic" panose="020B0502020202020204" pitchFamily="34" charset="0"/>
              </a:rPr>
              <a:t>A volte cercare regolarità non porta a niente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46C53-E79D-AC47-85F7-9D10899C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N. Cartiglia, Pint of Science, 20/05/19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0F9F3-85FA-DC4F-97F9-684493D1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6AFF1-3C9E-3342-9458-2C05B74E62CB}"/>
              </a:ext>
            </a:extLst>
          </p:cNvPr>
          <p:cNvSpPr txBox="1"/>
          <p:nvPr/>
        </p:nvSpPr>
        <p:spPr>
          <a:xfrm>
            <a:off x="1054563" y="134997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Studiare fisica fa bene alla salute, rende felici, e, dicono, aiuti a vincere alla lotteria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2E5E1-764F-D548-8C9C-1A85674D9F03}"/>
              </a:ext>
            </a:extLst>
          </p:cNvPr>
          <p:cNvSpPr txBox="1"/>
          <p:nvPr/>
        </p:nvSpPr>
        <p:spPr>
          <a:xfrm>
            <a:off x="1098104" y="2437744"/>
            <a:ext cx="6762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aaaaaaaaaaa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cccc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dd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eeeeeeeeee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fff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iiiiiiiiii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lllllll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nnnn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ooo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rrr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Ss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tttt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Gothic"/>
                <a:cs typeface="Century Gothic"/>
              </a:rPr>
              <a:t>uu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v ,,,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3F3DE2-77FA-3B42-849C-9C15DBEB6BAD}"/>
              </a:ext>
            </a:extLst>
          </p:cNvPr>
          <p:cNvSpPr/>
          <p:nvPr/>
        </p:nvSpPr>
        <p:spPr>
          <a:xfrm>
            <a:off x="1054563" y="3919257"/>
            <a:ext cx="6779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Pensate agli oroscopi, alla cabala, alle predizioni dei numeri fortunati della lotteria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56F26-D1BC-EE43-80F0-E0CF7135F859}"/>
              </a:ext>
            </a:extLst>
          </p:cNvPr>
          <p:cNvSpPr txBox="1"/>
          <p:nvPr/>
        </p:nvSpPr>
        <p:spPr>
          <a:xfrm>
            <a:off x="395536" y="719825"/>
            <a:ext cx="8141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Cerchiamo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una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regolarità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nascosta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in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questa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massima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filosofica</a:t>
            </a:r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2116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6E557-A239-3541-A5A1-F287A8417E4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3608" y="116632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00000"/>
                </a:solidFill>
                <a:latin typeface="Century Gothic"/>
                <a:cs typeface="Century Gothic"/>
              </a:rPr>
              <a:t>A volte in </a:t>
            </a:r>
            <a:r>
              <a:rPr lang="en-US" sz="2400" dirty="0" err="1">
                <a:solidFill>
                  <a:srgbClr val="800000"/>
                </a:solidFill>
                <a:latin typeface="Century Gothic"/>
                <a:cs typeface="Century Gothic"/>
              </a:rPr>
              <a:t>natura</a:t>
            </a:r>
            <a:r>
              <a:rPr lang="en-US" sz="2400" dirty="0">
                <a:solidFill>
                  <a:srgbClr val="800000"/>
                </a:solidFill>
                <a:latin typeface="Century Gothic"/>
                <a:cs typeface="Century Gothic"/>
              </a:rPr>
              <a:t> ci </a:t>
            </a:r>
            <a:r>
              <a:rPr lang="en-US" sz="2400" dirty="0" err="1">
                <a:solidFill>
                  <a:srgbClr val="800000"/>
                </a:solidFill>
                <a:latin typeface="Century Gothic"/>
                <a:cs typeface="Century Gothic"/>
              </a:rPr>
              <a:t>sono</a:t>
            </a:r>
            <a:r>
              <a:rPr lang="en-US" sz="24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entury Gothic"/>
                <a:cs typeface="Century Gothic"/>
              </a:rPr>
              <a:t>regolarità</a:t>
            </a:r>
            <a:r>
              <a:rPr lang="en-US" sz="24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entury Gothic"/>
                <a:cs typeface="Century Gothic"/>
              </a:rPr>
              <a:t>nascoste</a:t>
            </a:r>
            <a:endParaRPr lang="en-US" sz="24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348148-396F-3745-876D-73EADC00D5E9}"/>
              </a:ext>
            </a:extLst>
          </p:cNvPr>
          <p:cNvGrpSpPr/>
          <p:nvPr/>
        </p:nvGrpSpPr>
        <p:grpSpPr>
          <a:xfrm>
            <a:off x="827584" y="849450"/>
            <a:ext cx="3132589" cy="3296125"/>
            <a:chOff x="827584" y="849450"/>
            <a:chExt cx="3132589" cy="32961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496" y="1520714"/>
              <a:ext cx="3061063" cy="262486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0409CE-8100-414C-8D08-97F466E05D19}"/>
                </a:ext>
              </a:extLst>
            </p:cNvPr>
            <p:cNvSpPr txBox="1"/>
            <p:nvPr/>
          </p:nvSpPr>
          <p:spPr>
            <a:xfrm>
              <a:off x="827584" y="849450"/>
              <a:ext cx="3132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solidFill>
                    <a:srgbClr val="0000FF"/>
                  </a:solidFill>
                  <a:latin typeface="Century Gothic"/>
                  <a:cs typeface="Century Gothic"/>
                </a:rPr>
                <a:t>Come dovrebbe essere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D4464B-C46A-6044-B32E-750D91F3B8E4}"/>
              </a:ext>
            </a:extLst>
          </p:cNvPr>
          <p:cNvGrpSpPr/>
          <p:nvPr/>
        </p:nvGrpSpPr>
        <p:grpSpPr>
          <a:xfrm>
            <a:off x="5364088" y="3011133"/>
            <a:ext cx="3203121" cy="3162295"/>
            <a:chOff x="5364088" y="3011133"/>
            <a:chExt cx="3203121" cy="31622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1377" y="3548566"/>
              <a:ext cx="3061063" cy="262486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BAE06-20E8-A546-AE4D-418C941E9620}"/>
                </a:ext>
              </a:extLst>
            </p:cNvPr>
            <p:cNvSpPr txBox="1"/>
            <p:nvPr/>
          </p:nvSpPr>
          <p:spPr>
            <a:xfrm>
              <a:off x="5364088" y="3011133"/>
              <a:ext cx="32031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solidFill>
                    <a:srgbClr val="0000FF"/>
                  </a:solidFill>
                  <a:latin typeface="Century Gothic"/>
                  <a:cs typeface="Century Gothic"/>
                </a:rPr>
                <a:t>Come la si vede di solito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8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33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rgbClr val="800000"/>
                </a:solidFill>
                <a:latin typeface="Century Gothic"/>
                <a:cs typeface="Century Gothic"/>
              </a:rPr>
              <a:t>Simmetrie Nascoste</a:t>
            </a: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2" name="TextBox 11"/>
          <p:cNvSpPr txBox="1">
            <a:spLocks noChangeArrowheads="1"/>
          </p:cNvSpPr>
          <p:nvPr/>
        </p:nvSpPr>
        <p:spPr bwMode="auto">
          <a:xfrm>
            <a:off x="179512" y="764704"/>
            <a:ext cx="856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Le simmetrie della natura sono spesso “nascoste”, “rotte” da effetti che si sovrappongono.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16" y="1916832"/>
            <a:ext cx="8507324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Esempio: 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le leggi della fisica sono simmetriche per rotazione. Sulla terra invece, a causa della gravità,  questo non è vero. </a:t>
            </a:r>
          </a:p>
          <a:p>
            <a:pPr>
              <a:spcAft>
                <a:spcPts val="600"/>
              </a:spcAft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dice allora che la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simmetria è nascosta 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(o rotta) dalla gravità.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La simmetria esiste, 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ma non si vede più </a:t>
            </a:r>
          </a:p>
          <a:p>
            <a:pPr>
              <a:spcAft>
                <a:spcPts val="600"/>
              </a:spcAft>
            </a:pPr>
            <a:endParaRPr lang="it-IT" sz="2000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pic>
        <p:nvPicPr>
          <p:cNvPr id="3" name="Hidden symmetry 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008" y="2880320"/>
            <a:ext cx="4283968" cy="32129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>
                <a:solidFill>
                  <a:srgbClr val="008000"/>
                </a:solidFill>
                <a:latin typeface="Century Gothic"/>
                <a:cs typeface="Century Gothic"/>
              </a:rPr>
              <a:t>La ricerca di simmetria nascoste  è il mestiere dei fisici teorici…</a:t>
            </a:r>
          </a:p>
        </p:txBody>
      </p:sp>
      <p:pic>
        <p:nvPicPr>
          <p:cNvPr id="14" name="Picture 3" descr="Einstein_laugh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5661248"/>
            <a:ext cx="1079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1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34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La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massa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delle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elementari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2" name="TextBox 11"/>
          <p:cNvSpPr txBox="1">
            <a:spLocks noChangeArrowheads="1"/>
          </p:cNvSpPr>
          <p:nvPr/>
        </p:nvSpPr>
        <p:spPr bwMode="auto">
          <a:xfrm>
            <a:off x="179512" y="836712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Qual è la simmetria tra le masse particelle elementari?</a:t>
            </a:r>
          </a:p>
        </p:txBody>
      </p:sp>
      <p:pic>
        <p:nvPicPr>
          <p:cNvPr id="3" name="Picture 2" descr="sm_masse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556792"/>
            <a:ext cx="6996839" cy="5112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8224" y="1846565"/>
            <a:ext cx="2376264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entury Gothic"/>
                <a:cs typeface="Century Gothic"/>
              </a:rPr>
              <a:t>Cosa</a:t>
            </a:r>
            <a:r>
              <a:rPr lang="en-US" dirty="0">
                <a:latin typeface="Century Gothic"/>
                <a:cs typeface="Century Gothic"/>
              </a:rPr>
              <a:t> ci </a:t>
            </a:r>
            <a:r>
              <a:rPr lang="en-US" dirty="0" err="1">
                <a:latin typeface="Century Gothic"/>
                <a:cs typeface="Century Gothic"/>
              </a:rPr>
              <a:t>dicono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err="1">
                <a:latin typeface="Century Gothic"/>
                <a:cs typeface="Century Gothic"/>
              </a:rPr>
              <a:t>questi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err="1">
                <a:latin typeface="Century Gothic"/>
                <a:cs typeface="Century Gothic"/>
              </a:rPr>
              <a:t>valori</a:t>
            </a:r>
            <a:r>
              <a:rPr lang="en-US" dirty="0">
                <a:latin typeface="Century Gothic"/>
                <a:cs typeface="Century Gothic"/>
              </a:rPr>
              <a:t> di </a:t>
            </a:r>
            <a:r>
              <a:rPr lang="en-US" dirty="0" err="1">
                <a:latin typeface="Century Gothic"/>
                <a:cs typeface="Century Gothic"/>
              </a:rPr>
              <a:t>massa</a:t>
            </a:r>
            <a:r>
              <a:rPr lang="en-US" dirty="0">
                <a:latin typeface="Century Gothic"/>
                <a:cs typeface="Century Gothic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1518" y="2492896"/>
            <a:ext cx="620683" cy="215444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08000"/>
                </a:solidFill>
                <a:latin typeface="Century Gothic"/>
                <a:cs typeface="Century Gothic"/>
              </a:rPr>
              <a:t>125 GeV</a:t>
            </a:r>
          </a:p>
        </p:txBody>
      </p:sp>
    </p:spTree>
    <p:extLst>
      <p:ext uri="{BB962C8B-B14F-4D97-AF65-F5344CB8AC3E}">
        <p14:creationId xmlns:p14="http://schemas.microsoft.com/office/powerpoint/2010/main" val="2146264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35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L’idea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di Mr. Higgs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2" name="TextBox 11"/>
          <p:cNvSpPr txBox="1">
            <a:spLocks noChangeArrowheads="1"/>
          </p:cNvSpPr>
          <p:nvPr/>
        </p:nvSpPr>
        <p:spPr bwMode="auto">
          <a:xfrm>
            <a:off x="179512" y="620688"/>
            <a:ext cx="8964488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Le particelle non hanno massa, e sono simmetriche tra loro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Questa simmetria è “nascosta” (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broken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) dal fatto che il  bosone di Higgs, interagendo con le particelle, le rende massive</a:t>
            </a:r>
          </a:p>
        </p:txBody>
      </p:sp>
      <p:pic>
        <p:nvPicPr>
          <p:cNvPr id="13" name="Picture 12" descr="Screen Shot 2012-11-21 at 1.03.16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2636912"/>
            <a:ext cx="8323187" cy="342182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3347864" y="3645024"/>
            <a:ext cx="2088232" cy="3600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3501008"/>
            <a:ext cx="615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entury Gothic"/>
                <a:cs typeface="Century Gothic"/>
              </a:rPr>
              <a:t>!!!!!!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8316416" y="2636912"/>
            <a:ext cx="57606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04448" y="4437112"/>
            <a:ext cx="36004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93260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358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A4AB9D5-AAF4-C843-A5A9-89E7684FCC3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36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5843" name="Line 13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4038" name="Text Box 16"/>
          <p:cNvSpPr txBox="1">
            <a:spLocks noChangeArrowheads="1"/>
          </p:cNvSpPr>
          <p:nvPr/>
        </p:nvSpPr>
        <p:spPr bwMode="auto">
          <a:xfrm>
            <a:off x="360040" y="692150"/>
            <a:ext cx="8676456" cy="4331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83591" tIns="41796" rIns="83591" bIns="41796">
            <a:spAutoFit/>
          </a:bodyPr>
          <a:lstStyle/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</a:rPr>
              <a:t>Questa idea apre la porta alla descrizione matematica delle interazioni tra particelle, chiamata il MODELLO STANDARD,  che è possibile </a:t>
            </a:r>
            <a:r>
              <a:rPr lang="it-IT" sz="2000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</a:rPr>
              <a:t>SOLO SE:</a:t>
            </a:r>
          </a:p>
          <a:p>
            <a:pPr defTabSz="835025">
              <a:defRPr/>
            </a:pP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  <a:p>
            <a:pPr lvl="2"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</a:rPr>
              <a:t>	</a:t>
            </a:r>
            <a:r>
              <a:rPr lang="it-IT" sz="2400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</a:rPr>
              <a:t>Tutte le particelle hanno massa nulla</a:t>
            </a:r>
          </a:p>
          <a:p>
            <a:pPr lvl="2" defTabSz="835025">
              <a:defRPr/>
            </a:pPr>
            <a:endParaRPr lang="it-IT" sz="24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  <a:sym typeface="Wingdings"/>
            </a:endParaRPr>
          </a:p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C’è una particella </a:t>
            </a:r>
            <a:r>
              <a:rPr lang="it-IT" sz="2000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assolutamente speciale </a:t>
            </a: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che spiega perché  le particelle sono  massive: </a:t>
            </a:r>
          </a:p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		</a:t>
            </a:r>
          </a:p>
          <a:p>
            <a:pPr defTabSz="835025"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		</a:t>
            </a:r>
            <a:r>
              <a:rPr lang="it-IT" sz="4800" b="1" u="sng" dirty="0">
                <a:solidFill>
                  <a:srgbClr val="FF0000"/>
                </a:solidFill>
                <a:latin typeface="Century Gothic"/>
                <a:ea typeface="Times New Roman" charset="0"/>
                <a:cs typeface="Century Gothic"/>
                <a:sym typeface="Wingdings"/>
              </a:rPr>
              <a:t>Il bosone di Higgs</a:t>
            </a: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  <a:p>
            <a:pPr defTabSz="835025">
              <a:defRPr/>
            </a:pP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  <a:p>
            <a:pPr defTabSz="835025">
              <a:defRPr/>
            </a:pPr>
            <a:endParaRPr lang="it-IT" sz="2000" dirty="0">
              <a:solidFill>
                <a:srgbClr val="0000FF"/>
              </a:solidFill>
              <a:latin typeface="Century Gothic"/>
              <a:ea typeface="Times New Roman" charset="0"/>
              <a:cs typeface="Century Gothic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L’idea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Mr.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37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953085" y="-27384"/>
            <a:ext cx="7435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Il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bosone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di Higgs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ed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il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i="1" dirty="0">
                <a:solidFill>
                  <a:srgbClr val="800000"/>
                </a:solidFill>
                <a:latin typeface="Century Gothic"/>
                <a:cs typeface="Century Gothic"/>
              </a:rPr>
              <a:t>campo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di Higgs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pic>
        <p:nvPicPr>
          <p:cNvPr id="6" name="Higgs_field_bubb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085" y="3021468"/>
            <a:ext cx="6787267" cy="30718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764704"/>
            <a:ext cx="8604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Le forze agiscono tra due particelle (fermioni) e si scambiano un mediatore (bosone)</a:t>
            </a:r>
          </a:p>
          <a:p>
            <a:pPr>
              <a:defRPr/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  <a:sym typeface="Wingdings"/>
            </a:endParaRPr>
          </a:p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La particella di Higgs invece è scambiata tra il campo di Higgs e la particella.</a:t>
            </a:r>
          </a:p>
        </p:txBody>
      </p:sp>
    </p:spTree>
    <p:extLst>
      <p:ext uri="{BB962C8B-B14F-4D97-AF65-F5344CB8AC3E}">
        <p14:creationId xmlns:p14="http://schemas.microsoft.com/office/powerpoint/2010/main" val="23688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416133-DA75-F84F-8E13-7B34122B2B40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38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0963" name="Text Box 42"/>
          <p:cNvSpPr txBox="1">
            <a:spLocks noChangeArrowheads="1"/>
          </p:cNvSpPr>
          <p:nvPr/>
        </p:nvSpPr>
        <p:spPr bwMode="auto">
          <a:xfrm>
            <a:off x="0" y="-27384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La massa dei leptoni e quark</a:t>
            </a:r>
          </a:p>
        </p:txBody>
      </p:sp>
      <p:sp>
        <p:nvSpPr>
          <p:cNvPr id="40964" name="Rectangle 44"/>
          <p:cNvSpPr>
            <a:spLocks noChangeArrowheads="1"/>
          </p:cNvSpPr>
          <p:nvPr/>
        </p:nvSpPr>
        <p:spPr bwMode="auto">
          <a:xfrm>
            <a:off x="755576" y="613137"/>
            <a:ext cx="78488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Idea chiave: </a:t>
            </a: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Il campo di Higgs interagisce con le particelle, le rallenta e crea una proprietà apparente: la massa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0" y="2492896"/>
            <a:ext cx="327585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massa è una proprietà che viene acquisita attraverso l’interazione con il bosone di Higgs: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sembrano avere massa 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perché interagiscono con il bosone di Higgs e diventano più difficili da spostare.</a:t>
            </a:r>
          </a:p>
        </p:txBody>
      </p:sp>
      <p:pic>
        <p:nvPicPr>
          <p:cNvPr id="2" name="Higgs fie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2395" y="1872208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6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A0651-6418-484A-98F8-43A6BFF9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Pettegolezzi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9C601-F545-9C43-B1F8-F19EB552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Nicolo Cartiglia -INFN Torino</a:t>
            </a:r>
          </a:p>
        </p:txBody>
      </p:sp>
      <p:sp>
        <p:nvSpPr>
          <p:cNvPr id="49154" name="Slide Number Placeholder 3">
            <a:extLst>
              <a:ext uri="{FF2B5EF4-FFF2-40B4-BE49-F238E27FC236}">
                <a16:creationId xmlns:a16="http://schemas.microsoft.com/office/drawing/2014/main" id="{BF9A7334-0F0C-9C4C-A000-BD71F28C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2A47426-CB4E-D742-835D-23C767210B51}" type="slidenum">
              <a:rPr lang="en-US" altLang="en-US" sz="1400">
                <a:solidFill>
                  <a:schemeClr val="bg1"/>
                </a:solidFill>
                <a:latin typeface="Verdana" panose="020B0604030504040204" pitchFamily="34" charset="0"/>
              </a:rPr>
              <a:pPr/>
              <a:t>39</a:t>
            </a:fld>
            <a:endParaRPr lang="en-US" altLang="en-US" sz="1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49155" name="Text Box 7">
            <a:extLst>
              <a:ext uri="{FF2B5EF4-FFF2-40B4-BE49-F238E27FC236}">
                <a16:creationId xmlns:a16="http://schemas.microsoft.com/office/drawing/2014/main" id="{1916116D-A85E-C348-9DC8-C329A6061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899457"/>
            <a:ext cx="86756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it-IT" altLang="en-US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Carlo ama Maria</a:t>
            </a:r>
          </a:p>
          <a:p>
            <a:pPr eaLnBrk="1" hangingPunct="1"/>
            <a:r>
              <a:rPr lang="it-IT" altLang="en-US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Giovanni ama Maria 3 volte di più</a:t>
            </a:r>
          </a:p>
        </p:txBody>
      </p:sp>
      <p:pic>
        <p:nvPicPr>
          <p:cNvPr id="49156" name="Picture 5" descr="love.png">
            <a:extLst>
              <a:ext uri="{FF2B5EF4-FFF2-40B4-BE49-F238E27FC236}">
                <a16:creationId xmlns:a16="http://schemas.microsoft.com/office/drawing/2014/main" id="{1A500015-C911-204B-9A76-1FE8FDA9AC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166688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 descr="love.png">
            <a:extLst>
              <a:ext uri="{FF2B5EF4-FFF2-40B4-BE49-F238E27FC236}">
                <a16:creationId xmlns:a16="http://schemas.microsoft.com/office/drawing/2014/main" id="{8CED415D-E4B1-A345-9570-966A33BD8C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509" y="1890965"/>
            <a:ext cx="4111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7" descr="love.png">
            <a:extLst>
              <a:ext uri="{FF2B5EF4-FFF2-40B4-BE49-F238E27FC236}">
                <a16:creationId xmlns:a16="http://schemas.microsoft.com/office/drawing/2014/main" id="{A9A0F8BF-BB75-4845-9E15-85DD48F79D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7387" y="1451999"/>
            <a:ext cx="1666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8" descr="love.png">
            <a:extLst>
              <a:ext uri="{FF2B5EF4-FFF2-40B4-BE49-F238E27FC236}">
                <a16:creationId xmlns:a16="http://schemas.microsoft.com/office/drawing/2014/main" id="{4C81DDEC-5817-9A4C-854C-C705C4478E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176729"/>
            <a:ext cx="2232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19E47C-CA0D-A642-B2CE-FFE342901B7A}"/>
              </a:ext>
            </a:extLst>
          </p:cNvPr>
          <p:cNvSpPr/>
          <p:nvPr/>
        </p:nvSpPr>
        <p:spPr>
          <a:xfrm>
            <a:off x="4502660" y="13207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/>
            <a:r>
              <a:rPr lang="it-IT" altLang="en-US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Up ama </a:t>
            </a:r>
            <a:r>
              <a:rPr lang="it-IT" altLang="en-US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Higgs</a:t>
            </a:r>
            <a:endParaRPr lang="it-IT" altLang="en-US" dirty="0">
              <a:solidFill>
                <a:srgbClr val="0000FF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it-IT" altLang="en-US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Top ama </a:t>
            </a:r>
            <a:r>
              <a:rPr lang="it-IT" altLang="en-US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Higgs</a:t>
            </a:r>
            <a:r>
              <a:rPr lang="it-IT" altLang="en-US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50000 volte di più</a:t>
            </a:r>
          </a:p>
          <a:p>
            <a:pPr algn="ctr" eaLnBrk="1" hangingPunct="1"/>
            <a:endParaRPr lang="it-IT" altLang="en-US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58E37-C123-364E-8CFC-D74F78738EB4}"/>
              </a:ext>
            </a:extLst>
          </p:cNvPr>
          <p:cNvSpPr/>
          <p:nvPr/>
        </p:nvSpPr>
        <p:spPr>
          <a:xfrm>
            <a:off x="251520" y="4205569"/>
            <a:ext cx="68600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en-US" b="1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Perché?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en-US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Non so perché Giovanni ama Maria più di Carlo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en-US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Non so perché Top ama </a:t>
            </a:r>
            <a:r>
              <a:rPr lang="it-IT" altLang="en-US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Higgs</a:t>
            </a:r>
            <a:r>
              <a:rPr lang="it-IT" altLang="en-US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più di Up</a:t>
            </a: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en-US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Il  top-quark contiene la chiave per capire tutto…..</a:t>
            </a:r>
          </a:p>
        </p:txBody>
      </p:sp>
    </p:spTree>
    <p:extLst>
      <p:ext uri="{BB962C8B-B14F-4D97-AF65-F5344CB8AC3E}">
        <p14:creationId xmlns:p14="http://schemas.microsoft.com/office/powerpoint/2010/main" val="1759599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39752" y="6553200"/>
            <a:ext cx="455158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  <a:endParaRPr lang="en-US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BF59B56-6EBB-C34A-995C-AEFC3DD0655D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4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0" y="2546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Problema: la complessità del mondo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88032" y="3861048"/>
            <a:ext cx="7772400" cy="223224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Il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 riduzionismo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è il processo fondamentale usato in fisica per la comprensione della realtà:</a:t>
            </a:r>
          </a:p>
          <a:p>
            <a:pPr eaLnBrk="1" hangingPunct="1">
              <a:spcBef>
                <a:spcPct val="20000"/>
              </a:spcBef>
            </a:pPr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eaLnBrk="1" hangingPunct="1">
              <a:spcBef>
                <a:spcPct val="20000"/>
              </a:spcBef>
            </a:pPr>
            <a:r>
              <a:rPr lang="it-IT" sz="1800" i="1" dirty="0">
                <a:solidFill>
                  <a:srgbClr val="0000FF"/>
                </a:solidFill>
                <a:latin typeface="Century Gothic"/>
                <a:cs typeface="Century Gothic"/>
              </a:rPr>
              <a:t>Le proprietà dei sistemi complessi si possono interpretare in termini delle proprietà delle parti più semplici che li compongono e delle forze che intervengono a comporli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8925" y="2780928"/>
            <a:ext cx="8675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rgbClr val="FF0000"/>
                </a:solidFill>
                <a:latin typeface="Century Gothic"/>
                <a:cs typeface="Century Gothic"/>
              </a:rPr>
              <a:t>Soluzione: riduzionismo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C00EBA-79F8-2F43-8C4B-F331EC49247E}"/>
              </a:ext>
            </a:extLst>
          </p:cNvPr>
          <p:cNvSpPr/>
          <p:nvPr/>
        </p:nvSpPr>
        <p:spPr>
          <a:xfrm>
            <a:off x="467544" y="836712"/>
            <a:ext cx="8159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it-IT" dirty="0">
                <a:solidFill>
                  <a:srgbClr val="0000FF"/>
                </a:solidFill>
                <a:latin typeface="Century Gothic" panose="020B0502020202020204" pitchFamily="34" charset="0"/>
              </a:rPr>
              <a:t>Quello che ci circonda è estremamente complesso, spesso la sovrapposizione di moltissime cose diverse.</a:t>
            </a:r>
          </a:p>
          <a:p>
            <a:pPr algn="just" eaLnBrk="1" hangingPunct="1"/>
            <a:endParaRPr lang="it-IT" dirty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pPr algn="just" eaLnBrk="1" hangingPunct="1"/>
            <a:r>
              <a:rPr lang="it-IT" dirty="0">
                <a:solidFill>
                  <a:srgbClr val="0000FF"/>
                </a:solidFill>
                <a:latin typeface="Century Gothic" panose="020B0502020202020204" pitchFamily="34" charset="0"/>
              </a:rPr>
              <a:t>Pensate a questa aula: ci sono moltissime cose che capitano in questo momento e scrivere le leggi fisiche per descriverle è praticamente impossibile.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Pint of Science, 20/05/19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B36267-BB76-3845-BFC8-FEC0BCE45579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40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-27384"/>
            <a:ext cx="9144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Caccia al bosone di Higgs</a:t>
            </a:r>
          </a:p>
        </p:txBody>
      </p:sp>
      <p:pic>
        <p:nvPicPr>
          <p:cNvPr id="2" name="CatchHig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1196752"/>
            <a:ext cx="3851920" cy="2888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4509120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Dal 1964, anno di pubblicazione dell’articolo di Mr. Higgs che lo proponeva, la particella di Higgs è stato il sacro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</a:rPr>
              <a:t>Gral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della fisica, su cui si sono riversati fiumi di articoli, soldi, notti insonni, matrimoni falliti, adrenalina, speranze e delusioni.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51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184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Pint of Science, 20/05/19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B36267-BB76-3845-BFC8-FEC0BCE45579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41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Tutto è cambiato il 4 luglio 2012...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764704"/>
            <a:ext cx="9081264" cy="4752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5805264"/>
            <a:ext cx="1239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800000"/>
                </a:solidFill>
                <a:latin typeface="Century Gothic"/>
                <a:cs typeface="Century Gothic"/>
              </a:rPr>
              <a:t>Mr</a:t>
            </a:r>
            <a:r>
              <a:rPr lang="en-US" sz="2000" dirty="0">
                <a:solidFill>
                  <a:srgbClr val="800000"/>
                </a:solidFill>
                <a:latin typeface="Century Gothic"/>
                <a:cs typeface="Century Gothic"/>
              </a:rPr>
              <a:t> Higgs</a:t>
            </a:r>
          </a:p>
        </p:txBody>
      </p:sp>
      <p:cxnSp>
        <p:nvCxnSpPr>
          <p:cNvPr id="6" name="Straight Arrow Connector 5"/>
          <p:cNvCxnSpPr>
            <a:stCxn id="2" idx="0"/>
          </p:cNvCxnSpPr>
          <p:nvPr/>
        </p:nvCxnSpPr>
        <p:spPr bwMode="auto">
          <a:xfrm flipV="1">
            <a:off x="2383572" y="4077072"/>
            <a:ext cx="892284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72681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7B22E2-B76D-4F45-8ACF-6EEF9207B2A5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42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529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Come si fa un bosone di Higgs?</a:t>
            </a:r>
          </a:p>
        </p:txBody>
      </p:sp>
      <p:sp>
        <p:nvSpPr>
          <p:cNvPr id="5530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5306" name="TextBox 1"/>
          <p:cNvSpPr txBox="1">
            <a:spLocks noChangeArrowheads="1"/>
          </p:cNvSpPr>
          <p:nvPr/>
        </p:nvSpPr>
        <p:spPr bwMode="auto">
          <a:xfrm>
            <a:off x="539750" y="908720"/>
            <a:ext cx="70852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La teoria ci dice quali sono i meccanismi di produzione: </a:t>
            </a:r>
          </a:p>
          <a:p>
            <a:pPr lvl="1">
              <a:buFont typeface="Arial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parte da due protoni</a:t>
            </a:r>
          </a:p>
          <a:p>
            <a:pPr lvl="1">
              <a:buFont typeface="Arial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due “costituenti” si fondono, e si forma l’</a:t>
            </a:r>
            <a:r>
              <a:rPr lang="it-IT" altLang="ja-JP" sz="2000" dirty="0">
                <a:solidFill>
                  <a:srgbClr val="0000FF"/>
                </a:solidFill>
                <a:latin typeface="Century Gothic"/>
                <a:cs typeface="Century Gothic"/>
              </a:rPr>
              <a:t>Higgs 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55307" name="Group 4"/>
          <p:cNvGrpSpPr>
            <a:grpSpLocks/>
          </p:cNvGrpSpPr>
          <p:nvPr/>
        </p:nvGrpSpPr>
        <p:grpSpPr bwMode="auto">
          <a:xfrm>
            <a:off x="1619250" y="2492375"/>
            <a:ext cx="4873625" cy="3744913"/>
            <a:chOff x="2051720" y="2959350"/>
            <a:chExt cx="4440808" cy="3349970"/>
          </a:xfrm>
        </p:grpSpPr>
        <p:pic>
          <p:nvPicPr>
            <p:cNvPr id="55308" name="Picture 2" descr="production_mech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2959350"/>
              <a:ext cx="4440808" cy="3349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9" name="Oval 3"/>
            <p:cNvSpPr>
              <a:spLocks noChangeArrowheads="1"/>
            </p:cNvSpPr>
            <p:nvPr/>
          </p:nvSpPr>
          <p:spPr bwMode="auto">
            <a:xfrm>
              <a:off x="3563888" y="3573016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55310" name="Oval 14"/>
            <p:cNvSpPr>
              <a:spLocks noChangeArrowheads="1"/>
            </p:cNvSpPr>
            <p:nvPr/>
          </p:nvSpPr>
          <p:spPr bwMode="auto">
            <a:xfrm>
              <a:off x="5868144" y="3573016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55311" name="Oval 15"/>
            <p:cNvSpPr>
              <a:spLocks noChangeArrowheads="1"/>
            </p:cNvSpPr>
            <p:nvPr/>
          </p:nvSpPr>
          <p:spPr bwMode="auto">
            <a:xfrm>
              <a:off x="5868144" y="5373216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55312" name="Oval 16"/>
            <p:cNvSpPr>
              <a:spLocks noChangeArrowheads="1"/>
            </p:cNvSpPr>
            <p:nvPr/>
          </p:nvSpPr>
          <p:spPr bwMode="auto">
            <a:xfrm>
              <a:off x="3491880" y="5805264"/>
              <a:ext cx="360040" cy="43204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CA2346F-1D86-4046-BFF8-AE28F0593EDE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43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6323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5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1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Per i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curiosi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56329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6330" name="Picture 4" descr="leading_contribu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39" y="908720"/>
            <a:ext cx="8926257" cy="424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3893E1F-E33D-A046-8CA8-FA858FFEF78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44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7347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48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49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1043609" y="25460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dirty="0">
                <a:solidFill>
                  <a:srgbClr val="800000"/>
                </a:solidFill>
                <a:latin typeface="Century Gothic"/>
                <a:cs typeface="Century Gothic"/>
              </a:rPr>
              <a:t>Con che probabilità si crea un bosone di Higgs?</a:t>
            </a:r>
          </a:p>
        </p:txBody>
      </p:sp>
      <p:sp>
        <p:nvSpPr>
          <p:cNvPr id="5735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0" y="2060575"/>
            <a:ext cx="3419872" cy="152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Si riesce a fare un bosone di Higgs una volta ogni mille miliardi di urti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1000.000.000.000 urti…</a:t>
            </a:r>
          </a:p>
          <a:p>
            <a:endParaRPr lang="it-IT" sz="2000" baseline="30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5735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76" t="1726" b="1"/>
          <a:stretch/>
        </p:blipFill>
        <p:spPr bwMode="auto">
          <a:xfrm>
            <a:off x="4716016" y="1024604"/>
            <a:ext cx="4287621" cy="550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Oval 17"/>
          <p:cNvSpPr>
            <a:spLocks noChangeArrowheads="1"/>
          </p:cNvSpPr>
          <p:nvPr/>
        </p:nvSpPr>
        <p:spPr bwMode="auto">
          <a:xfrm>
            <a:off x="5220073" y="5229225"/>
            <a:ext cx="1368152" cy="36001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57357" name="TextBox 5"/>
          <p:cNvSpPr txBox="1">
            <a:spLocks noChangeArrowheads="1"/>
          </p:cNvSpPr>
          <p:nvPr/>
        </p:nvSpPr>
        <p:spPr bwMode="auto">
          <a:xfrm>
            <a:off x="2555875" y="5157788"/>
            <a:ext cx="23047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Urto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protone-protone</a:t>
            </a:r>
            <a:endParaRPr lang="en-US" sz="16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che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entury Gothic"/>
                <a:cs typeface="Century Gothic"/>
              </a:rPr>
              <a:t>fa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un Higgs</a:t>
            </a:r>
          </a:p>
        </p:txBody>
      </p:sp>
      <p:cxnSp>
        <p:nvCxnSpPr>
          <p:cNvPr id="57358" name="Straight Arrow Connector 7"/>
          <p:cNvCxnSpPr>
            <a:cxnSpLocks noChangeShapeType="1"/>
          </p:cNvCxnSpPr>
          <p:nvPr/>
        </p:nvCxnSpPr>
        <p:spPr bwMode="auto">
          <a:xfrm>
            <a:off x="4211960" y="1412776"/>
            <a:ext cx="1368425" cy="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359" name="TextBox 21"/>
          <p:cNvSpPr txBox="1">
            <a:spLocks noChangeArrowheads="1"/>
          </p:cNvSpPr>
          <p:nvPr/>
        </p:nvSpPr>
        <p:spPr bwMode="auto">
          <a:xfrm>
            <a:off x="2700338" y="1474788"/>
            <a:ext cx="2304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Century Gothic"/>
                <a:cs typeface="Century Gothic"/>
              </a:rPr>
              <a:t>Urto protone-protone</a:t>
            </a:r>
          </a:p>
        </p:txBody>
      </p:sp>
      <p:cxnSp>
        <p:nvCxnSpPr>
          <p:cNvPr id="57360" name="Straight Arrow Connector 22"/>
          <p:cNvCxnSpPr>
            <a:cxnSpLocks noChangeShapeType="1"/>
          </p:cNvCxnSpPr>
          <p:nvPr/>
        </p:nvCxnSpPr>
        <p:spPr bwMode="auto">
          <a:xfrm flipV="1">
            <a:off x="4140200" y="5589240"/>
            <a:ext cx="1079872" cy="14322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7361" name="Straight Arrow Connector 9"/>
          <p:cNvCxnSpPr>
            <a:cxnSpLocks noChangeShapeType="1"/>
          </p:cNvCxnSpPr>
          <p:nvPr/>
        </p:nvCxnSpPr>
        <p:spPr bwMode="auto">
          <a:xfrm>
            <a:off x="3492500" y="1989138"/>
            <a:ext cx="0" cy="3024187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362" name="TextBox 10"/>
          <p:cNvSpPr txBox="1">
            <a:spLocks noChangeArrowheads="1"/>
          </p:cNvSpPr>
          <p:nvPr/>
        </p:nvSpPr>
        <p:spPr bwMode="auto">
          <a:xfrm>
            <a:off x="3563888" y="4716884"/>
            <a:ext cx="6091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6600"/>
                </a:solidFill>
                <a:latin typeface="Century Gothic"/>
                <a:cs typeface="Century Gothic"/>
              </a:rPr>
              <a:t>10</a:t>
            </a:r>
            <a:r>
              <a:rPr lang="en-US" sz="1600" baseline="30000" dirty="0">
                <a:solidFill>
                  <a:srgbClr val="FF6600"/>
                </a:solidFill>
                <a:latin typeface="Century Gothic"/>
                <a:cs typeface="Century Gothic"/>
              </a:rPr>
              <a:t>-12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593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DE5A718-9877-5F49-A3F7-B2B1B760A1A5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45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9395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1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Come facciamo a vederlo?</a:t>
            </a:r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400" name="TextBox 1"/>
          <p:cNvSpPr txBox="1">
            <a:spLocks noChangeArrowheads="1"/>
          </p:cNvSpPr>
          <p:nvPr/>
        </p:nvSpPr>
        <p:spPr bwMode="auto">
          <a:xfrm>
            <a:off x="107504" y="1052736"/>
            <a:ext cx="403244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Non è sufficiente fare un bosone di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, bisogna anche vederlo.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Come si fa?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  <a:sym typeface="Wingdings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Il bosone di Higgs non vive abbastanza a lungo per essere misurato, ma decade subito in altre particelle.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  <a:sym typeface="Wingdings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Dobbiamo misurare la massa di  coppie 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bb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charset="0"/>
              </a:rPr>
              <a:t>, oppure WW,  ZZ, …, gg, e vedere se è  la stessa. 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59401" name="Picture 13" descr="Higgs 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196975"/>
            <a:ext cx="439204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604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604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D8D988-C611-4C4B-9B7B-DADD36F49042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46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0419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32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042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TextBox 5"/>
          <p:cNvSpPr txBox="1">
            <a:spLocks noChangeArrowheads="1"/>
          </p:cNvSpPr>
          <p:nvPr/>
        </p:nvSpPr>
        <p:spPr bwMode="auto">
          <a:xfrm>
            <a:off x="250825" y="3068638"/>
            <a:ext cx="18415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60425" name="Picture 1" descr="gg-run177878-evt188723900-3d_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24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426" name="Straight Arrow Connector 3"/>
          <p:cNvCxnSpPr>
            <a:cxnSpLocks noChangeShapeType="1"/>
          </p:cNvCxnSpPr>
          <p:nvPr/>
        </p:nvCxnSpPr>
        <p:spPr bwMode="auto">
          <a:xfrm flipV="1">
            <a:off x="468313" y="4076700"/>
            <a:ext cx="2735262" cy="1081088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27" name="Straight Arrow Connector 15"/>
          <p:cNvCxnSpPr>
            <a:cxnSpLocks noChangeShapeType="1"/>
          </p:cNvCxnSpPr>
          <p:nvPr/>
        </p:nvCxnSpPr>
        <p:spPr bwMode="auto">
          <a:xfrm flipH="1">
            <a:off x="6875463" y="1844675"/>
            <a:ext cx="1873250" cy="792163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0428" name="TextBox 9"/>
          <p:cNvSpPr txBox="1">
            <a:spLocks noChangeArrowheads="1"/>
          </p:cNvSpPr>
          <p:nvPr/>
        </p:nvSpPr>
        <p:spPr bwMode="auto">
          <a:xfrm rot="-1215069">
            <a:off x="825500" y="4419600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0429" name="TextBox 21"/>
          <p:cNvSpPr txBox="1">
            <a:spLocks noChangeArrowheads="1"/>
          </p:cNvSpPr>
          <p:nvPr/>
        </p:nvSpPr>
        <p:spPr bwMode="auto">
          <a:xfrm rot="-1215069">
            <a:off x="7089775" y="1900238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0430" name="TextBox 22"/>
          <p:cNvSpPr txBox="1">
            <a:spLocks noChangeArrowheads="1"/>
          </p:cNvSpPr>
          <p:nvPr/>
        </p:nvSpPr>
        <p:spPr bwMode="auto">
          <a:xfrm rot="2538039">
            <a:off x="3084513" y="1427163"/>
            <a:ext cx="839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fotone</a:t>
            </a:r>
          </a:p>
        </p:txBody>
      </p:sp>
      <p:sp>
        <p:nvSpPr>
          <p:cNvPr id="60431" name="TextBox 23"/>
          <p:cNvSpPr txBox="1">
            <a:spLocks noChangeArrowheads="1"/>
          </p:cNvSpPr>
          <p:nvPr/>
        </p:nvSpPr>
        <p:spPr bwMode="auto">
          <a:xfrm rot="2538039">
            <a:off x="5965825" y="4379913"/>
            <a:ext cx="83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fotone</a:t>
            </a:r>
          </a:p>
        </p:txBody>
      </p:sp>
      <p:sp>
        <p:nvSpPr>
          <p:cNvPr id="60432" name="TextBox 10"/>
          <p:cNvSpPr txBox="1">
            <a:spLocks noChangeArrowheads="1"/>
          </p:cNvSpPr>
          <p:nvPr/>
        </p:nvSpPr>
        <p:spPr bwMode="auto">
          <a:xfrm>
            <a:off x="2555875" y="6237288"/>
            <a:ext cx="4818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Evento misura a CMS a Giugno 2011</a:t>
            </a:r>
          </a:p>
        </p:txBody>
      </p:sp>
      <p:sp>
        <p:nvSpPr>
          <p:cNvPr id="60433" name="TextBox 5"/>
          <p:cNvSpPr txBox="1">
            <a:spLocks noChangeArrowheads="1"/>
          </p:cNvSpPr>
          <p:nvPr/>
        </p:nvSpPr>
        <p:spPr bwMode="auto">
          <a:xfrm>
            <a:off x="357188" y="5559425"/>
            <a:ext cx="385445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chemeClr val="bg1"/>
                </a:solidFill>
                <a:latin typeface="Times New Roman" charset="0"/>
                <a:cs typeface="Times New Roman" charset="0"/>
              </a:rPr>
              <a:t>E’ o non è  un “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</a:rPr>
              <a:t>Higgs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  <a:sym typeface="Wingdings" charset="0"/>
              </a:rPr>
              <a:t>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altLang="ja-JP">
                <a:solidFill>
                  <a:schemeClr val="bg1"/>
                </a:solidFill>
                <a:latin typeface="Symbol" charset="0"/>
                <a:cs typeface="Symbol" charset="0"/>
              </a:rPr>
              <a:t>gg</a:t>
            </a:r>
            <a:r>
              <a:rPr lang="it-IT">
                <a:solidFill>
                  <a:schemeClr val="bg1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it-IT" altLang="ja-JP">
                <a:solidFill>
                  <a:schemeClr val="bg1"/>
                </a:solidFill>
                <a:latin typeface="Times New Roman" charset="0"/>
                <a:cs typeface="Times New Roman" charset="0"/>
              </a:rPr>
              <a:t> ?</a:t>
            </a:r>
            <a:endParaRPr lang="it-IT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614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24E3D12-D8C0-8448-B33A-86028CE9555A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47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1443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32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1447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4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49" name="Straight Arrow Connector 3"/>
          <p:cNvCxnSpPr>
            <a:cxnSpLocks noChangeShapeType="1"/>
          </p:cNvCxnSpPr>
          <p:nvPr/>
        </p:nvCxnSpPr>
        <p:spPr bwMode="auto">
          <a:xfrm flipV="1">
            <a:off x="1042988" y="4508500"/>
            <a:ext cx="2592387" cy="13684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1450" name="Straight Arrow Connector 15"/>
          <p:cNvCxnSpPr>
            <a:cxnSpLocks noChangeShapeType="1"/>
          </p:cNvCxnSpPr>
          <p:nvPr/>
        </p:nvCxnSpPr>
        <p:spPr bwMode="auto">
          <a:xfrm flipH="1">
            <a:off x="6875463" y="1700213"/>
            <a:ext cx="1512887" cy="9366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1451" name="TextBox 9"/>
          <p:cNvSpPr txBox="1">
            <a:spLocks noChangeArrowheads="1"/>
          </p:cNvSpPr>
          <p:nvPr/>
        </p:nvSpPr>
        <p:spPr bwMode="auto">
          <a:xfrm rot="-1842261">
            <a:off x="1443038" y="4808538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1452" name="TextBox 21"/>
          <p:cNvSpPr txBox="1">
            <a:spLocks noChangeArrowheads="1"/>
          </p:cNvSpPr>
          <p:nvPr/>
        </p:nvSpPr>
        <p:spPr bwMode="auto">
          <a:xfrm rot="-1917540">
            <a:off x="7172325" y="1651000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protone</a:t>
            </a:r>
          </a:p>
        </p:txBody>
      </p:sp>
      <p:sp>
        <p:nvSpPr>
          <p:cNvPr id="61453" name="TextBox 22"/>
          <p:cNvSpPr txBox="1">
            <a:spLocks noChangeArrowheads="1"/>
          </p:cNvSpPr>
          <p:nvPr/>
        </p:nvSpPr>
        <p:spPr bwMode="auto">
          <a:xfrm rot="3892142">
            <a:off x="4283075" y="1520825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4" name="TextBox 10"/>
          <p:cNvSpPr txBox="1">
            <a:spLocks noChangeArrowheads="1"/>
          </p:cNvSpPr>
          <p:nvPr/>
        </p:nvSpPr>
        <p:spPr bwMode="auto">
          <a:xfrm>
            <a:off x="2555875" y="6423025"/>
            <a:ext cx="4910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Evento misura a CMS ad Agosto 2011</a:t>
            </a:r>
          </a:p>
        </p:txBody>
      </p:sp>
      <p:sp>
        <p:nvSpPr>
          <p:cNvPr id="61455" name="TextBox 19"/>
          <p:cNvSpPr txBox="1">
            <a:spLocks noChangeArrowheads="1"/>
          </p:cNvSpPr>
          <p:nvPr/>
        </p:nvSpPr>
        <p:spPr bwMode="auto">
          <a:xfrm rot="-1896234">
            <a:off x="2235200" y="535940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6" name="TextBox 20"/>
          <p:cNvSpPr txBox="1">
            <a:spLocks noChangeArrowheads="1"/>
          </p:cNvSpPr>
          <p:nvPr/>
        </p:nvSpPr>
        <p:spPr bwMode="auto">
          <a:xfrm rot="3590942">
            <a:off x="5749925" y="4897438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 rot="-1248377">
            <a:off x="6486525" y="2997200"/>
            <a:ext cx="88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muone</a:t>
            </a:r>
          </a:p>
        </p:txBody>
      </p:sp>
      <p:sp>
        <p:nvSpPr>
          <p:cNvPr id="61458" name="TextBox 5"/>
          <p:cNvSpPr txBox="1">
            <a:spLocks noChangeArrowheads="1"/>
          </p:cNvSpPr>
          <p:nvPr/>
        </p:nvSpPr>
        <p:spPr bwMode="auto">
          <a:xfrm>
            <a:off x="4356100" y="188913"/>
            <a:ext cx="4618038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E’ o non è  un “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Higgs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  <a:sym typeface="Wingdings" charset="0"/>
              </a:rPr>
              <a:t>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altLang="ja-JP">
                <a:solidFill>
                  <a:srgbClr val="FFFFFF"/>
                </a:solidFill>
                <a:latin typeface="Symbol" charset="0"/>
                <a:cs typeface="Symbol" charset="0"/>
              </a:rPr>
              <a:t>4 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muoni</a:t>
            </a:r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?</a:t>
            </a:r>
            <a:endParaRPr lang="it-IT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556792"/>
            <a:ext cx="7146925" cy="4373563"/>
          </a:xfrm>
        </p:spPr>
        <p:txBody>
          <a:bodyPr/>
          <a:lstStyle/>
          <a:p>
            <a:endParaRPr lang="en-US"/>
          </a:p>
        </p:txBody>
      </p:sp>
      <p:sp>
        <p:nvSpPr>
          <p:cNvPr id="624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9BF9812-7A5B-FE4C-A119-6D59D16FC585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48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246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144463" y="476250"/>
            <a:ext cx="8675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endParaRPr lang="it-IT" sz="32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247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TextBox 22"/>
          <p:cNvSpPr txBox="1">
            <a:spLocks noChangeArrowheads="1"/>
          </p:cNvSpPr>
          <p:nvPr/>
        </p:nvSpPr>
        <p:spPr bwMode="auto">
          <a:xfrm rot="3422537">
            <a:off x="3629025" y="695326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4" name="TextBox 10"/>
          <p:cNvSpPr txBox="1">
            <a:spLocks noChangeArrowheads="1"/>
          </p:cNvSpPr>
          <p:nvPr/>
        </p:nvSpPr>
        <p:spPr bwMode="auto">
          <a:xfrm>
            <a:off x="2555875" y="6280150"/>
            <a:ext cx="4840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Evento misura a CMS ad agosto 2011</a:t>
            </a:r>
          </a:p>
        </p:txBody>
      </p:sp>
      <p:sp>
        <p:nvSpPr>
          <p:cNvPr id="62475" name="TextBox 19"/>
          <p:cNvSpPr txBox="1">
            <a:spLocks noChangeArrowheads="1"/>
          </p:cNvSpPr>
          <p:nvPr/>
        </p:nvSpPr>
        <p:spPr bwMode="auto">
          <a:xfrm rot="-617565">
            <a:off x="550863" y="3343275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6" name="TextBox 20"/>
          <p:cNvSpPr txBox="1">
            <a:spLocks noChangeArrowheads="1"/>
          </p:cNvSpPr>
          <p:nvPr/>
        </p:nvSpPr>
        <p:spPr bwMode="auto">
          <a:xfrm rot="-2991491">
            <a:off x="1547812" y="5029201"/>
            <a:ext cx="108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7" name="TextBox 24"/>
          <p:cNvSpPr txBox="1">
            <a:spLocks noChangeArrowheads="1"/>
          </p:cNvSpPr>
          <p:nvPr/>
        </p:nvSpPr>
        <p:spPr bwMode="auto">
          <a:xfrm rot="-876581">
            <a:off x="6675438" y="1844675"/>
            <a:ext cx="1081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elettrone</a:t>
            </a:r>
          </a:p>
        </p:txBody>
      </p:sp>
      <p:sp>
        <p:nvSpPr>
          <p:cNvPr id="62478" name="TextBox 5"/>
          <p:cNvSpPr txBox="1">
            <a:spLocks noChangeArrowheads="1"/>
          </p:cNvSpPr>
          <p:nvPr/>
        </p:nvSpPr>
        <p:spPr bwMode="auto">
          <a:xfrm>
            <a:off x="3817938" y="5630863"/>
            <a:ext cx="485775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E’ o non è  un “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Higgs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  <a:sym typeface="Wingdings" charset="0"/>
              </a:rPr>
              <a:t>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it-IT" altLang="ja-JP">
                <a:solidFill>
                  <a:srgbClr val="FFFFFF"/>
                </a:solidFill>
                <a:latin typeface="Symbol" charset="0"/>
                <a:cs typeface="Symbol" charset="0"/>
              </a:rPr>
              <a:t>4 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elettroni</a:t>
            </a:r>
            <a:r>
              <a:rPr lang="it-IT">
                <a:solidFill>
                  <a:srgbClr val="FFFFFF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it-IT" altLang="ja-JP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?</a:t>
            </a:r>
            <a:endParaRPr lang="it-IT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39552" y="836712"/>
            <a:ext cx="8083624" cy="5544616"/>
          </a:xfrm>
          <a:noFill/>
        </p:spPr>
        <p:txBody>
          <a:bodyPr/>
          <a:lstStyle/>
          <a:p>
            <a:pPr marL="457200" indent="-457200" algn="just" eaLnBrk="1" hangingPunct="1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Non sappiamo scrivere una teoria in cui le particelle siano massive. La particella di Higgs risolve questo problema.</a:t>
            </a:r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Permea tutto lo spazio. Non si era mai visto prima un effetto così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È un nuovo tipo di forza: il campo di </a:t>
            </a:r>
            <a:r>
              <a:rPr lang="it-IT" altLang="ja-JP" sz="2000" dirty="0" err="1">
                <a:solidFill>
                  <a:srgbClr val="0000FF"/>
                </a:solidFill>
                <a:ea typeface="ＭＳ Ｐゴシック" charset="0"/>
              </a:rPr>
              <a:t>Higgs</a:t>
            </a: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 è la quarta (o quinta) forza della natura (non c’è consenso su questo)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È la prima particella elementare con spin 0 mai trovata. </a:t>
            </a:r>
          </a:p>
          <a:p>
            <a:pPr marL="800100" lvl="2" indent="0" algn="just" eaLnBrk="1" hangingPunct="1"/>
            <a:r>
              <a:rPr lang="it-IT" altLang="ja-JP" sz="2000" dirty="0">
                <a:solidFill>
                  <a:srgbClr val="008000"/>
                </a:solidFill>
                <a:ea typeface="ＭＳ Ｐゴシック" charset="0"/>
              </a:rPr>
              <a:t>È veramente elementare?</a:t>
            </a:r>
          </a:p>
          <a:p>
            <a:pPr marL="457200" indent="-457200" algn="just" eaLnBrk="1" hangingPunct="1">
              <a:buFont typeface="+mj-lt"/>
              <a:buAutoNum type="arabicPeriod"/>
            </a:pPr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algn="just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49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Perché l’Higgs  è così speciale?</a:t>
            </a:r>
          </a:p>
        </p:txBody>
      </p:sp>
      <p:pic>
        <p:nvPicPr>
          <p:cNvPr id="7" name="Boson_ferm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047" t="13027" r="3344" b="21837"/>
          <a:stretch/>
        </p:blipFill>
        <p:spPr>
          <a:xfrm>
            <a:off x="1572056" y="4799270"/>
            <a:ext cx="2855928" cy="129402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0800000">
            <a:off x="2216956" y="4307540"/>
            <a:ext cx="114237" cy="3623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2017041" y="4540465"/>
            <a:ext cx="399830" cy="258805"/>
          </a:xfrm>
          <a:prstGeom prst="curved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Down Arrow 9"/>
          <p:cNvSpPr/>
          <p:nvPr/>
        </p:nvSpPr>
        <p:spPr>
          <a:xfrm rot="10800000">
            <a:off x="3644920" y="4293096"/>
            <a:ext cx="114237" cy="362327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3445005" y="4526021"/>
            <a:ext cx="399830" cy="258805"/>
          </a:xfrm>
          <a:prstGeom prst="curvedRightArrow">
            <a:avLst/>
          </a:prstGeom>
          <a:noFill/>
          <a:ln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Composite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8501" t="5900" r="21216" b="19551"/>
          <a:stretch/>
        </p:blipFill>
        <p:spPr>
          <a:xfrm>
            <a:off x="5050432" y="4540465"/>
            <a:ext cx="1475148" cy="13681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02609" y="6017518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Century Gothic"/>
                <a:cs typeface="Century Gothic"/>
              </a:rPr>
              <a:t>Higgs </a:t>
            </a:r>
            <a:r>
              <a:rPr lang="en-US" sz="2000" dirty="0" err="1">
                <a:solidFill>
                  <a:srgbClr val="008000"/>
                </a:solidFill>
                <a:latin typeface="Century Gothic"/>
                <a:cs typeface="Century Gothic"/>
              </a:rPr>
              <a:t>composto</a:t>
            </a:r>
            <a:r>
              <a:rPr lang="en-US" sz="2000" dirty="0">
                <a:solidFill>
                  <a:srgbClr val="008000"/>
                </a:solidFill>
                <a:latin typeface="Century Gothic"/>
                <a:cs typeface="Century Gothic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63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latin typeface="Century Gothic" panose="020B0502020202020204" pitchFamily="34" charset="0"/>
              </a:rPr>
              <a:t>Riduzionismo in cucina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39752" y="6553200"/>
            <a:ext cx="4551586" cy="304800"/>
          </a:xfrm>
        </p:spPr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1560" y="560143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Uova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ed un po’ di farina, zucchero, sale…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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cibi complessi sono fatti da ingredienti  semplici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9369" y="764704"/>
            <a:ext cx="9160010" cy="4812342"/>
            <a:chOff x="-19369" y="764704"/>
            <a:chExt cx="9160010" cy="4812342"/>
          </a:xfrm>
        </p:grpSpPr>
        <p:grpSp>
          <p:nvGrpSpPr>
            <p:cNvPr id="10" name="Group 9"/>
            <p:cNvGrpSpPr/>
            <p:nvPr/>
          </p:nvGrpSpPr>
          <p:grpSpPr>
            <a:xfrm>
              <a:off x="-19369" y="764704"/>
              <a:ext cx="9160010" cy="3878684"/>
              <a:chOff x="-19369" y="764704"/>
              <a:chExt cx="9160010" cy="3878684"/>
            </a:xfrm>
          </p:grpSpPr>
          <p:pic>
            <p:nvPicPr>
              <p:cNvPr id="5" name="Picture 4" descr="rotolo.jpe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512" y="764704"/>
                <a:ext cx="3492500" cy="2324100"/>
              </a:xfrm>
              <a:prstGeom prst="rect">
                <a:avLst/>
              </a:prstGeom>
            </p:spPr>
          </p:pic>
          <p:pic>
            <p:nvPicPr>
              <p:cNvPr id="6" name="Picture 5" descr="savoiardi.jpe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87824" y="764704"/>
                <a:ext cx="4229100" cy="1917700"/>
              </a:xfrm>
              <a:prstGeom prst="rect">
                <a:avLst/>
              </a:prstGeom>
            </p:spPr>
          </p:pic>
          <p:pic>
            <p:nvPicPr>
              <p:cNvPr id="7" name="Picture 6" descr="souffle.jpe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9369" y="2420888"/>
                <a:ext cx="3657600" cy="22225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9872" y="2348880"/>
                <a:ext cx="2940538" cy="22225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00103" y="1905669"/>
                <a:ext cx="2940538" cy="1956794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611560" y="4869160"/>
              <a:ext cx="77048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Immaginate di mangiare questi cibi, e di dover scoprire gli elementi di 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0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Pint of Science, 20/05/19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655B13-1037-044B-A6B7-619299180EEE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50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96900" y="1052736"/>
            <a:ext cx="8059738" cy="4752528"/>
          </a:xfrm>
        </p:spPr>
        <p:txBody>
          <a:bodyPr/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Siamo così bravi che possiamo anche calcolare la massa del bosone di Higgs: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1) Risultato del calcolo: </a:t>
            </a:r>
          </a:p>
          <a:p>
            <a:pPr marL="0" indent="0" algn="ctr" eaLnBrk="1" hangingPunct="1"/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Teoria: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Higgs Mass = 10</a:t>
            </a:r>
            <a:r>
              <a:rPr lang="it-IT" sz="2000" baseline="30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16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GeV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~ infinito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2) Misura:	</a:t>
            </a:r>
          </a:p>
          <a:p>
            <a:pPr marL="0" indent="0" algn="ctr" eaLnBrk="1" hangingPunct="1"/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Misura: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Higgs Mass = 125 GeV (~125 </a:t>
            </a:r>
            <a:r>
              <a:rPr lang="it-IT" sz="2000" dirty="0" err="1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protons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)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r>
              <a:rPr lang="it-IT" sz="2000" dirty="0" err="1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C’e’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 qualche cosa di sbagliato… 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  <a:sym typeface="Wingdings"/>
              </a:rPr>
              <a:t>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  <a:sym typeface="Wingdings"/>
            </a:endParaRPr>
          </a:p>
          <a:p>
            <a:pPr marL="0" indent="0" eaLnBrk="1" hangingPunct="1"/>
            <a:endParaRPr lang="it-IT" sz="2000" dirty="0">
              <a:solidFill>
                <a:srgbClr val="FF0000"/>
              </a:solidFill>
              <a:latin typeface="Century Gothic" charset="0"/>
              <a:ea typeface="ＭＳ Ｐゴシック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88925" y="-27384"/>
            <a:ext cx="8675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La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massa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del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bosone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di Higgs</a:t>
            </a:r>
          </a:p>
        </p:txBody>
      </p:sp>
    </p:spTree>
    <p:extLst>
      <p:ext uri="{BB962C8B-B14F-4D97-AF65-F5344CB8AC3E}">
        <p14:creationId xmlns:p14="http://schemas.microsoft.com/office/powerpoint/2010/main" val="2497509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Pint of Science, 20/05/19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655B13-1037-044B-A6B7-619299180EEE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51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5207" y="589276"/>
            <a:ext cx="8268428" cy="605191"/>
          </a:xfrm>
        </p:spPr>
        <p:txBody>
          <a:bodyPr/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Il bosone di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 continuamente si trasforma in altre particelle, 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alcune fanno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aumentare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 la sua massa, altre la fanno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diminuire</a:t>
            </a:r>
          </a:p>
          <a:p>
            <a:pPr marL="0" indent="0" eaLnBrk="1" hangingPunct="1"/>
            <a:endParaRPr lang="it-IT" sz="2000" dirty="0">
              <a:solidFill>
                <a:srgbClr val="0000FF"/>
              </a:solidFill>
              <a:latin typeface="Century Gothic" charset="0"/>
              <a:ea typeface="ＭＳ Ｐゴシック" charset="0"/>
            </a:endParaRPr>
          </a:p>
          <a:p>
            <a:pPr marL="0" indent="0" eaLnBrk="1" hangingPunct="1"/>
            <a:endParaRPr lang="it-IT" sz="2000" dirty="0">
              <a:solidFill>
                <a:srgbClr val="FF0000"/>
              </a:solidFill>
              <a:latin typeface="Century Gothic" charset="0"/>
              <a:ea typeface="ＭＳ Ｐゴシック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971600" y="15896"/>
            <a:ext cx="7416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La massa del bosone di </a:t>
            </a:r>
            <a:r>
              <a:rPr lang="it-IT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Higgs</a:t>
            </a:r>
            <a:r>
              <a:rPr lang="it-IT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(strano ma vero)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C039EC-CCC2-8348-99C7-2970CCC84149}"/>
              </a:ext>
            </a:extLst>
          </p:cNvPr>
          <p:cNvSpPr/>
          <p:nvPr/>
        </p:nvSpPr>
        <p:spPr>
          <a:xfrm>
            <a:off x="228156" y="3761936"/>
            <a:ext cx="84754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Abbiamo</a:t>
            </a:r>
            <a:r>
              <a:rPr lang="it-IT" sz="2000" b="1" dirty="0">
                <a:solidFill>
                  <a:srgbClr val="0000FF"/>
                </a:solidFill>
                <a:latin typeface="Century Gothic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</a:rPr>
              <a:t>troppe 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</a:rPr>
              <a:t>particelle che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</a:rPr>
              <a:t>aumentano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</a:rPr>
              <a:t> 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la massa e 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</a:rPr>
              <a:t>troppo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</a:rPr>
              <a:t>poche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</a:rPr>
              <a:t> che la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</a:rPr>
              <a:t>riducono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: 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</a:rPr>
              <a:t>il calcolo della massa fa infinito!!</a:t>
            </a:r>
          </a:p>
          <a:p>
            <a:pPr marL="0" indent="0" eaLnBrk="1" hangingPunct="1"/>
            <a:endParaRPr lang="it-IT" sz="2000" b="1" dirty="0">
              <a:solidFill>
                <a:srgbClr val="FF0000"/>
              </a:solidFill>
              <a:latin typeface="Century Gothic" charset="0"/>
            </a:endParaRPr>
          </a:p>
          <a:p>
            <a:pPr marL="0" indent="0" eaLnBrk="1" hangingPunct="1"/>
            <a:r>
              <a:rPr lang="it-IT" sz="2000" b="1" dirty="0">
                <a:solidFill>
                  <a:srgbClr val="FF0000"/>
                </a:solidFill>
                <a:latin typeface="Century Gothic" charset="0"/>
              </a:rPr>
              <a:t>Mancano molte particelle predette dai teorici: </a:t>
            </a:r>
          </a:p>
          <a:p>
            <a:pPr marL="342900" indent="-342900" eaLnBrk="1" hangingPunct="1">
              <a:buFontTx/>
              <a:buChar char="-"/>
            </a:pPr>
            <a:r>
              <a:rPr lang="it-IT" sz="2000" dirty="0">
                <a:latin typeface="Century Gothic" charset="0"/>
              </a:rPr>
              <a:t>la teoria è sbagliata</a:t>
            </a:r>
          </a:p>
          <a:p>
            <a:pPr marL="342900" indent="-342900" eaLnBrk="1" hangingPunct="1">
              <a:buFontTx/>
              <a:buChar char="-"/>
            </a:pPr>
            <a:r>
              <a:rPr lang="it-IT" sz="2000" dirty="0">
                <a:latin typeface="Century Gothic" charset="0"/>
              </a:rPr>
              <a:t>Non le abbiamo cercate bene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EA4DF-BCAC-004C-AC5A-2A2FE43B73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522" y="1591086"/>
            <a:ext cx="1016555" cy="1343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A8D8DE-A522-8F4D-B7A5-BD546EF18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1484784"/>
            <a:ext cx="864096" cy="1449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12580-E916-2B45-B453-144A06D30D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162" y="1437928"/>
            <a:ext cx="915559" cy="153584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286E7724-77E7-DB4D-8726-E3C73A518D06}"/>
              </a:ext>
            </a:extLst>
          </p:cNvPr>
          <p:cNvSpPr/>
          <p:nvPr/>
        </p:nvSpPr>
        <p:spPr>
          <a:xfrm>
            <a:off x="4283968" y="2078192"/>
            <a:ext cx="285453" cy="15509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28F439A-80B2-9444-B122-9168CBAA6CC2}"/>
              </a:ext>
            </a:extLst>
          </p:cNvPr>
          <p:cNvSpPr/>
          <p:nvPr/>
        </p:nvSpPr>
        <p:spPr>
          <a:xfrm>
            <a:off x="5866893" y="2069431"/>
            <a:ext cx="285453" cy="15509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8EDEF-9748-7941-BAF6-20F66103B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746" y="1340768"/>
            <a:ext cx="1222200" cy="1641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4B0B56-A56E-0348-93B2-F59E6C15CC95}"/>
              </a:ext>
            </a:extLst>
          </p:cNvPr>
          <p:cNvSpPr txBox="1"/>
          <p:nvPr/>
        </p:nvSpPr>
        <p:spPr>
          <a:xfrm>
            <a:off x="7325924" y="1921402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entury Gothic"/>
                <a:cs typeface="Century Gothic"/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6B4137-DD50-F548-ADEF-89663999EDAE}"/>
              </a:ext>
            </a:extLst>
          </p:cNvPr>
          <p:cNvSpPr/>
          <p:nvPr/>
        </p:nvSpPr>
        <p:spPr>
          <a:xfrm>
            <a:off x="474878" y="2069431"/>
            <a:ext cx="24913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/>
            <a:r>
              <a:rPr lang="it-IT" sz="2000">
                <a:solidFill>
                  <a:srgbClr val="0000FF"/>
                </a:solidFill>
                <a:latin typeface="Century Gothic" charset="0"/>
              </a:rPr>
              <a:t>Se fosse un uomo: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A53259-3043-5544-8450-C2A97CACAF71}"/>
              </a:ext>
            </a:extLst>
          </p:cNvPr>
          <p:cNvSpPr/>
          <p:nvPr/>
        </p:nvSpPr>
        <p:spPr>
          <a:xfrm>
            <a:off x="3209179" y="2944073"/>
            <a:ext cx="416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/>
            <a:r>
              <a:rPr lang="it-IT">
                <a:solidFill>
                  <a:srgbClr val="0000FF"/>
                </a:solidFill>
                <a:latin typeface="Century Gothic" charset="0"/>
              </a:rPr>
              <a:t>magro	       non magro         medio</a:t>
            </a:r>
          </a:p>
        </p:txBody>
      </p:sp>
    </p:spTree>
    <p:extLst>
      <p:ext uri="{BB962C8B-B14F-4D97-AF65-F5344CB8AC3E}">
        <p14:creationId xmlns:p14="http://schemas.microsoft.com/office/powerpoint/2010/main" val="546236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3993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58AD749-AE47-DB40-A284-F5BD4FE4AF80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52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9939" name="Line 13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9940" name="Text Box 15"/>
          <p:cNvSpPr txBox="1">
            <a:spLocks noChangeArrowheads="1"/>
          </p:cNvSpPr>
          <p:nvPr/>
        </p:nvSpPr>
        <p:spPr bwMode="auto">
          <a:xfrm>
            <a:off x="899592" y="44624"/>
            <a:ext cx="7560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Rapporto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teorici-sperimentali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prima e </a:t>
            </a:r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dopo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LHC</a:t>
            </a:r>
            <a:endParaRPr lang="it-IT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1579" y="1196752"/>
            <a:ext cx="4167390" cy="4905836"/>
            <a:chOff x="35496" y="1196752"/>
            <a:chExt cx="4167390" cy="4905836"/>
          </a:xfrm>
        </p:grpSpPr>
        <p:pic>
          <p:nvPicPr>
            <p:cNvPr id="2" name="Picture 1" descr="big-man-small-dog-big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96" y="1628800"/>
              <a:ext cx="3894187" cy="41700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59632" y="1196752"/>
              <a:ext cx="121710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entury Gothic"/>
                  <a:cs typeface="Century Gothic"/>
                </a:rPr>
                <a:t>pre - LHC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536" y="4005064"/>
              <a:ext cx="1638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Fisico</a:t>
              </a:r>
              <a:r>
                <a:rPr lang="en-US" dirty="0">
                  <a:solidFill>
                    <a:schemeClr val="bg1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teorico</a:t>
              </a:r>
              <a:endParaRPr 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5733256"/>
              <a:ext cx="2295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Century Gothic"/>
                  <a:cs typeface="Century Gothic"/>
                </a:rPr>
                <a:t>Fisico</a:t>
              </a:r>
              <a:r>
                <a:rPr lang="en-US" dirty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Century Gothic"/>
                  <a:cs typeface="Century Gothic"/>
                </a:rPr>
                <a:t>sperimentale</a:t>
              </a:r>
              <a:endParaRPr lang="en-US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37311" y="1196752"/>
            <a:ext cx="4634127" cy="4329772"/>
            <a:chOff x="4537311" y="1196752"/>
            <a:chExt cx="4634127" cy="4329772"/>
          </a:xfrm>
        </p:grpSpPr>
        <p:grpSp>
          <p:nvGrpSpPr>
            <p:cNvPr id="6" name="Group 5"/>
            <p:cNvGrpSpPr/>
            <p:nvPr/>
          </p:nvGrpSpPr>
          <p:grpSpPr>
            <a:xfrm>
              <a:off x="4537311" y="1196752"/>
              <a:ext cx="4634127" cy="4329772"/>
              <a:chOff x="4537311" y="1196752"/>
              <a:chExt cx="4634127" cy="4329772"/>
            </a:xfrm>
          </p:grpSpPr>
          <p:pic>
            <p:nvPicPr>
              <p:cNvPr id="3" name="Picture 2" descr="big_20dog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7311" y="2060848"/>
                <a:ext cx="4585692" cy="305712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228184" y="1196752"/>
                <a:ext cx="131752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  <a:latin typeface="Century Gothic"/>
                    <a:cs typeface="Century Gothic"/>
                  </a:rPr>
                  <a:t>post - LHC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876256" y="5157192"/>
                <a:ext cx="2295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Fisico</a:t>
                </a:r>
                <a:r>
                  <a:rPr lang="en-US" dirty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sperimentale</a:t>
                </a:r>
                <a:endParaRPr lang="en-US" dirty="0">
                  <a:solidFill>
                    <a:srgbClr val="FF0000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796136" y="3153162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Fisico</a:t>
              </a:r>
              <a:r>
                <a:rPr lang="en-US" dirty="0">
                  <a:solidFill>
                    <a:schemeClr val="bg1"/>
                  </a:solidFill>
                  <a:latin typeface="Century Gothic"/>
                  <a:cs typeface="Century Gothic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entury Gothic"/>
                  <a:cs typeface="Century Gothic"/>
                </a:rPr>
                <a:t>teorico</a:t>
              </a:r>
              <a:endParaRPr 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53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971599" y="-27384"/>
            <a:ext cx="741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Ci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sono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altre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cose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che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 non </a:t>
            </a:r>
            <a:r>
              <a:rPr lang="en-US" sz="2800" dirty="0" err="1">
                <a:solidFill>
                  <a:srgbClr val="800000"/>
                </a:solidFill>
                <a:latin typeface="Century Gothic"/>
                <a:cs typeface="Century Gothic"/>
              </a:rPr>
              <a:t>capiamo</a:t>
            </a:r>
            <a:r>
              <a:rPr lang="en-US" sz="2800" dirty="0">
                <a:solidFill>
                  <a:srgbClr val="800000"/>
                </a:solidFill>
                <a:latin typeface="Century Gothic"/>
                <a:cs typeface="Century Gothic"/>
              </a:rPr>
              <a:t>?</a:t>
            </a:r>
            <a:endParaRPr lang="it-IT" sz="28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251520" y="836712"/>
            <a:ext cx="871296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Al 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CERN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di Ginevra si studiano le particelle elementari, ed è un posto 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molto grande.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Tuttavia c’è un altro esperimento, molto più potente, che non abbiamo fatto noi, ma di cui sappiamo il risultato: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l’universo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è il risultato di un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esperimento di fisica 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molto più grande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Se noi conoscessimo tutte le leggi della fisica, sapremmo dire con esattezza come mai l’universo è fatto nel modo in cui lo vediamo.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u="sng" dirty="0">
                <a:solidFill>
                  <a:srgbClr val="0000FF"/>
                </a:solidFill>
                <a:latin typeface="Century Gothic"/>
                <a:cs typeface="Century Gothic"/>
              </a:rPr>
              <a:t>PS: questa può essere una affermazione falsa: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Ci può essere della casualità nell’universo che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 vediamo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Multi-</a:t>
            </a:r>
            <a:r>
              <a:rPr lang="it-IT" sz="2000" dirty="0" err="1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universe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1" descr="speria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221088"/>
            <a:ext cx="1731045" cy="221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330" y="5585084"/>
            <a:ext cx="6543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Century Gothic"/>
                <a:cs typeface="Century Gothic"/>
              </a:rPr>
              <a:t>per capire le leggi della fisica, guardiamo il cielo…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54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La massa dell’universo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351" y="2881595"/>
            <a:ext cx="1360977" cy="1360977"/>
          </a:xfrm>
          <a:prstGeom prst="rect">
            <a:avLst/>
          </a:prstGeom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78941" y="4581128"/>
            <a:ext cx="896505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1800" b="1" dirty="0">
                <a:solidFill>
                  <a:srgbClr val="FF0000"/>
                </a:solidFill>
                <a:latin typeface="Century Gothic"/>
                <a:cs typeface="Century Gothic"/>
              </a:rPr>
              <a:t>Sorpresa: c’è molta materia che non è illuminata 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1800" b="1" dirty="0">
                <a:solidFill>
                  <a:srgbClr val="FF0000"/>
                </a:solidFill>
                <a:latin typeface="Century Gothic"/>
                <a:cs typeface="Century Gothic"/>
              </a:rPr>
              <a:t>Cos’è? 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Non ne abbiamo idea, </a:t>
            </a:r>
            <a:r>
              <a:rPr lang="it-IT" sz="1800" b="1" dirty="0">
                <a:solidFill>
                  <a:srgbClr val="FF0000"/>
                </a:solidFill>
                <a:latin typeface="Century Gothic"/>
                <a:cs typeface="Century Gothic"/>
              </a:rPr>
              <a:t>probabilmente particelle mancanti</a:t>
            </a:r>
          </a:p>
          <a:p>
            <a:r>
              <a:rPr lang="it-IT" sz="1800" b="1" dirty="0">
                <a:solidFill>
                  <a:srgbClr val="FF0000"/>
                </a:solidFill>
                <a:latin typeface="Century Gothic"/>
                <a:cs typeface="Century Gothic"/>
              </a:rPr>
              <a:t>Quanta ce n’è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? 5 volte di più di tutte le galassie</a:t>
            </a:r>
          </a:p>
          <a:p>
            <a:r>
              <a:rPr lang="it-IT" sz="1800" b="1" dirty="0">
                <a:solidFill>
                  <a:srgbClr val="FF0000"/>
                </a:solidFill>
                <a:latin typeface="Century Gothic"/>
                <a:cs typeface="Century Gothic"/>
              </a:rPr>
              <a:t>Come si chiama? 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Materia oscura 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  <a:sym typeface="Wingdings" pitchFamily="2" charset="2"/>
              </a:rPr>
              <a:t> non un gran nome…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  <a:sym typeface="Wingdings" pitchFamily="2" charset="2"/>
            </a:endParaRPr>
          </a:p>
          <a:p>
            <a:pPr algn="ctr"/>
            <a:r>
              <a:rPr lang="it-IT" sz="1800" b="1" dirty="0">
                <a:solidFill>
                  <a:srgbClr val="FF0000"/>
                </a:solidFill>
                <a:latin typeface="Century Gothic"/>
                <a:cs typeface="Century Gothic"/>
              </a:rPr>
              <a:t>Materia oscura =  500% materia visibile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  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96D130-A61C-F643-B4A8-5E7567418F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077" y="1384077"/>
            <a:ext cx="1630203" cy="1397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31AE78-BFF9-274A-841A-BBF7C2A91F3A}"/>
              </a:ext>
            </a:extLst>
          </p:cNvPr>
          <p:cNvSpPr/>
          <p:nvPr/>
        </p:nvSpPr>
        <p:spPr>
          <a:xfrm>
            <a:off x="-24717" y="1039980"/>
            <a:ext cx="375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Dalla forza di 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gravità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 che governa le galassie possiamo calcolare la 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massa dell’universo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C522E7-2FC5-1E42-9DC6-22C79363A84E}"/>
              </a:ext>
            </a:extLst>
          </p:cNvPr>
          <p:cNvSpPr/>
          <p:nvPr/>
        </p:nvSpPr>
        <p:spPr>
          <a:xfrm>
            <a:off x="5297132" y="3008288"/>
            <a:ext cx="3626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Mettendo in ordine tutte le galassie 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visibili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 possiamo misurare la </a:t>
            </a:r>
            <a:r>
              <a:rPr lang="it-IT" b="1" dirty="0">
                <a:solidFill>
                  <a:srgbClr val="0000FF"/>
                </a:solidFill>
                <a:latin typeface="Century Gothic"/>
                <a:cs typeface="Century Gothic"/>
              </a:rPr>
              <a:t>massa dell’universo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F3CDCC-A36B-964D-A980-D91782B4ABFB}"/>
              </a:ext>
            </a:extLst>
          </p:cNvPr>
          <p:cNvGrpSpPr/>
          <p:nvPr/>
        </p:nvGrpSpPr>
        <p:grpSpPr>
          <a:xfrm>
            <a:off x="3131839" y="811477"/>
            <a:ext cx="3168352" cy="3706880"/>
            <a:chOff x="4214090" y="2268298"/>
            <a:chExt cx="1541048" cy="19527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CE0CDE-FC8B-B443-9812-3493532146E1}"/>
                </a:ext>
              </a:extLst>
            </p:cNvPr>
            <p:cNvCxnSpPr/>
            <p:nvPr/>
          </p:nvCxnSpPr>
          <p:spPr bwMode="auto">
            <a:xfrm>
              <a:off x="5004048" y="2780928"/>
              <a:ext cx="0" cy="144016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1B2FD2-B33E-0B42-B7E1-3DF2B40C5E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95800" y="4219346"/>
              <a:ext cx="1016496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8B3F308-002D-104B-ABA2-69DD19A6D51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28172" y="2268298"/>
              <a:ext cx="1526966" cy="999576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BB74FE7-D293-8646-823B-DAF13445009A}"/>
                </a:ext>
              </a:extLst>
            </p:cNvPr>
            <p:cNvCxnSpPr>
              <a:cxnSpLocks/>
              <a:endCxn id="4" idx="0"/>
            </p:cNvCxnSpPr>
            <p:nvPr/>
          </p:nvCxnSpPr>
          <p:spPr bwMode="auto">
            <a:xfrm>
              <a:off x="4214090" y="3267874"/>
              <a:ext cx="0" cy="90965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31DE9DA-82D4-BD48-8141-96E7B9C241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53693" y="2297709"/>
              <a:ext cx="0" cy="272236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riangle 20">
            <a:extLst>
              <a:ext uri="{FF2B5EF4-FFF2-40B4-BE49-F238E27FC236}">
                <a16:creationId xmlns:a16="http://schemas.microsoft.com/office/drawing/2014/main" id="{7FBBF963-0452-764D-A0B6-FE990347FA7D}"/>
              </a:ext>
            </a:extLst>
          </p:cNvPr>
          <p:cNvSpPr/>
          <p:nvPr/>
        </p:nvSpPr>
        <p:spPr>
          <a:xfrm rot="10800000">
            <a:off x="4016941" y="1062844"/>
            <a:ext cx="1459458" cy="682094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Times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A6387E-EBC5-B048-B728-2BCF2B2A9C47}"/>
              </a:ext>
            </a:extLst>
          </p:cNvPr>
          <p:cNvCxnSpPr>
            <a:cxnSpLocks/>
            <a:stCxn id="21" idx="0"/>
          </p:cNvCxnSpPr>
          <p:nvPr/>
        </p:nvCxnSpPr>
        <p:spPr bwMode="auto">
          <a:xfrm flipH="1" flipV="1">
            <a:off x="4330450" y="1140824"/>
            <a:ext cx="416220" cy="60411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A8A9DD7-C058-5A46-9EA6-6543726ABB5C}"/>
              </a:ext>
            </a:extLst>
          </p:cNvPr>
          <p:cNvSpPr txBox="1"/>
          <p:nvPr/>
        </p:nvSpPr>
        <p:spPr>
          <a:xfrm>
            <a:off x="3995936" y="730179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/>
                <a:cs typeface="Century Gothic"/>
              </a:rPr>
              <a:t>-5      0     +5</a:t>
            </a:r>
          </a:p>
        </p:txBody>
      </p:sp>
    </p:spTree>
    <p:extLst>
      <p:ext uri="{BB962C8B-B14F-4D97-AF65-F5344CB8AC3E}">
        <p14:creationId xmlns:p14="http://schemas.microsoft.com/office/powerpoint/2010/main" val="217952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55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Lontano = indietro nel tempo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97296" y="908720"/>
            <a:ext cx="8839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Ci serve un concetto fondamentale, usato sempre in astrofisica: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Guardare lontano vuole dire guardare indietro nel tempo.</a:t>
            </a:r>
          </a:p>
          <a:p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La luce di una galassia lontanissima ci ha messo tantissimo tempo ad arrivare, e quindi ci racconta come era la galassia quando è partita.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Noi vediamo 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la luna com’era 1.3 secondi fa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Noi vediamo 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il sole com’era 500 secondi fa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Le stelle al limite della nostra galassia </a:t>
            </a:r>
            <a:r>
              <a:rPr lang="it-IT" sz="2000" b="1" dirty="0">
                <a:solidFill>
                  <a:srgbClr val="0000FF"/>
                </a:solidFill>
                <a:latin typeface="Century Gothic"/>
                <a:cs typeface="Century Gothic"/>
              </a:rPr>
              <a:t>com’erano 100,000 anni fa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63576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100">
                <a:solidFill>
                  <a:schemeClr val="bg1"/>
                </a:solidFill>
                <a:latin typeface="Century Gothic"/>
                <a:cs typeface="Century Gothic"/>
              </a:rPr>
              <a:pPr/>
              <a:t>56</a:t>
            </a:fld>
            <a:endParaRPr lang="en-US" sz="11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107504" y="-27384"/>
            <a:ext cx="9036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Velocità di espansione dell’universo </a:t>
            </a:r>
          </a:p>
        </p:txBody>
      </p:sp>
      <p:pic>
        <p:nvPicPr>
          <p:cNvPr id="2" name="Picture 1" descr="pompier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95" y="1949976"/>
            <a:ext cx="2387445" cy="1224136"/>
          </a:xfrm>
          <a:prstGeom prst="rect">
            <a:avLst/>
          </a:prstGeom>
        </p:spPr>
      </p:pic>
      <p:pic>
        <p:nvPicPr>
          <p:cNvPr id="3" name="Picture 2" descr="220px-SN1994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118" y="1820551"/>
            <a:ext cx="1527741" cy="15277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1B1B9B-7B97-A848-BECA-D17B2A43F9DA}"/>
              </a:ext>
            </a:extLst>
          </p:cNvPr>
          <p:cNvSpPr/>
          <p:nvPr/>
        </p:nvSpPr>
        <p:spPr>
          <a:xfrm>
            <a:off x="393622" y="557392"/>
            <a:ext cx="3943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suono e la forma di una macchina dei pompieri ci dicono quanto sia lontano e la velocità di spostamento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EAC9DF-B53B-B045-A8A2-B7E3E8FC9E4D}"/>
              </a:ext>
            </a:extLst>
          </p:cNvPr>
          <p:cNvSpPr/>
          <p:nvPr/>
        </p:nvSpPr>
        <p:spPr>
          <a:xfrm>
            <a:off x="4883448" y="651103"/>
            <a:ext cx="4346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Nell’universo le macchine dei pompieri sono le 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supernova 1A:  </a:t>
            </a: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la luminosità e frequenza della luce ci dicono la loro età e velocità</a:t>
            </a:r>
            <a:endParaRPr lang="en-US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146960E-4D2D-BF44-95F7-9B0533B70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22" y="2973838"/>
            <a:ext cx="832681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Sorpresa: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l’universo sta  accelerando. </a:t>
            </a:r>
          </a:p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  <a:sym typeface="Wingdings"/>
              </a:rPr>
              <a:t>(premio Nobel per la fisica 2011).</a:t>
            </a:r>
          </a:p>
          <a:p>
            <a:pPr algn="ctr"/>
            <a:endParaRPr lang="it-IT" sz="20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Scaldando un oggetto, questo si dilata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 Per l’universo è lo stesso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0E259-9058-B44A-8347-FE800C4CA6A2}"/>
              </a:ext>
            </a:extLst>
          </p:cNvPr>
          <p:cNvGrpSpPr/>
          <p:nvPr/>
        </p:nvGrpSpPr>
        <p:grpSpPr>
          <a:xfrm>
            <a:off x="4670026" y="4835837"/>
            <a:ext cx="3570409" cy="1558303"/>
            <a:chOff x="2081711" y="4883859"/>
            <a:chExt cx="3570409" cy="155830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34FCF2-DB3F-7946-8A3F-163ED81B7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9858" y="4883859"/>
              <a:ext cx="1592262" cy="154337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6436F7-7031-B64C-8242-EACF9CC0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1711" y="5413041"/>
              <a:ext cx="2058241" cy="1029121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E7C19DB-3447-FD4B-8FF8-A6B24390BF45}"/>
              </a:ext>
            </a:extLst>
          </p:cNvPr>
          <p:cNvSpPr/>
          <p:nvPr/>
        </p:nvSpPr>
        <p:spPr>
          <a:xfrm>
            <a:off x="79396" y="51734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Cosa sta scaldando l’universo?  Non abbiamo assolutamente idea cosa sia. La chiamiamo: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Dark Energy</a:t>
            </a:r>
          </a:p>
        </p:txBody>
      </p:sp>
    </p:spTree>
    <p:extLst>
      <p:ext uri="{BB962C8B-B14F-4D97-AF65-F5344CB8AC3E}">
        <p14:creationId xmlns:p14="http://schemas.microsoft.com/office/powerpoint/2010/main" val="126178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F0D4C-C36A-1B47-841A-98885528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entury Gothic" panose="020B0502020202020204" pitchFamily="34" charset="0"/>
              </a:rPr>
              <a:t>Sommario</a:t>
            </a:r>
            <a:r>
              <a:rPr lang="en-US" dirty="0">
                <a:latin typeface="Century Gothic" panose="020B0502020202020204" pitchFamily="34" charset="0"/>
              </a:rPr>
              <a:t> 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3294B-D7CA-DE4E-8EC7-3372BBF2B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49ABD-1035-844D-B9B8-E77586D0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FEFB7-5EA7-6046-BCAA-074B51A74C21}"/>
              </a:ext>
            </a:extLst>
          </p:cNvPr>
          <p:cNvSpPr txBox="1"/>
          <p:nvPr/>
        </p:nvSpPr>
        <p:spPr>
          <a:xfrm>
            <a:off x="737758" y="836712"/>
            <a:ext cx="79928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modello standard della fisica delle particelle è la teoria scientifica più precisa che ci sia, descrive in modo accurato migliaia di risultati.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Gli sviluppi scientifici e tecnologici per costruire gli esperimenti hanno contribuito a migliorare la qualità della vita di tutti (fisica medica, comunicazioni, trasporti, energia, WEB).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Misure recenti ci hanno fatto capire che il modello standard  deve essere ampliato con nuove particelle/forze per spiegare questi nuovi effetti.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Al momento non sappiamo quale sia questa estensione,  è un periodo di grande incertezza e creatività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76386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58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Sommario</a:t>
            </a:r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 - II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3568" y="845483"/>
            <a:ext cx="806489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Abbiamo trovato l’Higgs, grande successo, ci abbiamo messo solo 48 anni...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Non sappiamo tra le altre cose: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cosa sia la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materia oscura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che fa girare le galassie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cosa sia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l’energia oscura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che fa accelerare l’universo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come calcolare 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la massa dell’Higgs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Mancano delle particelle, ma, al momento,  non sappiamo dove cercarle</a:t>
            </a:r>
          </a:p>
        </p:txBody>
      </p:sp>
    </p:spTree>
    <p:extLst>
      <p:ext uri="{BB962C8B-B14F-4D97-AF65-F5344CB8AC3E}">
        <p14:creationId xmlns:p14="http://schemas.microsoft.com/office/powerpoint/2010/main" val="1410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3BDAA2-EE56-F845-B677-D6091AEA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274C98-37C0-D745-A331-566DFD066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B802A-A11E-F147-946A-7BBFAF4E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93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Riduzionismo in musica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95738" y="6553200"/>
            <a:ext cx="3816622" cy="220564"/>
          </a:xfrm>
        </p:spPr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1560" y="587727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7 note  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ed ottave, diesis, bemolle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3528" y="692696"/>
            <a:ext cx="7951802" cy="5172382"/>
            <a:chOff x="323528" y="692696"/>
            <a:chExt cx="7951802" cy="5172382"/>
          </a:xfrm>
        </p:grpSpPr>
        <p:grpSp>
          <p:nvGrpSpPr>
            <p:cNvPr id="10" name="Group 9"/>
            <p:cNvGrpSpPr/>
            <p:nvPr/>
          </p:nvGrpSpPr>
          <p:grpSpPr>
            <a:xfrm>
              <a:off x="323528" y="692696"/>
              <a:ext cx="7951802" cy="4519733"/>
              <a:chOff x="467544" y="637459"/>
              <a:chExt cx="7951802" cy="451973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544" y="836712"/>
                <a:ext cx="2867026" cy="324036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3888" y="692696"/>
                <a:ext cx="2542241" cy="3500573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6176" y="637459"/>
                <a:ext cx="2263170" cy="335785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55638" y="1916832"/>
                <a:ext cx="2427142" cy="3240360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539552" y="5157192"/>
              <a:ext cx="76328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Immaginate di sentire queste musiche, e di dover scoprire come sono composte..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2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60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19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4125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Di cosa è fatto l’universo?</a:t>
            </a: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3528" y="980728"/>
            <a:ext cx="5544616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4-5 % è costituito dalla materia che conosciamo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22-25% è costituito da ‘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Dark </a:t>
            </a:r>
            <a:r>
              <a:rPr lang="it-IT" sz="2000" dirty="0" err="1">
                <a:solidFill>
                  <a:srgbClr val="FF0000"/>
                </a:solidFill>
                <a:latin typeface="Century Gothic"/>
                <a:cs typeface="Century Gothic"/>
              </a:rPr>
              <a:t>Matter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’:</a:t>
            </a:r>
          </a:p>
          <a:p>
            <a:pPr lvl="1">
              <a:buFont typeface="Verdana" charset="0"/>
              <a:buAutoNum type="romanU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Non emette nessun tipo di radiazione elettromagnetica.  </a:t>
            </a:r>
          </a:p>
          <a:p>
            <a:pPr lvl="1">
              <a:buFont typeface="Verdana" charset="0"/>
              <a:buAutoNum type="romanU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Fa ruotare le galassie più velocemente</a:t>
            </a:r>
          </a:p>
          <a:p>
            <a:pPr lvl="1">
              <a:buFont typeface="Verdana" charset="0"/>
              <a:buAutoNum type="romanU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Una possibilità  è che contenga ‘particelle super-simmetriche’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Il 70 - 73% è composto da ‘</a:t>
            </a:r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Dark Energy</a:t>
            </a: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’</a:t>
            </a:r>
          </a:p>
          <a:p>
            <a:pPr lvl="1">
              <a:buFont typeface="Verdana" charset="0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Riempie uniformemente tutto lo spazio</a:t>
            </a:r>
          </a:p>
          <a:p>
            <a:pPr lvl="1">
              <a:buFont typeface="Verdana" charset="0"/>
              <a:buAutoNum type="arabicPeriod"/>
            </a:pPr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Aumenta la velocità di espansione dell’universo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 descr="dark_pi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2276872"/>
            <a:ext cx="3416300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686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2256534-A4BF-AF4C-9DF0-428FF94C6C5C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61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8611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Line 3"/>
          <p:cNvSpPr>
            <a:spLocks noChangeShapeType="1"/>
          </p:cNvSpPr>
          <p:nvPr/>
        </p:nvSpPr>
        <p:spPr bwMode="auto">
          <a:xfrm flipV="1">
            <a:off x="2627313" y="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Line 4"/>
          <p:cNvSpPr>
            <a:spLocks noChangeShapeType="1"/>
          </p:cNvSpPr>
          <p:nvPr/>
        </p:nvSpPr>
        <p:spPr bwMode="auto">
          <a:xfrm rot="16197226" flipV="1">
            <a:off x="6871494" y="3020219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Line 5"/>
          <p:cNvSpPr>
            <a:spLocks noChangeShapeType="1"/>
          </p:cNvSpPr>
          <p:nvPr/>
        </p:nvSpPr>
        <p:spPr bwMode="auto">
          <a:xfrm rot="16197226" flipV="1">
            <a:off x="6885782" y="302021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Line 6"/>
          <p:cNvSpPr>
            <a:spLocks noChangeShapeType="1"/>
          </p:cNvSpPr>
          <p:nvPr/>
        </p:nvSpPr>
        <p:spPr bwMode="auto">
          <a:xfrm rot="16197226" flipV="1">
            <a:off x="6885782" y="30202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TextBox 13"/>
          <p:cNvSpPr txBox="1">
            <a:spLocks noChangeArrowheads="1"/>
          </p:cNvSpPr>
          <p:nvPr/>
        </p:nvSpPr>
        <p:spPr bwMode="auto">
          <a:xfrm>
            <a:off x="107950" y="35912"/>
            <a:ext cx="8839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Cosa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sappiamo</a:t>
            </a:r>
            <a:r>
              <a:rPr lang="en-US" sz="32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della Dark matter? </a:t>
            </a:r>
          </a:p>
        </p:txBody>
      </p:sp>
      <p:sp>
        <p:nvSpPr>
          <p:cNvPr id="68617" name="TextBox 13"/>
          <p:cNvSpPr txBox="1">
            <a:spLocks noChangeArrowheads="1"/>
          </p:cNvSpPr>
          <p:nvPr/>
        </p:nvSpPr>
        <p:spPr bwMode="auto">
          <a:xfrm>
            <a:off x="468313" y="868700"/>
            <a:ext cx="7858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Consideriamo due galassie che si scontrano: ognuna è fatta da particelle e da dark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matter</a:t>
            </a:r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endParaRPr lang="it-IT" sz="20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grpSp>
        <p:nvGrpSpPr>
          <p:cNvPr id="68618" name="Group 5"/>
          <p:cNvGrpSpPr>
            <a:grpSpLocks/>
          </p:cNvGrpSpPr>
          <p:nvPr/>
        </p:nvGrpSpPr>
        <p:grpSpPr bwMode="auto">
          <a:xfrm>
            <a:off x="1258888" y="1916113"/>
            <a:ext cx="1873250" cy="1225550"/>
            <a:chOff x="611560" y="2060848"/>
            <a:chExt cx="2232248" cy="1656184"/>
          </a:xfrm>
        </p:grpSpPr>
        <p:sp>
          <p:nvSpPr>
            <p:cNvPr id="2" name="Oval 1"/>
            <p:cNvSpPr/>
            <p:nvPr/>
          </p:nvSpPr>
          <p:spPr>
            <a:xfrm>
              <a:off x="611560" y="2060848"/>
              <a:ext cx="2232248" cy="165618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35" name="Oval 15"/>
            <p:cNvSpPr>
              <a:spLocks noChangeArrowheads="1"/>
            </p:cNvSpPr>
            <p:nvPr/>
          </p:nvSpPr>
          <p:spPr bwMode="auto">
            <a:xfrm>
              <a:off x="755576" y="2132856"/>
              <a:ext cx="1944216" cy="1512168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cxnSp>
        <p:nvCxnSpPr>
          <p:cNvPr id="68619" name="Straight Arrow Connector 3"/>
          <p:cNvCxnSpPr>
            <a:cxnSpLocks noChangeShapeType="1"/>
          </p:cNvCxnSpPr>
          <p:nvPr/>
        </p:nvCxnSpPr>
        <p:spPr bwMode="auto">
          <a:xfrm>
            <a:off x="3563938" y="2528888"/>
            <a:ext cx="6477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8620" name="Straight Arrow Connector 20"/>
          <p:cNvCxnSpPr>
            <a:cxnSpLocks noChangeShapeType="1"/>
          </p:cNvCxnSpPr>
          <p:nvPr/>
        </p:nvCxnSpPr>
        <p:spPr bwMode="auto">
          <a:xfrm flipH="1">
            <a:off x="4787900" y="2524125"/>
            <a:ext cx="784225" cy="9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8621" name="TextBox 13"/>
          <p:cNvSpPr txBox="1">
            <a:spLocks noChangeArrowheads="1"/>
          </p:cNvSpPr>
          <p:nvPr/>
        </p:nvSpPr>
        <p:spPr bwMode="auto">
          <a:xfrm>
            <a:off x="395288" y="3205163"/>
            <a:ext cx="856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Dopo la collisione si è visto che (Hubble, Chandra data) la materia ha cambiato forma, ma la dark matter no…</a:t>
            </a:r>
          </a:p>
          <a:p>
            <a:endParaRPr lang="it-IT" sz="200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grpSp>
        <p:nvGrpSpPr>
          <p:cNvPr id="68622" name="Group 24"/>
          <p:cNvGrpSpPr>
            <a:grpSpLocks/>
          </p:cNvGrpSpPr>
          <p:nvPr/>
        </p:nvGrpSpPr>
        <p:grpSpPr bwMode="auto">
          <a:xfrm>
            <a:off x="5867400" y="1916113"/>
            <a:ext cx="1873250" cy="1225550"/>
            <a:chOff x="611560" y="2060848"/>
            <a:chExt cx="2232248" cy="1656184"/>
          </a:xfrm>
        </p:grpSpPr>
        <p:sp>
          <p:nvSpPr>
            <p:cNvPr id="26" name="Oval 25"/>
            <p:cNvSpPr/>
            <p:nvPr/>
          </p:nvSpPr>
          <p:spPr>
            <a:xfrm>
              <a:off x="611560" y="2060848"/>
              <a:ext cx="2232248" cy="165618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33" name="Oval 26"/>
            <p:cNvSpPr>
              <a:spLocks noChangeArrowheads="1"/>
            </p:cNvSpPr>
            <p:nvPr/>
          </p:nvSpPr>
          <p:spPr bwMode="auto">
            <a:xfrm>
              <a:off x="755576" y="2132856"/>
              <a:ext cx="1944216" cy="1512168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68623" name="Group 27"/>
          <p:cNvGrpSpPr>
            <a:grpSpLocks/>
          </p:cNvGrpSpPr>
          <p:nvPr/>
        </p:nvGrpSpPr>
        <p:grpSpPr bwMode="auto">
          <a:xfrm>
            <a:off x="5211763" y="3976688"/>
            <a:ext cx="1871662" cy="1655762"/>
            <a:chOff x="611560" y="1768582"/>
            <a:chExt cx="2232248" cy="2240720"/>
          </a:xfrm>
        </p:grpSpPr>
        <p:sp>
          <p:nvSpPr>
            <p:cNvPr id="29" name="Oval 28"/>
            <p:cNvSpPr/>
            <p:nvPr/>
          </p:nvSpPr>
          <p:spPr>
            <a:xfrm>
              <a:off x="611560" y="2060757"/>
              <a:ext cx="2232248" cy="16563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31" name="Oval 29"/>
            <p:cNvSpPr>
              <a:spLocks noChangeArrowheads="1"/>
            </p:cNvSpPr>
            <p:nvPr/>
          </p:nvSpPr>
          <p:spPr bwMode="auto">
            <a:xfrm>
              <a:off x="1298404" y="1768582"/>
              <a:ext cx="944414" cy="2240720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cxnSp>
        <p:nvCxnSpPr>
          <p:cNvPr id="68624" name="Straight Arrow Connector 31"/>
          <p:cNvCxnSpPr>
            <a:cxnSpLocks noChangeShapeType="1"/>
          </p:cNvCxnSpPr>
          <p:nvPr/>
        </p:nvCxnSpPr>
        <p:spPr bwMode="auto">
          <a:xfrm>
            <a:off x="7299325" y="4803775"/>
            <a:ext cx="64928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68625" name="Group 32"/>
          <p:cNvGrpSpPr>
            <a:grpSpLocks/>
          </p:cNvGrpSpPr>
          <p:nvPr/>
        </p:nvGrpSpPr>
        <p:grpSpPr bwMode="auto">
          <a:xfrm>
            <a:off x="1898650" y="3976688"/>
            <a:ext cx="1873250" cy="1655762"/>
            <a:chOff x="611560" y="1768582"/>
            <a:chExt cx="2232248" cy="2240720"/>
          </a:xfrm>
        </p:grpSpPr>
        <p:sp>
          <p:nvSpPr>
            <p:cNvPr id="34" name="Oval 33"/>
            <p:cNvSpPr/>
            <p:nvPr/>
          </p:nvSpPr>
          <p:spPr>
            <a:xfrm>
              <a:off x="611560" y="2060757"/>
              <a:ext cx="2232248" cy="16563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/>
              </a:solidFill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/>
            </a:p>
          </p:txBody>
        </p:sp>
        <p:sp>
          <p:nvSpPr>
            <p:cNvPr id="68629" name="Oval 34"/>
            <p:cNvSpPr>
              <a:spLocks noChangeArrowheads="1"/>
            </p:cNvSpPr>
            <p:nvPr/>
          </p:nvSpPr>
          <p:spPr bwMode="auto">
            <a:xfrm>
              <a:off x="1298404" y="1768582"/>
              <a:ext cx="944414" cy="2240720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cxnSp>
        <p:nvCxnSpPr>
          <p:cNvPr id="68626" name="Straight Arrow Connector 35"/>
          <p:cNvCxnSpPr>
            <a:cxnSpLocks noChangeShapeType="1"/>
          </p:cNvCxnSpPr>
          <p:nvPr/>
        </p:nvCxnSpPr>
        <p:spPr bwMode="auto">
          <a:xfrm flipH="1">
            <a:off x="827088" y="4800600"/>
            <a:ext cx="784225" cy="79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8627" name="TextBox 13"/>
          <p:cNvSpPr txBox="1">
            <a:spLocks noChangeArrowheads="1"/>
          </p:cNvSpPr>
          <p:nvPr/>
        </p:nvSpPr>
        <p:spPr bwMode="auto">
          <a:xfrm>
            <a:off x="468313" y="5732463"/>
            <a:ext cx="7858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La dark matter interagisce molto poco, è trasparente a quasi  tutto, alla materia normae ed anche a se stessa. </a:t>
            </a:r>
          </a:p>
          <a:p>
            <a:endParaRPr lang="it-IT" sz="200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2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59832" y="2023231"/>
            <a:ext cx="5904656" cy="414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62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Fisica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astro-particellare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31811" y="764704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Gli istanti iniziali del nostro universo sono stati governati dalle stesse forze 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che studiamo negli acceleratori, per cui è naturale guardare le stelle per capire cosa sia capitato..</a:t>
            </a:r>
          </a:p>
          <a:p>
            <a:endParaRPr lang="it-IT" sz="18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7" name="Picture 1" descr="soup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9715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988840"/>
            <a:ext cx="3024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Studiare le leggi che hanno  regolato l’evoluzione dell’universo è  equivalente a fare un enorme esperimento. </a:t>
            </a:r>
          </a:p>
          <a:p>
            <a:endParaRPr lang="it-IT" sz="16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È provato che: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Ci sia stato un big bang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Che ci sia stato un momento di rapidissima espansione (inflazione)</a:t>
            </a:r>
          </a:p>
          <a:p>
            <a:endParaRPr lang="it-IT" sz="16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La fisica di LHC è  quella di 10</a:t>
            </a:r>
            <a:r>
              <a:rPr lang="it-IT" sz="1600" baseline="30000" dirty="0">
                <a:solidFill>
                  <a:srgbClr val="FF0000"/>
                </a:solidFill>
                <a:latin typeface="Century Gothic"/>
                <a:cs typeface="Century Gothic"/>
              </a:rPr>
              <a:t>-11 </a:t>
            </a:r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sec dopo il big-bang</a:t>
            </a:r>
          </a:p>
        </p:txBody>
      </p:sp>
    </p:spTree>
    <p:extLst>
      <p:ext uri="{BB962C8B-B14F-4D97-AF65-F5344CB8AC3E}">
        <p14:creationId xmlns:p14="http://schemas.microsoft.com/office/powerpoint/2010/main" val="855054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885D71-B9BA-6D4F-9684-1381BDDFB448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63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9635" name="Text Box 61"/>
          <p:cNvSpPr txBox="1">
            <a:spLocks noChangeArrowheads="1"/>
          </p:cNvSpPr>
          <p:nvPr/>
        </p:nvSpPr>
        <p:spPr bwMode="auto">
          <a:xfrm>
            <a:off x="179512" y="44624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Un problema ovvio: perché esiste l’universo?</a:t>
            </a:r>
          </a:p>
        </p:txBody>
      </p:sp>
      <p:sp>
        <p:nvSpPr>
          <p:cNvPr id="69636" name="TextBox 54"/>
          <p:cNvSpPr txBox="1">
            <a:spLocks noChangeArrowheads="1"/>
          </p:cNvSpPr>
          <p:nvPr/>
        </p:nvSpPr>
        <p:spPr bwMode="auto">
          <a:xfrm>
            <a:off x="323528" y="692696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Il Big-Bang ha creato tanta 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quanta anti materia.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3140968"/>
            <a:ext cx="8893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Poi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ed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 anti-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si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annichilano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e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rimane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solo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energia</a:t>
            </a:r>
            <a:endParaRPr lang="en-US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2448" y="5765254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Ma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sappiamo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che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non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è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vero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: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l’universo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esite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1340768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69640" name="Explosion 1 2"/>
          <p:cNvSpPr>
            <a:spLocks noChangeArrowheads="1"/>
          </p:cNvSpPr>
          <p:nvPr/>
        </p:nvSpPr>
        <p:spPr bwMode="auto">
          <a:xfrm>
            <a:off x="1115616" y="-243408"/>
            <a:ext cx="5544616" cy="5040560"/>
          </a:xfrm>
          <a:prstGeom prst="irregularSeal1">
            <a:avLst/>
          </a:prstGeom>
          <a:solidFill>
            <a:srgbClr val="FF6600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dirty="0">
                <a:solidFill>
                  <a:srgbClr val="FF0000"/>
                </a:solidFill>
              </a:rPr>
              <a:t>Big bang</a:t>
            </a:r>
          </a:p>
        </p:txBody>
      </p:sp>
      <p:sp>
        <p:nvSpPr>
          <p:cNvPr id="17" name="Cloud 16"/>
          <p:cNvSpPr/>
          <p:nvPr/>
        </p:nvSpPr>
        <p:spPr>
          <a:xfrm>
            <a:off x="4644008" y="177281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8" name="Cloud 17"/>
          <p:cNvSpPr/>
          <p:nvPr/>
        </p:nvSpPr>
        <p:spPr>
          <a:xfrm>
            <a:off x="4644008" y="1340768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0" name="Cloud 19"/>
          <p:cNvSpPr/>
          <p:nvPr/>
        </p:nvSpPr>
        <p:spPr>
          <a:xfrm>
            <a:off x="3059832" y="1628800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3" name="Cloud 22"/>
          <p:cNvSpPr/>
          <p:nvPr/>
        </p:nvSpPr>
        <p:spPr>
          <a:xfrm>
            <a:off x="3059832" y="119675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8" name="Cloud 27"/>
          <p:cNvSpPr/>
          <p:nvPr/>
        </p:nvSpPr>
        <p:spPr>
          <a:xfrm>
            <a:off x="4788024" y="4077072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30" name="Cloud 29"/>
          <p:cNvSpPr/>
          <p:nvPr/>
        </p:nvSpPr>
        <p:spPr>
          <a:xfrm>
            <a:off x="4211960" y="112474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2" name="Cloud 31"/>
          <p:cNvSpPr/>
          <p:nvPr/>
        </p:nvSpPr>
        <p:spPr>
          <a:xfrm>
            <a:off x="3563888" y="141277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7" name="Cloud 26"/>
          <p:cNvSpPr/>
          <p:nvPr/>
        </p:nvSpPr>
        <p:spPr>
          <a:xfrm>
            <a:off x="2123728" y="4365104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33" name="Cloud 32"/>
          <p:cNvSpPr/>
          <p:nvPr/>
        </p:nvSpPr>
        <p:spPr>
          <a:xfrm>
            <a:off x="3995936" y="184482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4" name="Cloud 33"/>
          <p:cNvSpPr/>
          <p:nvPr/>
        </p:nvSpPr>
        <p:spPr>
          <a:xfrm>
            <a:off x="2627784" y="155679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dirty="0">
                <a:solidFill>
                  <a:srgbClr val="FF0000"/>
                </a:solidFill>
              </a:rPr>
              <a:t>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6" name="Cloud 25"/>
          <p:cNvSpPr/>
          <p:nvPr/>
        </p:nvSpPr>
        <p:spPr>
          <a:xfrm>
            <a:off x="4572000" y="2348880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1" name="Cloud 20"/>
          <p:cNvSpPr/>
          <p:nvPr/>
        </p:nvSpPr>
        <p:spPr>
          <a:xfrm>
            <a:off x="1331640" y="2492896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</p:spTree>
    <p:extLst>
      <p:ext uri="{BB962C8B-B14F-4D97-AF65-F5344CB8AC3E}">
        <p14:creationId xmlns:p14="http://schemas.microsoft.com/office/powerpoint/2010/main" val="14947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96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1065 L 0.15741 0.55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1" y="272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3.8885E-6 L 0.34641 0.157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1" y="786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19 -0.03122 L -0.33062 0.0631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0" y="47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641 0.28336 " pathEditMode="relative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542 0.01041 " pathEditMode="relative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98 0.52464 " pathEditMode="relative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739E-6 -4.45293E-6 L -0.41739 0.4302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8" y="2151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24E-6 -0.01064 L 0.15741 0.2202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2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98 0.52464 L -0.14179 0.1783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732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 0.15729 L -0.18102 0.5139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783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42 0.01041 L -0.29921 0.2308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40" y="1101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1 0.28337 L 0.07879 0.377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1" y="471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1 0.55609 L 0.26762 0.1468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2" y="-2047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1 0.22021 L 0.2598 0.461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0" y="1207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62 0.06315 L -0.11819 0.4721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1" y="204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39 0.43025 L 0.11801 0.1047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62" y="-16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9" grpId="0" build="allAtOnce"/>
      <p:bldP spid="22" grpId="0"/>
      <p:bldP spid="22" grpId="1"/>
      <p:bldP spid="69640" grpId="0" animBg="1"/>
      <p:bldP spid="69640" grpId="1" animBg="1"/>
      <p:bldP spid="69640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3" grpId="0" animBg="1"/>
      <p:bldP spid="23" grpId="1" animBg="1"/>
      <p:bldP spid="23" grpId="2" animBg="1"/>
      <p:bldP spid="28" grpId="0" animBg="1"/>
      <p:bldP spid="30" grpId="0" animBg="1"/>
      <p:bldP spid="30" grpId="1" animBg="1"/>
      <p:bldP spid="30" grpId="2" animBg="1"/>
      <p:bldP spid="30" grpId="3" animBg="1"/>
      <p:bldP spid="32" grpId="0" animBg="1"/>
      <p:bldP spid="32" grpId="1" animBg="1"/>
      <p:bldP spid="32" grpId="2" animBg="1"/>
      <p:bldP spid="27" grpId="0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26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885D71-B9BA-6D4F-9684-1381BDDFB448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64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9635" name="Text Box 61"/>
          <p:cNvSpPr txBox="1">
            <a:spLocks noChangeArrowheads="1"/>
          </p:cNvSpPr>
          <p:nvPr/>
        </p:nvSpPr>
        <p:spPr bwMode="auto">
          <a:xfrm>
            <a:off x="179512" y="44624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Un problema ovvio: perché esiste l’universo?</a:t>
            </a:r>
          </a:p>
        </p:txBody>
      </p:sp>
      <p:sp>
        <p:nvSpPr>
          <p:cNvPr id="69636" name="TextBox 54"/>
          <p:cNvSpPr txBox="1">
            <a:spLocks noChangeArrowheads="1"/>
          </p:cNvSpPr>
          <p:nvPr/>
        </p:nvSpPr>
        <p:spPr bwMode="auto">
          <a:xfrm>
            <a:off x="323528" y="692696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Supponiamo di nuovo che  Big-Bang abbia creato tanta </a:t>
            </a:r>
            <a:r>
              <a:rPr lang="it-IT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quanta antimateria.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3140968"/>
            <a:ext cx="8893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Per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qualche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ragione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l’antimateria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diminuisce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e la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aumenta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c’e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’ </a:t>
            </a:r>
            <a:r>
              <a:rPr lang="en-US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una</a:t>
            </a:r>
            <a:r>
              <a:rPr lang="en-US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violazione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della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simmetria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materia</a:t>
            </a:r>
            <a:r>
              <a:rPr lang="en-US" sz="20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antimateria</a:t>
            </a:r>
            <a:endParaRPr lang="en-US" sz="20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156176" y="5229200"/>
            <a:ext cx="254935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l’universo</a:t>
            </a:r>
            <a:r>
              <a:rPr lang="en-US" sz="20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esiste</a:t>
            </a:r>
            <a:r>
              <a:rPr lang="en-US" sz="20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1340768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644008" y="177281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8" name="Cloud 17"/>
          <p:cNvSpPr/>
          <p:nvPr/>
        </p:nvSpPr>
        <p:spPr>
          <a:xfrm>
            <a:off x="4644008" y="1340768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0" name="Cloud 19"/>
          <p:cNvSpPr/>
          <p:nvPr/>
        </p:nvSpPr>
        <p:spPr>
          <a:xfrm>
            <a:off x="3059832" y="1628800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3" name="Cloud 22"/>
          <p:cNvSpPr/>
          <p:nvPr/>
        </p:nvSpPr>
        <p:spPr>
          <a:xfrm>
            <a:off x="3059832" y="119675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0" name="Cloud 29"/>
          <p:cNvSpPr/>
          <p:nvPr/>
        </p:nvSpPr>
        <p:spPr>
          <a:xfrm>
            <a:off x="4211960" y="112474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2" name="Cloud 31"/>
          <p:cNvSpPr/>
          <p:nvPr/>
        </p:nvSpPr>
        <p:spPr>
          <a:xfrm>
            <a:off x="3563888" y="1412776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7" name="Cloud 26"/>
          <p:cNvSpPr/>
          <p:nvPr/>
        </p:nvSpPr>
        <p:spPr>
          <a:xfrm>
            <a:off x="2123728" y="4365104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33" name="Cloud 32"/>
          <p:cNvSpPr/>
          <p:nvPr/>
        </p:nvSpPr>
        <p:spPr>
          <a:xfrm>
            <a:off x="3995936" y="1844824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4" name="Cloud 33"/>
          <p:cNvSpPr/>
          <p:nvPr/>
        </p:nvSpPr>
        <p:spPr>
          <a:xfrm>
            <a:off x="2627784" y="1556792"/>
            <a:ext cx="720080" cy="432048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6" name="Cloud 25"/>
          <p:cNvSpPr/>
          <p:nvPr/>
        </p:nvSpPr>
        <p:spPr>
          <a:xfrm>
            <a:off x="4572000" y="2348880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1" name="Cloud 20"/>
          <p:cNvSpPr/>
          <p:nvPr/>
        </p:nvSpPr>
        <p:spPr>
          <a:xfrm>
            <a:off x="1331640" y="2492896"/>
            <a:ext cx="1656184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4" name="Cloud 23"/>
          <p:cNvSpPr/>
          <p:nvPr/>
        </p:nvSpPr>
        <p:spPr>
          <a:xfrm>
            <a:off x="7812360" y="3717032"/>
            <a:ext cx="504056" cy="360040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5" name="Cloud 24"/>
          <p:cNvSpPr/>
          <p:nvPr/>
        </p:nvSpPr>
        <p:spPr>
          <a:xfrm>
            <a:off x="4067944" y="2636912"/>
            <a:ext cx="1080120" cy="720080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8" name="Cloud 27"/>
          <p:cNvSpPr/>
          <p:nvPr/>
        </p:nvSpPr>
        <p:spPr>
          <a:xfrm>
            <a:off x="4788024" y="4077072"/>
            <a:ext cx="1512168" cy="1008112"/>
          </a:xfrm>
          <a:prstGeom prst="cloud">
            <a:avLst/>
          </a:prstGeom>
          <a:solidFill>
            <a:srgbClr val="FFFFFF"/>
          </a:solidFill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(photons)</a:t>
            </a:r>
          </a:p>
        </p:txBody>
      </p:sp>
      <p:sp>
        <p:nvSpPr>
          <p:cNvPr id="29" name="Cloud 28"/>
          <p:cNvSpPr/>
          <p:nvPr/>
        </p:nvSpPr>
        <p:spPr>
          <a:xfrm>
            <a:off x="5724128" y="4581128"/>
            <a:ext cx="1368152" cy="504056"/>
          </a:xfrm>
          <a:prstGeom prst="cloud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400" b="1" dirty="0" err="1">
                <a:solidFill>
                  <a:srgbClr val="FF0000"/>
                </a:solidFill>
              </a:rPr>
              <a:t>Universo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1065 L 0.15741 0.55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1" y="2727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3.8885E-6 L 0.34641 0.157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1" y="786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19 -0.03122 L -0.33062 0.063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0" y="47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641 0.28336 " pathEditMode="relative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542 0.01041 " pathEditMode="relative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98 0.52464 " pathEditMode="relative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739E-6 -4.45293E-6 L -0.41739 0.430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8" y="215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24E-6 -0.01064 L 0.15741 0.220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2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98 0.52464 L -0.14179 0.1783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73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 0.15729 L -0.18102 0.5139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783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42 0.01041 L -0.29921 0.230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40" y="1101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41 0.55609 L 0.26762 0.1468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2" y="-2047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62 0.06315 L -0.11819 0.4721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1" y="204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441 0.22022 " pathEditMode="relative" ptsTypes="AA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981 0.08374 " pathEditMode="relative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39 0.43025 L 0.11801 0.1047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62" y="-16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9" grpId="0" build="allAtOnce"/>
      <p:bldP spid="22" grpId="0"/>
      <p:bldP spid="17" grpId="0" animBg="1"/>
      <p:bldP spid="17" grpId="1" animBg="1"/>
      <p:bldP spid="17" grpId="3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3" grpId="0" animBg="1"/>
      <p:bldP spid="23" grpId="1" animBg="1"/>
      <p:bldP spid="23" grpId="2" animBg="1"/>
      <p:bldP spid="30" grpId="0" animBg="1"/>
      <p:bldP spid="30" grpId="1" animBg="1"/>
      <p:bldP spid="30" grpId="2" animBg="1"/>
      <p:bldP spid="30" grpId="3" animBg="1"/>
      <p:bldP spid="32" grpId="0" animBg="1"/>
      <p:bldP spid="32" grpId="1" animBg="1"/>
      <p:bldP spid="32" grpId="2" animBg="1"/>
      <p:bldP spid="27" grpId="0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26" grpId="0" animBg="1"/>
      <p:bldP spid="21" grpId="0" animBg="1"/>
      <p:bldP spid="24" grpId="0" animBg="1"/>
      <p:bldP spid="24" grpId="1" animBg="1"/>
      <p:bldP spid="25" grpId="0" animBg="1"/>
      <p:bldP spid="25" grpId="1" animBg="1"/>
      <p:bldP spid="28" grpId="0" animBg="1"/>
      <p:bldP spid="2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716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F8C57BC-2A3E-B848-BD68-1DC14F83A596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65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71683" name="Text Box 61"/>
          <p:cNvSpPr txBox="1">
            <a:spLocks noChangeArrowheads="1"/>
          </p:cNvSpPr>
          <p:nvPr/>
        </p:nvSpPr>
        <p:spPr bwMode="auto">
          <a:xfrm>
            <a:off x="179388" y="44624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L’universo è quindi quello che non si annichilato </a:t>
            </a:r>
          </a:p>
        </p:txBody>
      </p:sp>
      <p:sp>
        <p:nvSpPr>
          <p:cNvPr id="2" name="Cloud 1"/>
          <p:cNvSpPr/>
          <p:nvPr/>
        </p:nvSpPr>
        <p:spPr>
          <a:xfrm>
            <a:off x="5724525" y="836712"/>
            <a:ext cx="2843213" cy="792162"/>
          </a:xfrm>
          <a:prstGeom prst="cloud">
            <a:avLst/>
          </a:prstGeom>
          <a:noFill/>
          <a:ln w="28575" cmpd="sng">
            <a:solidFill>
              <a:srgbClr val="FF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0000"/>
                </a:solidFill>
              </a:rPr>
              <a:t>10</a:t>
            </a:r>
            <a:r>
              <a:rPr lang="en-US" sz="1800" baseline="30000" dirty="0">
                <a:solidFill>
                  <a:srgbClr val="FF0000"/>
                </a:solidFill>
              </a:rPr>
              <a:t>9</a:t>
            </a:r>
            <a:r>
              <a:rPr lang="en-US" sz="1800" dirty="0">
                <a:solidFill>
                  <a:srgbClr val="FF0000"/>
                </a:solidFill>
              </a:rPr>
              <a:t>  +1 matter particles</a:t>
            </a:r>
          </a:p>
        </p:txBody>
      </p:sp>
      <p:sp>
        <p:nvSpPr>
          <p:cNvPr id="10" name="Cloud 9"/>
          <p:cNvSpPr/>
          <p:nvPr/>
        </p:nvSpPr>
        <p:spPr>
          <a:xfrm>
            <a:off x="34925" y="873224"/>
            <a:ext cx="3313113" cy="971550"/>
          </a:xfrm>
          <a:prstGeom prst="cloud">
            <a:avLst/>
          </a:prstGeom>
          <a:noFill/>
          <a:ln w="28575" cmpd="sng">
            <a:solidFill>
              <a:srgbClr val="3366FF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3366FF"/>
                </a:solidFill>
              </a:rPr>
              <a:t>10</a:t>
            </a:r>
            <a:r>
              <a:rPr lang="en-US" sz="1800" baseline="30000" dirty="0">
                <a:solidFill>
                  <a:srgbClr val="3366FF"/>
                </a:solidFill>
              </a:rPr>
              <a:t>9 </a:t>
            </a:r>
            <a:r>
              <a:rPr lang="en-US" sz="1800" dirty="0">
                <a:solidFill>
                  <a:srgbClr val="3366FF"/>
                </a:solidFill>
              </a:rPr>
              <a:t>-1 anti-matter particles</a:t>
            </a:r>
          </a:p>
        </p:txBody>
      </p:sp>
      <p:sp>
        <p:nvSpPr>
          <p:cNvPr id="71687" name="Right Arrow 7"/>
          <p:cNvSpPr>
            <a:spLocks noChangeArrowheads="1"/>
          </p:cNvSpPr>
          <p:nvPr/>
        </p:nvSpPr>
        <p:spPr bwMode="auto">
          <a:xfrm rot="10800000">
            <a:off x="4859338" y="909737"/>
            <a:ext cx="649287" cy="287337"/>
          </a:xfrm>
          <a:prstGeom prst="rightArrow">
            <a:avLst>
              <a:gd name="adj1" fmla="val 50000"/>
              <a:gd name="adj2" fmla="val 50215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71688" name="Right Arrow 14"/>
          <p:cNvSpPr>
            <a:spLocks noChangeArrowheads="1"/>
          </p:cNvSpPr>
          <p:nvPr/>
        </p:nvSpPr>
        <p:spPr bwMode="auto">
          <a:xfrm>
            <a:off x="3492500" y="909737"/>
            <a:ext cx="935038" cy="287337"/>
          </a:xfrm>
          <a:prstGeom prst="rightArrow">
            <a:avLst>
              <a:gd name="adj1" fmla="val 50000"/>
              <a:gd name="adj2" fmla="val 50063"/>
            </a:avLst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21" name="Cloud 20"/>
          <p:cNvSpPr/>
          <p:nvPr/>
        </p:nvSpPr>
        <p:spPr>
          <a:xfrm>
            <a:off x="3132138" y="1412974"/>
            <a:ext cx="2808287" cy="1223963"/>
          </a:xfrm>
          <a:prstGeom prst="cloud">
            <a:avLst/>
          </a:prstGeom>
          <a:noFill/>
          <a:ln w="28575" cmpd="sng">
            <a:solidFill>
              <a:srgbClr val="800000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Energy (photons) 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+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800000"/>
                </a:solidFill>
              </a:rPr>
              <a:t>1 particle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7544" y="3284984"/>
            <a:ext cx="838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Ci sono un miliardo di fotoni per ogni particella di materia!!</a:t>
            </a:r>
          </a:p>
          <a:p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Questo oceano di fotoni si chiama “radiazione di fondo”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(Nobel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prize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1978 (scoperta), 2006 (misura)</a:t>
            </a:r>
          </a:p>
          <a:p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Molto probabilmente questo è vero anche per la materia oscura: : la maggior parte di materia oscura è scomparsa, e solo una minima parte è ancora in giro…</a:t>
            </a:r>
          </a:p>
        </p:txBody>
      </p:sp>
    </p:spTree>
    <p:extLst>
      <p:ext uri="{BB962C8B-B14F-4D97-AF65-F5344CB8AC3E}">
        <p14:creationId xmlns:p14="http://schemas.microsoft.com/office/powerpoint/2010/main" val="22593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04800" y="764705"/>
            <a:ext cx="7146925" cy="576064"/>
          </a:xfrm>
          <a:noFill/>
        </p:spPr>
        <p:txBody>
          <a:bodyPr/>
          <a:lstStyle/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Abbiamo scoperto l’Higgs…tuttavia: </a:t>
            </a: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66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Cosa capita adesso…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8" y="1268760"/>
            <a:ext cx="8136904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ja-JP" sz="2000" dirty="0">
                <a:solidFill>
                  <a:srgbClr val="0000FF"/>
                </a:solidFill>
                <a:latin typeface="Century Gothic"/>
                <a:cs typeface="Century Gothic"/>
              </a:rPr>
              <a:t>I modelli teorici prevedono che assieme alla particella Higgs si debbano trovare altre particelle per spiegare la massa del bosone di Higgs, la materia oscura e la energia oscura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4" y="3933056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 nostro colleghi teorici, in discussioni </a:t>
            </a:r>
            <a:r>
              <a:rPr lang="it-IT" dirty="0" err="1">
                <a:solidFill>
                  <a:srgbClr val="0000FF"/>
                </a:solidFill>
                <a:latin typeface="Century Gothic"/>
                <a:cs typeface="Century Gothic"/>
              </a:rPr>
              <a:t>pre</a:t>
            </a: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-LHC erano molto sicuri di se: </a:t>
            </a:r>
          </a:p>
          <a:p>
            <a:r>
              <a:rPr lang="it-IT" sz="2000" dirty="0">
                <a:solidFill>
                  <a:srgbClr val="008000"/>
                </a:solidFill>
                <a:latin typeface="Century Gothic"/>
                <a:cs typeface="Century Gothic"/>
              </a:rPr>
              <a:t>“Abbiamo capito tutto: ad LHC troverete sia l’Higgs che altre cose”.</a:t>
            </a:r>
          </a:p>
          <a:p>
            <a:endParaRPr lang="it-IT" sz="2000" dirty="0">
              <a:solidFill>
                <a:srgbClr val="008000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Abbiamo trovato l’Higgs, ma niente d’altro!!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2852936"/>
            <a:ext cx="6227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Regola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: i </a:t>
            </a:r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bosoni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 di Higgs non </a:t>
            </a:r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vengono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Century Gothic"/>
                <a:cs typeface="Century Gothic"/>
              </a:rPr>
              <a:t>mai</a:t>
            </a:r>
            <a:r>
              <a:rPr lang="en-US" sz="2000" b="1" dirty="0">
                <a:solidFill>
                  <a:srgbClr val="800000"/>
                </a:solidFill>
                <a:latin typeface="Century Gothic"/>
                <a:cs typeface="Century Gothic"/>
              </a:rPr>
              <a:t> soli…</a:t>
            </a:r>
          </a:p>
        </p:txBody>
      </p:sp>
    </p:spTree>
    <p:extLst>
      <p:ext uri="{BB962C8B-B14F-4D97-AF65-F5344CB8AC3E}">
        <p14:creationId xmlns:p14="http://schemas.microsoft.com/office/powerpoint/2010/main" val="196103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N. Cartiglia, Pint of Science, 20/05/19</a:t>
            </a: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655B13-1037-044B-A6B7-619299180EEE}" type="slidenum">
              <a:rPr lang="en-US" sz="1400">
                <a:solidFill>
                  <a:schemeClr val="bg1"/>
                </a:solidFill>
                <a:latin typeface="Times New Roman" charset="0"/>
                <a:cs typeface="Times New Roman" charset="0"/>
              </a:rPr>
              <a:pPr/>
              <a:t>67</a:t>
            </a:fld>
            <a:endParaRPr lang="en-US" sz="140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53169" y="-16986"/>
            <a:ext cx="8675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L’idea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di base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C039EC-CCC2-8348-99C7-2970CCC84149}"/>
              </a:ext>
            </a:extLst>
          </p:cNvPr>
          <p:cNvSpPr/>
          <p:nvPr/>
        </p:nvSpPr>
        <p:spPr>
          <a:xfrm>
            <a:off x="138256" y="625171"/>
            <a:ext cx="8422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Century Gothic" charset="0"/>
              </a:rPr>
              <a:t>le fluttuazioni contribuiscono alla massa in modo: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negativo per i  bosoni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FF"/>
                </a:solidFill>
                <a:latin typeface="Century Gothic" charset="0"/>
              </a:rPr>
              <a:t>positive per fermioni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C16B9DB-5C71-404E-924F-923A607F7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52" y="1969179"/>
            <a:ext cx="2606948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6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Fermioni:</a:t>
            </a:r>
            <a:r>
              <a:rPr lang="it-IT" sz="1600" b="1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 contributo positivo </a:t>
            </a:r>
            <a:r>
              <a:rPr lang="it-IT" sz="16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= + infinito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AAB8EC02-225D-F84B-90D5-6FC3EB9D5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13753"/>
            <a:ext cx="2429500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6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Bosoni: </a:t>
            </a:r>
            <a:r>
              <a:rPr lang="it-IT" sz="1600" b="1" kern="0" dirty="0">
                <a:solidFill>
                  <a:srgbClr val="0000FF"/>
                </a:solidFill>
                <a:latin typeface="Century Gothic" charset="0"/>
                <a:ea typeface="ＭＳ Ｐゴシック" charset="0"/>
              </a:rPr>
              <a:t>contributo negativo </a:t>
            </a:r>
            <a:r>
              <a:rPr lang="it-IT" sz="16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= - infinito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2F4B24-83B3-CD4D-972A-3C2185DC6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4" r="-417"/>
          <a:stretch/>
        </p:blipFill>
        <p:spPr>
          <a:xfrm>
            <a:off x="2760455" y="1579718"/>
            <a:ext cx="3661116" cy="278634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99F1149F-9AC0-DE40-A86D-69AADD99C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56" y="4595474"/>
            <a:ext cx="3748488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8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Attualmente abbiamo solo il contributo dei fermioni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991C6-61A1-754F-86DC-9CE695B42675}"/>
              </a:ext>
            </a:extLst>
          </p:cNvPr>
          <p:cNvSpPr txBox="1"/>
          <p:nvPr/>
        </p:nvSpPr>
        <p:spPr>
          <a:xfrm>
            <a:off x="3419872" y="2301337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05FD6A-8FED-B24E-8B58-F715137EC514}"/>
              </a:ext>
            </a:extLst>
          </p:cNvPr>
          <p:cNvSpPr txBox="1"/>
          <p:nvPr/>
        </p:nvSpPr>
        <p:spPr>
          <a:xfrm>
            <a:off x="4946906" y="2276872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+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B94595-1B48-6741-9C57-0503B68BFD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95"/>
          <a:stretch/>
        </p:blipFill>
        <p:spPr>
          <a:xfrm>
            <a:off x="7027223" y="1630481"/>
            <a:ext cx="751023" cy="1610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94C7A0-0773-8545-B340-617423176F69}"/>
              </a:ext>
            </a:extLst>
          </p:cNvPr>
          <p:cNvSpPr txBox="1"/>
          <p:nvPr/>
        </p:nvSpPr>
        <p:spPr>
          <a:xfrm>
            <a:off x="6574658" y="231356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3A6198-74A2-464C-955A-012A6D9BE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-1249"/>
          <a:stretch/>
        </p:blipFill>
        <p:spPr>
          <a:xfrm>
            <a:off x="4329552" y="4538557"/>
            <a:ext cx="769415" cy="1610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E7EF48-B4E6-0748-9096-3006E31AB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8" r="-1066"/>
          <a:stretch/>
        </p:blipFill>
        <p:spPr>
          <a:xfrm>
            <a:off x="5591279" y="4454031"/>
            <a:ext cx="1441958" cy="20112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DAC0D4-E13A-A44C-80FD-21E44DC145DD}"/>
              </a:ext>
            </a:extLst>
          </p:cNvPr>
          <p:cNvSpPr txBox="1"/>
          <p:nvPr/>
        </p:nvSpPr>
        <p:spPr>
          <a:xfrm>
            <a:off x="5236211" y="5216494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F545B5-4759-F446-955A-D83C805DDA0B}"/>
              </a:ext>
            </a:extLst>
          </p:cNvPr>
          <p:cNvSpPr txBox="1"/>
          <p:nvPr/>
        </p:nvSpPr>
        <p:spPr>
          <a:xfrm>
            <a:off x="7356272" y="5182110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= infinity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00667BCE-579C-794D-A876-5177FB0AF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7" y="6077195"/>
            <a:ext cx="4824535" cy="53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eaLnBrk="1" hangingPunct="1"/>
            <a:r>
              <a:rPr lang="it-IT" sz="1800" b="1" kern="0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Ci mancano dei bosoni….</a:t>
            </a:r>
          </a:p>
        </p:txBody>
      </p:sp>
    </p:spTree>
    <p:extLst>
      <p:ext uri="{BB962C8B-B14F-4D97-AF65-F5344CB8AC3E}">
        <p14:creationId xmlns:p14="http://schemas.microsoft.com/office/powerpoint/2010/main" val="32038027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 bwMode="auto">
          <a:xfrm>
            <a:off x="467544" y="0"/>
            <a:ext cx="8229600" cy="54868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3200" dirty="0">
                <a:solidFill>
                  <a:srgbClr val="800000"/>
                </a:solidFill>
                <a:latin typeface="Century Gothic" charset="0"/>
                <a:ea typeface="ＭＳ Ｐゴシック" charset="0"/>
                <a:cs typeface="Century Gothic" charset="0"/>
              </a:rPr>
              <a:t>Una soluzione a  tutti i  problemi?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4294967295"/>
          </p:nvPr>
        </p:nvSpPr>
        <p:spPr>
          <a:xfrm>
            <a:off x="1763713" y="3284538"/>
            <a:ext cx="5545137" cy="93662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2000" b="1" dirty="0">
                <a:solidFill>
                  <a:srgbClr val="FF0000"/>
                </a:solidFill>
                <a:latin typeface="Century Gothic" charset="0"/>
                <a:ea typeface="ＭＳ Ｐゴシック" charset="0"/>
              </a:rPr>
              <a:t>È possibile che ci sia un’unica soluzione ai due problemi?</a:t>
            </a:r>
          </a:p>
          <a:p>
            <a:endParaRPr lang="it-IT" sz="2000" dirty="0">
              <a:latin typeface="Century Gothic" charset="0"/>
              <a:ea typeface="ＭＳ Ｐゴシック" charset="0"/>
            </a:endParaRPr>
          </a:p>
          <a:p>
            <a:endParaRPr lang="it-IT" sz="2000" dirty="0">
              <a:latin typeface="Century Gothic" charset="0"/>
              <a:ea typeface="ＭＳ Ｐゴシック" charset="0"/>
            </a:endParaRPr>
          </a:p>
          <a:p>
            <a:endParaRPr lang="it-IT" sz="2000" dirty="0">
              <a:latin typeface="Century Gothic" charset="0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</a:p>
        </p:txBody>
      </p:sp>
      <p:sp>
        <p:nvSpPr>
          <p:cNvPr id="737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D752C13-BBCD-E74B-8A9A-7270D90CF93E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68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79388" y="764704"/>
            <a:ext cx="4392612" cy="13234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Sappiamo che abbiamo bisogno di altre particelle affinché i calcoli del “settore di Higgs” diano risposte sensate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5004048" y="764704"/>
            <a:ext cx="3672408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Sappiamo che ci sono altre particelle che popolano il “dark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sector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”  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900113" y="5405438"/>
            <a:ext cx="7416800" cy="7078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Ci sono teorie come la “SUPERSYMMETRY” che propongono esattamente questa soluzione</a:t>
            </a:r>
          </a:p>
        </p:txBody>
      </p:sp>
      <p:sp>
        <p:nvSpPr>
          <p:cNvPr id="73736" name="Right Arrow 8"/>
          <p:cNvSpPr>
            <a:spLocks noChangeArrowheads="1"/>
          </p:cNvSpPr>
          <p:nvPr/>
        </p:nvSpPr>
        <p:spPr bwMode="auto">
          <a:xfrm rot="2490102">
            <a:off x="2836863" y="2478088"/>
            <a:ext cx="1079500" cy="431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73737" name="Right Arrow 9"/>
          <p:cNvSpPr>
            <a:spLocks noChangeArrowheads="1"/>
          </p:cNvSpPr>
          <p:nvPr/>
        </p:nvSpPr>
        <p:spPr bwMode="auto">
          <a:xfrm rot="7516238">
            <a:off x="5599906" y="2431257"/>
            <a:ext cx="1081087" cy="431800"/>
          </a:xfrm>
          <a:prstGeom prst="rightArrow">
            <a:avLst>
              <a:gd name="adj1" fmla="val 50000"/>
              <a:gd name="adj2" fmla="val 50074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73738" name="Right Arrow 10"/>
          <p:cNvSpPr>
            <a:spLocks noChangeArrowheads="1"/>
          </p:cNvSpPr>
          <p:nvPr/>
        </p:nvSpPr>
        <p:spPr bwMode="auto">
          <a:xfrm rot="5400000">
            <a:off x="4247357" y="4617244"/>
            <a:ext cx="792162" cy="431800"/>
          </a:xfrm>
          <a:prstGeom prst="rightArrow">
            <a:avLst>
              <a:gd name="adj1" fmla="val 50000"/>
              <a:gd name="adj2" fmla="val 50034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041571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 bwMode="auto">
          <a:xfrm>
            <a:off x="467544" y="25374"/>
            <a:ext cx="8229600" cy="7778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>
                <a:solidFill>
                  <a:srgbClr val="800000"/>
                </a:solidFill>
                <a:latin typeface="Century Gothic" charset="0"/>
                <a:ea typeface="ＭＳ Ｐゴシック" charset="0"/>
                <a:cs typeface="Century Gothic" charset="0"/>
              </a:rPr>
              <a:t>SUperSYmmetry</a:t>
            </a:r>
            <a:endParaRPr lang="en-US" sz="3200" dirty="0">
              <a:solidFill>
                <a:srgbClr val="800000"/>
              </a:solidFill>
              <a:latin typeface="Century Gothic" charset="0"/>
              <a:ea typeface="ＭＳ Ｐゴシック" charset="0"/>
              <a:cs typeface="Century Gothic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</a:p>
        </p:txBody>
      </p:sp>
      <p:sp>
        <p:nvSpPr>
          <p:cNvPr id="5734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22A2E6-7140-9F43-B8FB-A37AC3437FA2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69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7348" name="TextBox 13"/>
          <p:cNvSpPr txBox="1">
            <a:spLocks noChangeArrowheads="1"/>
          </p:cNvSpPr>
          <p:nvPr/>
        </p:nvSpPr>
        <p:spPr bwMode="auto">
          <a:xfrm>
            <a:off x="179388" y="765175"/>
            <a:ext cx="86407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La supersimmetria è una teoria che prevede l’esistenza di un altro gruppo di particelle. Visto che non le abbiamo trovate, vuol dire che però sono troppo pesanti per essere scoperte</a:t>
            </a:r>
          </a:p>
        </p:txBody>
      </p:sp>
      <p:sp>
        <p:nvSpPr>
          <p:cNvPr id="57349" name="Rectangle 14"/>
          <p:cNvSpPr>
            <a:spLocks noChangeArrowheads="1"/>
          </p:cNvSpPr>
          <p:nvPr/>
        </p:nvSpPr>
        <p:spPr bwMode="auto">
          <a:xfrm>
            <a:off x="323850" y="5805488"/>
            <a:ext cx="8099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SUSY e’ una teoria bellissima, che risolve molti problemi. </a:t>
            </a:r>
          </a:p>
          <a:p>
            <a:r>
              <a:rPr lang="it-IT" sz="2000">
                <a:solidFill>
                  <a:srgbClr val="0000FF"/>
                </a:solidFill>
                <a:latin typeface="Century Gothic" charset="0"/>
                <a:cs typeface="Century Gothic" charset="0"/>
              </a:rPr>
              <a:t>Purtroppo forse non è la teoria giusta…</a:t>
            </a:r>
          </a:p>
        </p:txBody>
      </p:sp>
      <p:pic>
        <p:nvPicPr>
          <p:cNvPr id="57350" name="Picture 8" descr="SUS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025" y="2708275"/>
            <a:ext cx="686752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51" name="Straight Connector 10"/>
          <p:cNvCxnSpPr>
            <a:cxnSpLocks noChangeShapeType="1"/>
          </p:cNvCxnSpPr>
          <p:nvPr/>
        </p:nvCxnSpPr>
        <p:spPr bwMode="auto">
          <a:xfrm>
            <a:off x="4500563" y="2420938"/>
            <a:ext cx="0" cy="33115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7352" name="Straight Arrow Connector 11"/>
          <p:cNvCxnSpPr>
            <a:cxnSpLocks noChangeShapeType="1"/>
          </p:cNvCxnSpPr>
          <p:nvPr/>
        </p:nvCxnSpPr>
        <p:spPr bwMode="auto">
          <a:xfrm>
            <a:off x="2051050" y="2636838"/>
            <a:ext cx="446563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353" name="TextBox 12"/>
          <p:cNvSpPr txBox="1">
            <a:spLocks noChangeArrowheads="1"/>
          </p:cNvSpPr>
          <p:nvPr/>
        </p:nvSpPr>
        <p:spPr bwMode="auto">
          <a:xfrm>
            <a:off x="2484438" y="2276475"/>
            <a:ext cx="1096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charset="0"/>
                <a:cs typeface="Times New Roman" charset="0"/>
              </a:rPr>
              <a:t>Misurate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sp>
        <p:nvSpPr>
          <p:cNvPr id="57354" name="TextBox 13"/>
          <p:cNvSpPr txBox="1">
            <a:spLocks noChangeArrowheads="1"/>
          </p:cNvSpPr>
          <p:nvPr/>
        </p:nvSpPr>
        <p:spPr bwMode="auto">
          <a:xfrm>
            <a:off x="4787900" y="2236788"/>
            <a:ext cx="1197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charset="0"/>
                <a:cs typeface="Times New Roman" charset="0"/>
              </a:rPr>
              <a:t>Ipotizzate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4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Riduzionismo in natura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95738" y="6553200"/>
            <a:ext cx="4104654" cy="304800"/>
          </a:xfrm>
        </p:spPr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87D6-BCCE-8A4B-AE71-AB0DDA524E3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2856" y="607981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Particelle elementari, forze e …. </a:t>
            </a:r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9512" y="541129"/>
            <a:ext cx="8801147" cy="5552167"/>
            <a:chOff x="179512" y="620688"/>
            <a:chExt cx="8801147" cy="5552167"/>
          </a:xfrm>
        </p:grpSpPr>
        <p:grpSp>
          <p:nvGrpSpPr>
            <p:cNvPr id="10" name="Group 9"/>
            <p:cNvGrpSpPr/>
            <p:nvPr/>
          </p:nvGrpSpPr>
          <p:grpSpPr>
            <a:xfrm>
              <a:off x="251520" y="620688"/>
              <a:ext cx="8729139" cy="3961906"/>
              <a:chOff x="395536" y="637459"/>
              <a:chExt cx="8729139" cy="396190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536" y="709467"/>
                <a:ext cx="4101028" cy="230425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9632" y="1941154"/>
                <a:ext cx="3548850" cy="265821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8024" y="695529"/>
                <a:ext cx="2034397" cy="325429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04248" y="637459"/>
                <a:ext cx="2320427" cy="3240360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79512" y="4849416"/>
              <a:ext cx="813690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Immaginate tutto quello che ci circonda, e di domandarvi: </a:t>
              </a:r>
            </a:p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Di cosa è fatto? </a:t>
              </a:r>
            </a:p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Perché? </a:t>
              </a:r>
            </a:p>
            <a:p>
              <a:r>
                <a:rPr lang="it-IT" sz="2000" dirty="0">
                  <a:solidFill>
                    <a:srgbClr val="0000FF"/>
                  </a:solidFill>
                  <a:latin typeface="Century Gothic"/>
                  <a:cs typeface="Century Gothic"/>
                </a:rPr>
                <a:t>Qual è  il minor numero di componenti affinché funzioni?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52120" y="3356992"/>
            <a:ext cx="3312368" cy="1407061"/>
            <a:chOff x="5652120" y="3356992"/>
            <a:chExt cx="3312368" cy="1407061"/>
          </a:xfrm>
        </p:grpSpPr>
        <p:sp>
          <p:nvSpPr>
            <p:cNvPr id="16" name="Rectangle 15"/>
            <p:cNvSpPr/>
            <p:nvPr/>
          </p:nvSpPr>
          <p:spPr>
            <a:xfrm>
              <a:off x="6588224" y="3356992"/>
              <a:ext cx="2376264" cy="360040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52120" y="3933056"/>
              <a:ext cx="3168352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Intermezzo: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il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ferro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che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mangiamo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 a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colazione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, da dove </a:t>
              </a:r>
              <a:r>
                <a:rPr lang="en-US" sz="1600" dirty="0" err="1">
                  <a:solidFill>
                    <a:srgbClr val="0000FF"/>
                  </a:solidFill>
                  <a:latin typeface="Century Gothic"/>
                  <a:cs typeface="Century Gothic"/>
                </a:rPr>
                <a:t>viene</a:t>
              </a:r>
              <a:r>
                <a:rPr lang="en-US" sz="1600" dirty="0">
                  <a:solidFill>
                    <a:srgbClr val="0000FF"/>
                  </a:solidFill>
                  <a:latin typeface="Century Gothic"/>
                  <a:cs typeface="Century Gothic"/>
                </a:rPr>
                <a:t>? </a:t>
              </a:r>
            </a:p>
          </p:txBody>
        </p:sp>
        <p:cxnSp>
          <p:nvCxnSpPr>
            <p:cNvPr id="19" name="Straight Arrow Connector 18"/>
            <p:cNvCxnSpPr>
              <a:stCxn id="17" idx="0"/>
              <a:endCxn id="16" idx="2"/>
            </p:cNvCxnSpPr>
            <p:nvPr/>
          </p:nvCxnSpPr>
          <p:spPr bwMode="auto">
            <a:xfrm flipV="1">
              <a:off x="7236296" y="3717032"/>
              <a:ext cx="540060" cy="216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764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762544E-1B2C-674E-BE23-E40D9F766CE1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70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8371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Text Box 7"/>
          <p:cNvSpPr txBox="1">
            <a:spLocks noChangeArrowheads="1"/>
          </p:cNvSpPr>
          <p:nvPr/>
        </p:nvSpPr>
        <p:spPr bwMode="auto">
          <a:xfrm>
            <a:off x="179512" y="97468"/>
            <a:ext cx="8675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Un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ipotesi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: la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natura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ha due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simmetrie</a:t>
            </a:r>
            <a:r>
              <a:rPr lang="en-US" sz="2800" dirty="0">
                <a:solidFill>
                  <a:srgbClr val="80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Century Gothic" charset="0"/>
                <a:cs typeface="Century Gothic" charset="0"/>
              </a:rPr>
              <a:t>nascoste</a:t>
            </a:r>
            <a:endParaRPr lang="en-US" sz="2800" dirty="0">
              <a:solidFill>
                <a:srgbClr val="800000"/>
              </a:solidFill>
              <a:latin typeface="Century Gothic" charset="0"/>
              <a:cs typeface="Century Gothic" charset="0"/>
            </a:endParaRPr>
          </a:p>
        </p:txBody>
      </p:sp>
      <p:sp>
        <p:nvSpPr>
          <p:cNvPr id="58377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TextBox 13"/>
          <p:cNvSpPr txBox="1">
            <a:spLocks noChangeArrowheads="1"/>
          </p:cNvSpPr>
          <p:nvPr/>
        </p:nvSpPr>
        <p:spPr bwMode="auto">
          <a:xfrm>
            <a:off x="107950" y="1052513"/>
            <a:ext cx="883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Per gioco ci racconto come forse è fatta la natura:  la teoria giusta è SUSY. </a:t>
            </a:r>
          </a:p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All’inizio le particelle vengono sempre a coppie, per ogni fermione c’è un bosone, tutte le particelle hanno massa = 0</a:t>
            </a:r>
          </a:p>
        </p:txBody>
      </p:sp>
      <p:sp>
        <p:nvSpPr>
          <p:cNvPr id="58379" name="Down Arrow 1"/>
          <p:cNvSpPr>
            <a:spLocks noChangeArrowheads="1"/>
          </p:cNvSpPr>
          <p:nvPr/>
        </p:nvSpPr>
        <p:spPr bwMode="auto">
          <a:xfrm>
            <a:off x="900113" y="2349500"/>
            <a:ext cx="647700" cy="86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58380" name="TextBox 13"/>
          <p:cNvSpPr txBox="1">
            <a:spLocks noChangeArrowheads="1"/>
          </p:cNvSpPr>
          <p:nvPr/>
        </p:nvSpPr>
        <p:spPr bwMode="auto">
          <a:xfrm>
            <a:off x="1692275" y="2349500"/>
            <a:ext cx="7127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Questa simmetria non è più valida, non sappiamo perché. </a:t>
            </a:r>
          </a:p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Le particelle supersimmetriche diventano pesantissime</a:t>
            </a:r>
          </a:p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Le particelle che conosciamo noi rimangono invece con massa = 0</a:t>
            </a:r>
          </a:p>
        </p:txBody>
      </p:sp>
      <p:sp>
        <p:nvSpPr>
          <p:cNvPr id="58382" name="Down Arrow 14"/>
          <p:cNvSpPr>
            <a:spLocks noChangeArrowheads="1"/>
          </p:cNvSpPr>
          <p:nvPr/>
        </p:nvSpPr>
        <p:spPr bwMode="auto">
          <a:xfrm>
            <a:off x="900113" y="4149725"/>
            <a:ext cx="647700" cy="86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58383" name="TextBox 13"/>
          <p:cNvSpPr txBox="1">
            <a:spLocks noChangeArrowheads="1"/>
          </p:cNvSpPr>
          <p:nvPr/>
        </p:nvSpPr>
        <p:spPr bwMode="auto">
          <a:xfrm>
            <a:off x="1763713" y="4292600"/>
            <a:ext cx="547258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008000"/>
                </a:solidFill>
                <a:latin typeface="Century Gothic" charset="0"/>
                <a:cs typeface="Century Gothic" charset="0"/>
              </a:rPr>
              <a:t>Il bosone di Higgs interagisce con le nostre particelle e le rende massive </a:t>
            </a:r>
          </a:p>
        </p:txBody>
      </p:sp>
      <p:sp>
        <p:nvSpPr>
          <p:cNvPr id="58384" name="TextBox 16"/>
          <p:cNvSpPr txBox="1">
            <a:spLocks noChangeArrowheads="1"/>
          </p:cNvSpPr>
          <p:nvPr/>
        </p:nvSpPr>
        <p:spPr bwMode="auto">
          <a:xfrm>
            <a:off x="179388" y="5084763"/>
            <a:ext cx="8964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Quindi abbiano due gruppi di particelle:</a:t>
            </a:r>
          </a:p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Quelle che conosciamo, con masse basse(&lt;200 GeV)  </a:t>
            </a:r>
          </a:p>
          <a:p>
            <a:pPr eaLnBrk="1" hangingPunct="1"/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Le particelle </a:t>
            </a:r>
            <a:r>
              <a:rPr lang="it-IT" sz="18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supersimetriche</a:t>
            </a:r>
            <a:r>
              <a:rPr lang="it-IT" sz="18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con masse alte(~ 500-1000 GeV)</a:t>
            </a:r>
          </a:p>
          <a:p>
            <a:pPr eaLnBrk="1" hangingPunct="1"/>
            <a:r>
              <a:rPr lang="it-IT" sz="1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È vero????? </a:t>
            </a:r>
          </a:p>
        </p:txBody>
      </p:sp>
      <p:sp>
        <p:nvSpPr>
          <p:cNvPr id="58385" name="TextBox 2"/>
          <p:cNvSpPr txBox="1">
            <a:spLocks noChangeArrowheads="1"/>
          </p:cNvSpPr>
          <p:nvPr/>
        </p:nvSpPr>
        <p:spPr bwMode="auto">
          <a:xfrm>
            <a:off x="323850" y="2420938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8000"/>
                </a:solidFill>
              </a:rPr>
              <a:t>??</a:t>
            </a:r>
          </a:p>
        </p:txBody>
      </p:sp>
      <p:sp>
        <p:nvSpPr>
          <p:cNvPr id="58386" name="TextBox 18"/>
          <p:cNvSpPr txBox="1">
            <a:spLocks noChangeArrowheads="1"/>
          </p:cNvSpPr>
          <p:nvPr/>
        </p:nvSpPr>
        <p:spPr bwMode="auto">
          <a:xfrm>
            <a:off x="107950" y="4149725"/>
            <a:ext cx="803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8000"/>
                </a:solidFill>
                <a:latin typeface="Century Gothic" charset="0"/>
                <a:cs typeface="Century Gothic" charset="0"/>
              </a:rPr>
              <a:t>Higgs</a:t>
            </a:r>
          </a:p>
        </p:txBody>
      </p:sp>
      <p:cxnSp>
        <p:nvCxnSpPr>
          <p:cNvPr id="58387" name="Straight Connector 4"/>
          <p:cNvCxnSpPr>
            <a:cxnSpLocks noChangeShapeType="1"/>
          </p:cNvCxnSpPr>
          <p:nvPr/>
        </p:nvCxnSpPr>
        <p:spPr bwMode="auto">
          <a:xfrm>
            <a:off x="755650" y="4005263"/>
            <a:ext cx="799306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8388" name="Straight Arrow Connector 6"/>
          <p:cNvCxnSpPr>
            <a:cxnSpLocks noChangeShapeType="1"/>
          </p:cNvCxnSpPr>
          <p:nvPr/>
        </p:nvCxnSpPr>
        <p:spPr bwMode="auto">
          <a:xfrm>
            <a:off x="8675688" y="4149725"/>
            <a:ext cx="0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8389" name="Straight Arrow Connector 23"/>
          <p:cNvCxnSpPr>
            <a:cxnSpLocks noChangeShapeType="1"/>
          </p:cNvCxnSpPr>
          <p:nvPr/>
        </p:nvCxnSpPr>
        <p:spPr bwMode="auto">
          <a:xfrm flipH="1" flipV="1">
            <a:off x="8675688" y="3068638"/>
            <a:ext cx="9525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8390" name="TextBox 8"/>
          <p:cNvSpPr txBox="1">
            <a:spLocks noChangeArrowheads="1"/>
          </p:cNvSpPr>
          <p:nvPr/>
        </p:nvSpPr>
        <p:spPr bwMode="auto">
          <a:xfrm>
            <a:off x="7092950" y="4221163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Century Gothic" charset="0"/>
                <a:cs typeface="Century Gothic" charset="0"/>
              </a:rPr>
              <a:t>Measured</a:t>
            </a:r>
          </a:p>
        </p:txBody>
      </p:sp>
      <p:sp>
        <p:nvSpPr>
          <p:cNvPr id="58391" name="TextBox 26"/>
          <p:cNvSpPr txBox="1">
            <a:spLocks noChangeArrowheads="1"/>
          </p:cNvSpPr>
          <p:nvPr/>
        </p:nvSpPr>
        <p:spPr bwMode="auto">
          <a:xfrm>
            <a:off x="7092950" y="3357563"/>
            <a:ext cx="909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Ipotesi</a:t>
            </a:r>
            <a:endParaRPr lang="en-US" sz="1800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6825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CB06B4-9156-914C-A9F1-1F7F442F1FC7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71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5537" name="Footer Placeholder 4"/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4670"/>
            <a:ext cx="8661648" cy="478266"/>
          </a:xfrm>
        </p:spPr>
        <p:txBody>
          <a:bodyPr/>
          <a:lstStyle/>
          <a:p>
            <a:r>
              <a:rPr lang="it-IT" sz="2800" dirty="0">
                <a:latin typeface="Century Gothic" panose="020B0502020202020204" pitchFamily="34" charset="0"/>
                <a:cs typeface="Times New Roman" charset="0"/>
              </a:rPr>
              <a:t>Che aspetto ha una scoperta da premio Nobel?</a:t>
            </a:r>
            <a:endParaRPr lang="en-US" sz="2800" dirty="0">
              <a:solidFill>
                <a:srgbClr val="8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539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TextBox 1"/>
          <p:cNvSpPr txBox="1">
            <a:spLocks noChangeArrowheads="1"/>
          </p:cNvSpPr>
          <p:nvPr/>
        </p:nvSpPr>
        <p:spPr bwMode="auto">
          <a:xfrm>
            <a:off x="936799" y="738890"/>
            <a:ext cx="79563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In questo grafico si vede:</a:t>
            </a:r>
          </a:p>
          <a:p>
            <a:r>
              <a:rPr lang="it-IT" sz="2000" dirty="0">
                <a:solidFill>
                  <a:srgbClr val="008000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Riga verde</a:t>
            </a:r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: somma di tutti i processi di fisica noti</a:t>
            </a:r>
          </a:p>
          <a:p>
            <a:r>
              <a:rPr lang="it-IT" sz="20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Riga rossa</a:t>
            </a:r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: eccesso di eventi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 </a:t>
            </a:r>
            <a:endParaRPr lang="it-IT" sz="20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6021388"/>
            <a:ext cx="5970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Stoccolma</a:t>
            </a: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!!!!, </a:t>
            </a:r>
            <a:r>
              <a:rPr lang="en-US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premio</a:t>
            </a: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 Nobel 2014</a:t>
            </a:r>
          </a:p>
        </p:txBody>
      </p:sp>
      <p:pic>
        <p:nvPicPr>
          <p:cNvPr id="2" name="Picture 1" descr="Higgs-BumpC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21" y="1952836"/>
            <a:ext cx="4982573" cy="41044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23B2AD-09C5-0A43-B6CA-B02E87E5BCC8}"/>
              </a:ext>
            </a:extLst>
          </p:cNvPr>
          <p:cNvSpPr/>
          <p:nvPr/>
        </p:nvSpPr>
        <p:spPr>
          <a:xfrm>
            <a:off x="2272365" y="3928162"/>
            <a:ext cx="576064" cy="1533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631107BE-AF8A-104F-9033-A963F8EFA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1945525"/>
            <a:ext cx="378301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Quello che si vede è che in un certo intervallo di massa ci sono più eventi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 di quelli attesi dalla somma di tutti i processi noti escludendo il bosone di </a:t>
            </a:r>
            <a:r>
              <a:rPr lang="it-IT" sz="1800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Higgs</a:t>
            </a:r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.  </a:t>
            </a:r>
          </a:p>
          <a:p>
            <a:endParaRPr lang="it-IT" sz="18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  <a:sym typeface="Wingdings" charset="0"/>
            </a:endParaRPr>
          </a:p>
          <a:p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Tuttavia: non si riesce a sapere se il singolo evento sia un bosone di </a:t>
            </a:r>
            <a:r>
              <a:rPr lang="it-IT" sz="1800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Higgs</a:t>
            </a:r>
            <a:r>
              <a:rPr lang="it-IT" sz="180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charset="0"/>
                <a:sym typeface="Wingdings" charset="0"/>
              </a:rPr>
              <a:t>: è un processo statistico. </a:t>
            </a:r>
            <a:endParaRPr lang="it-IT" sz="1800" dirty="0">
              <a:solidFill>
                <a:srgbClr val="0000FF"/>
              </a:solidFill>
              <a:latin typeface="Century Gothic" panose="020B0502020202020204" pitchFamily="34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1C8548-EAC8-FF4B-9A02-848EB607A849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72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0723" name="Oval 4"/>
          <p:cNvSpPr>
            <a:spLocks noChangeArrowheads="1"/>
          </p:cNvSpPr>
          <p:nvPr/>
        </p:nvSpPr>
        <p:spPr bwMode="auto">
          <a:xfrm>
            <a:off x="5744021" y="2622526"/>
            <a:ext cx="687387" cy="709612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4" name="Oval 7"/>
          <p:cNvSpPr>
            <a:spLocks noChangeArrowheads="1"/>
          </p:cNvSpPr>
          <p:nvPr/>
        </p:nvSpPr>
        <p:spPr bwMode="auto">
          <a:xfrm>
            <a:off x="5745583" y="3617888"/>
            <a:ext cx="685800" cy="7096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5" name="Oval 10"/>
          <p:cNvSpPr>
            <a:spLocks noChangeArrowheads="1"/>
          </p:cNvSpPr>
          <p:nvPr/>
        </p:nvSpPr>
        <p:spPr bwMode="auto">
          <a:xfrm>
            <a:off x="5744021" y="914376"/>
            <a:ext cx="687387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6" name="Oval 13"/>
          <p:cNvSpPr>
            <a:spLocks noChangeArrowheads="1"/>
          </p:cNvSpPr>
          <p:nvPr/>
        </p:nvSpPr>
        <p:spPr bwMode="auto">
          <a:xfrm>
            <a:off x="5744021" y="1768451"/>
            <a:ext cx="687387" cy="711200"/>
          </a:xfrm>
          <a:prstGeom prst="ellipse">
            <a:avLst/>
          </a:prstGeom>
          <a:gradFill rotWithShape="0">
            <a:gsLst>
              <a:gs pos="0">
                <a:srgbClr val="E5F75F"/>
              </a:gs>
              <a:gs pos="100000">
                <a:srgbClr val="F68D68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83591" tIns="41796" rIns="83591" bIns="41796" anchor="ctr"/>
          <a:lstStyle/>
          <a:p>
            <a:pPr algn="ctr" defTabSz="835025"/>
            <a:endParaRPr lang="it-IT" sz="2000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sp>
        <p:nvSpPr>
          <p:cNvPr id="30727" name="Line 15"/>
          <p:cNvSpPr>
            <a:spLocks noChangeShapeType="1"/>
          </p:cNvSpPr>
          <p:nvPr/>
        </p:nvSpPr>
        <p:spPr bwMode="auto">
          <a:xfrm flipV="1">
            <a:off x="9036496" y="773088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28" name="Line 16"/>
          <p:cNvSpPr>
            <a:spLocks noChangeShapeType="1"/>
          </p:cNvSpPr>
          <p:nvPr/>
        </p:nvSpPr>
        <p:spPr bwMode="auto">
          <a:xfrm flipV="1">
            <a:off x="5469383" y="773088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29" name="Line 17"/>
          <p:cNvSpPr>
            <a:spLocks noChangeShapeType="1"/>
          </p:cNvSpPr>
          <p:nvPr/>
        </p:nvSpPr>
        <p:spPr bwMode="auto">
          <a:xfrm flipV="1">
            <a:off x="6636196" y="773088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0" name="Line 18"/>
          <p:cNvSpPr>
            <a:spLocks noChangeShapeType="1"/>
          </p:cNvSpPr>
          <p:nvPr/>
        </p:nvSpPr>
        <p:spPr bwMode="auto">
          <a:xfrm flipH="1" flipV="1">
            <a:off x="7803008" y="773088"/>
            <a:ext cx="282575" cy="284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1" name="Line 19"/>
          <p:cNvSpPr>
            <a:spLocks noChangeShapeType="1"/>
          </p:cNvSpPr>
          <p:nvPr/>
        </p:nvSpPr>
        <p:spPr bwMode="auto">
          <a:xfrm rot="16197226" flipV="1">
            <a:off x="7252940" y="-1010469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2" name="Line 20"/>
          <p:cNvSpPr>
            <a:spLocks noChangeShapeType="1"/>
          </p:cNvSpPr>
          <p:nvPr/>
        </p:nvSpPr>
        <p:spPr bwMode="auto">
          <a:xfrm rot="16197226" flipV="1">
            <a:off x="7252940" y="-86544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3" name="Line 21"/>
          <p:cNvSpPr>
            <a:spLocks noChangeShapeType="1"/>
          </p:cNvSpPr>
          <p:nvPr/>
        </p:nvSpPr>
        <p:spPr bwMode="auto">
          <a:xfrm rot="16197226" flipV="1">
            <a:off x="7252940" y="1691456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4" name="Line 23"/>
          <p:cNvSpPr>
            <a:spLocks noChangeShapeType="1"/>
          </p:cNvSpPr>
          <p:nvPr/>
        </p:nvSpPr>
        <p:spPr bwMode="auto">
          <a:xfrm rot="16197226" flipV="1">
            <a:off x="7252940" y="765944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0735" name="Text Box 24"/>
          <p:cNvSpPr txBox="1">
            <a:spLocks noChangeArrowheads="1"/>
          </p:cNvSpPr>
          <p:nvPr/>
        </p:nvSpPr>
        <p:spPr bwMode="auto">
          <a:xfrm>
            <a:off x="5937696" y="923901"/>
            <a:ext cx="391989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Century Gothic"/>
                <a:cs typeface="Century Gothic"/>
              </a:rPr>
              <a:t>u</a:t>
            </a:r>
          </a:p>
        </p:txBody>
      </p:sp>
      <p:sp>
        <p:nvSpPr>
          <p:cNvPr id="30736" name="Text Box 25"/>
          <p:cNvSpPr txBox="1">
            <a:spLocks noChangeArrowheads="1"/>
          </p:cNvSpPr>
          <p:nvPr/>
        </p:nvSpPr>
        <p:spPr bwMode="auto">
          <a:xfrm>
            <a:off x="5880546" y="1789088"/>
            <a:ext cx="414325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Century Gothic"/>
                <a:cs typeface="Century Gothic"/>
              </a:rPr>
              <a:t>d</a:t>
            </a:r>
            <a:endParaRPr lang="en-US" sz="2800">
              <a:latin typeface="Century Gothic"/>
              <a:cs typeface="Century Gothic"/>
            </a:endParaRPr>
          </a:p>
        </p:txBody>
      </p:sp>
      <p:sp>
        <p:nvSpPr>
          <p:cNvPr id="30737" name="Text Box 31"/>
          <p:cNvSpPr txBox="1">
            <a:spLocks noChangeArrowheads="1"/>
          </p:cNvSpPr>
          <p:nvPr/>
        </p:nvSpPr>
        <p:spPr bwMode="auto">
          <a:xfrm>
            <a:off x="5855146" y="3627413"/>
            <a:ext cx="406879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dirty="0">
                <a:latin typeface="Century Gothic"/>
                <a:cs typeface="Century Gothic"/>
              </a:rPr>
              <a:t>e</a:t>
            </a:r>
          </a:p>
        </p:txBody>
      </p:sp>
      <p:sp>
        <p:nvSpPr>
          <p:cNvPr id="30738" name="Text Box 34"/>
          <p:cNvSpPr txBox="1">
            <a:spLocks noChangeArrowheads="1"/>
          </p:cNvSpPr>
          <p:nvPr/>
        </p:nvSpPr>
        <p:spPr bwMode="auto">
          <a:xfrm>
            <a:off x="5869433" y="2717776"/>
            <a:ext cx="550699" cy="5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591" tIns="41796" rIns="83591" bIns="41796">
            <a:spAutoFit/>
          </a:bodyPr>
          <a:lstStyle>
            <a:lvl1pPr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>
                <a:latin typeface="Century Gothic"/>
                <a:cs typeface="Century Gothic"/>
              </a:rPr>
              <a:t>n</a:t>
            </a:r>
            <a:r>
              <a:rPr lang="en-US" sz="2800" b="1" baseline="-25000">
                <a:latin typeface="Century Gothic"/>
                <a:cs typeface="Century Gothic"/>
              </a:rPr>
              <a:t>e</a:t>
            </a:r>
            <a:endParaRPr lang="en-US" sz="2800" b="1">
              <a:solidFill>
                <a:srgbClr val="FFFF00"/>
              </a:solidFill>
              <a:latin typeface="Century Gothic"/>
              <a:cs typeface="Century Gothic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076058" y="898501"/>
            <a:ext cx="731589" cy="3429000"/>
            <a:chOff x="8016875" y="1497013"/>
            <a:chExt cx="731589" cy="3429000"/>
          </a:xfrm>
        </p:grpSpPr>
        <p:sp>
          <p:nvSpPr>
            <p:cNvPr id="30757" name="Oval 6"/>
            <p:cNvSpPr>
              <a:spLocks noChangeArrowheads="1"/>
            </p:cNvSpPr>
            <p:nvPr/>
          </p:nvSpPr>
          <p:spPr bwMode="auto">
            <a:xfrm>
              <a:off x="8016875" y="3221038"/>
              <a:ext cx="685800" cy="70961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8" name="Oval 9"/>
            <p:cNvSpPr>
              <a:spLocks noChangeArrowheads="1"/>
            </p:cNvSpPr>
            <p:nvPr/>
          </p:nvSpPr>
          <p:spPr bwMode="auto">
            <a:xfrm>
              <a:off x="8062664" y="4216400"/>
              <a:ext cx="685800" cy="7096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9" name="Oval 12"/>
            <p:cNvSpPr>
              <a:spLocks noChangeArrowheads="1"/>
            </p:cNvSpPr>
            <p:nvPr/>
          </p:nvSpPr>
          <p:spPr bwMode="auto">
            <a:xfrm>
              <a:off x="8016875" y="1512888"/>
              <a:ext cx="685800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60" name="Oval 14"/>
            <p:cNvSpPr>
              <a:spLocks noChangeArrowheads="1"/>
            </p:cNvSpPr>
            <p:nvPr/>
          </p:nvSpPr>
          <p:spPr bwMode="auto">
            <a:xfrm>
              <a:off x="8016875" y="2366963"/>
              <a:ext cx="685800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61" name="Text Box 29"/>
            <p:cNvSpPr txBox="1">
              <a:spLocks noChangeArrowheads="1"/>
            </p:cNvSpPr>
            <p:nvPr/>
          </p:nvSpPr>
          <p:spPr bwMode="auto">
            <a:xfrm>
              <a:off x="8223250" y="1497013"/>
              <a:ext cx="280311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t</a:t>
              </a:r>
            </a:p>
          </p:txBody>
        </p:sp>
        <p:sp>
          <p:nvSpPr>
            <p:cNvPr id="30762" name="Text Box 30"/>
            <p:cNvSpPr txBox="1">
              <a:spLocks noChangeArrowheads="1"/>
            </p:cNvSpPr>
            <p:nvPr/>
          </p:nvSpPr>
          <p:spPr bwMode="auto">
            <a:xfrm>
              <a:off x="8181975" y="2374900"/>
              <a:ext cx="414325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b</a:t>
              </a:r>
            </a:p>
          </p:txBody>
        </p:sp>
        <p:sp>
          <p:nvSpPr>
            <p:cNvPr id="30763" name="Text Box 33"/>
            <p:cNvSpPr txBox="1">
              <a:spLocks noChangeArrowheads="1"/>
            </p:cNvSpPr>
            <p:nvPr/>
          </p:nvSpPr>
          <p:spPr bwMode="auto">
            <a:xfrm>
              <a:off x="8172450" y="4240213"/>
              <a:ext cx="280311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t</a:t>
              </a:r>
            </a:p>
          </p:txBody>
        </p:sp>
        <p:sp>
          <p:nvSpPr>
            <p:cNvPr id="30764" name="Text Box 36"/>
            <p:cNvSpPr txBox="1">
              <a:spLocks noChangeArrowheads="1"/>
            </p:cNvSpPr>
            <p:nvPr/>
          </p:nvSpPr>
          <p:spPr bwMode="auto">
            <a:xfrm>
              <a:off x="8154988" y="3319463"/>
              <a:ext cx="466320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n</a:t>
              </a:r>
              <a:r>
                <a:rPr lang="en-US" sz="2800" b="1" baseline="-25000">
                  <a:latin typeface="Century Gothic"/>
                  <a:cs typeface="Century Gothic"/>
                </a:rPr>
                <a:t>t</a:t>
              </a:r>
              <a:endParaRPr lang="en-US" sz="2800" b="1">
                <a:latin typeface="Century Gothic"/>
                <a:cs typeface="Century Gothic"/>
              </a:endParaRPr>
            </a:p>
          </p:txBody>
        </p:sp>
      </p:grpSp>
      <p:sp>
        <p:nvSpPr>
          <p:cNvPr id="30740" name="Text Box 61"/>
          <p:cNvSpPr txBox="1">
            <a:spLocks noChangeArrowheads="1"/>
          </p:cNvSpPr>
          <p:nvPr/>
        </p:nvSpPr>
        <p:spPr bwMode="auto">
          <a:xfrm>
            <a:off x="0" y="2546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Due problemi connessi</a:t>
            </a:r>
          </a:p>
        </p:txBody>
      </p:sp>
      <p:cxnSp>
        <p:nvCxnSpPr>
          <p:cNvPr id="30741" name="Straight Connector 52"/>
          <p:cNvCxnSpPr>
            <a:cxnSpLocks noChangeShapeType="1"/>
          </p:cNvCxnSpPr>
          <p:nvPr/>
        </p:nvCxnSpPr>
        <p:spPr bwMode="auto">
          <a:xfrm rot="5400000">
            <a:off x="4746277" y="2488382"/>
            <a:ext cx="3733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863431" y="620688"/>
            <a:ext cx="1066800" cy="3733800"/>
            <a:chOff x="6783388" y="1219200"/>
            <a:chExt cx="1066800" cy="3733800"/>
          </a:xfrm>
        </p:grpSpPr>
        <p:sp>
          <p:nvSpPr>
            <p:cNvPr id="30747" name="Oval 3"/>
            <p:cNvSpPr>
              <a:spLocks noChangeArrowheads="1"/>
            </p:cNvSpPr>
            <p:nvPr/>
          </p:nvSpPr>
          <p:spPr bwMode="auto">
            <a:xfrm>
              <a:off x="6783388" y="2366963"/>
              <a:ext cx="684212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48" name="Oval 5"/>
            <p:cNvSpPr>
              <a:spLocks noChangeArrowheads="1"/>
            </p:cNvSpPr>
            <p:nvPr/>
          </p:nvSpPr>
          <p:spPr bwMode="auto">
            <a:xfrm>
              <a:off x="6855396" y="3295452"/>
              <a:ext cx="684212" cy="70961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49" name="Oval 8"/>
            <p:cNvSpPr>
              <a:spLocks noChangeArrowheads="1"/>
            </p:cNvSpPr>
            <p:nvPr/>
          </p:nvSpPr>
          <p:spPr bwMode="auto">
            <a:xfrm>
              <a:off x="6891264" y="4231555"/>
              <a:ext cx="684212" cy="70961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0" name="Oval 11"/>
            <p:cNvSpPr>
              <a:spLocks noChangeArrowheads="1"/>
            </p:cNvSpPr>
            <p:nvPr/>
          </p:nvSpPr>
          <p:spPr bwMode="auto">
            <a:xfrm>
              <a:off x="6783388" y="1512888"/>
              <a:ext cx="684212" cy="711200"/>
            </a:xfrm>
            <a:prstGeom prst="ellipse">
              <a:avLst/>
            </a:prstGeom>
            <a:gradFill rotWithShape="0">
              <a:gsLst>
                <a:gs pos="0">
                  <a:srgbClr val="E5F75F"/>
                </a:gs>
                <a:gs pos="100000">
                  <a:srgbClr val="F68D6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3591" tIns="41796" rIns="83591" bIns="41796" anchor="ctr"/>
            <a:lstStyle/>
            <a:p>
              <a:pPr algn="ctr" defTabSz="835025"/>
              <a:endParaRPr lang="it-IT" sz="2000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1" name="Text Box 26"/>
            <p:cNvSpPr txBox="1">
              <a:spLocks noChangeArrowheads="1"/>
            </p:cNvSpPr>
            <p:nvPr/>
          </p:nvSpPr>
          <p:spPr bwMode="auto">
            <a:xfrm>
              <a:off x="6977063" y="1522413"/>
              <a:ext cx="406879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c</a:t>
              </a:r>
              <a:endParaRPr lang="en-US" sz="2800" b="1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2" name="Text Box 27"/>
            <p:cNvSpPr txBox="1">
              <a:spLocks noChangeArrowheads="1"/>
            </p:cNvSpPr>
            <p:nvPr/>
          </p:nvSpPr>
          <p:spPr bwMode="auto">
            <a:xfrm>
              <a:off x="7026275" y="2374900"/>
              <a:ext cx="168815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endParaRPr lang="it-IT" sz="2800" b="1">
                <a:solidFill>
                  <a:srgbClr val="FFFF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753" name="Text Box 28"/>
            <p:cNvSpPr txBox="1">
              <a:spLocks noChangeArrowheads="1"/>
            </p:cNvSpPr>
            <p:nvPr/>
          </p:nvSpPr>
          <p:spPr bwMode="auto">
            <a:xfrm>
              <a:off x="6973888" y="2316163"/>
              <a:ext cx="332427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s</a:t>
              </a:r>
            </a:p>
          </p:txBody>
        </p:sp>
        <p:sp>
          <p:nvSpPr>
            <p:cNvPr id="30754" name="Text Box 32"/>
            <p:cNvSpPr txBox="1">
              <a:spLocks noChangeArrowheads="1"/>
            </p:cNvSpPr>
            <p:nvPr/>
          </p:nvSpPr>
          <p:spPr bwMode="auto">
            <a:xfrm>
              <a:off x="6919913" y="4240213"/>
              <a:ext cx="518376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6905625" y="3282950"/>
              <a:ext cx="625030" cy="53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83591" tIns="41796" rIns="83591" bIns="41796">
              <a:spAutoFit/>
            </a:bodyPr>
            <a:lstStyle>
              <a:lvl1pPr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8350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latin typeface="Century Gothic"/>
                  <a:cs typeface="Century Gothic"/>
                </a:rPr>
                <a:t>n</a:t>
              </a:r>
              <a:r>
                <a:rPr lang="en-US" sz="2800" b="1" baseline="-25000">
                  <a:latin typeface="Century Gothic"/>
                  <a:cs typeface="Century Gothic"/>
                </a:rPr>
                <a:t>m</a:t>
              </a:r>
              <a:endParaRPr lang="en-US" sz="2800" b="1">
                <a:latin typeface="Century Gothic"/>
                <a:cs typeface="Century Gothic"/>
              </a:endParaRPr>
            </a:p>
          </p:txBody>
        </p:sp>
        <p:cxnSp>
          <p:nvCxnSpPr>
            <p:cNvPr id="30756" name="Straight Connector 53"/>
            <p:cNvCxnSpPr>
              <a:cxnSpLocks noChangeShapeType="1"/>
            </p:cNvCxnSpPr>
            <p:nvPr/>
          </p:nvCxnSpPr>
          <p:spPr bwMode="auto">
            <a:xfrm rot="5400000">
              <a:off x="5982494" y="3085306"/>
              <a:ext cx="3733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743" name="TextBox 54"/>
          <p:cNvSpPr txBox="1">
            <a:spLocks noChangeArrowheads="1"/>
          </p:cNvSpPr>
          <p:nvPr/>
        </p:nvSpPr>
        <p:spPr bwMode="auto">
          <a:xfrm>
            <a:off x="0" y="751924"/>
            <a:ext cx="55626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AutoNum type="arabicParenR"/>
            </a:pP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I quark ed i leptoni sono ripetuti 3 volte, ci sono 3 generazioni simili (ma non identiche)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it-IT" sz="1800" dirty="0">
                <a:solidFill>
                  <a:srgbClr val="FF0000"/>
                </a:solidFill>
                <a:latin typeface="Century Gothic"/>
                <a:cs typeface="Century Gothic"/>
              </a:rPr>
              <a:t>Non si sa perché…</a:t>
            </a:r>
          </a:p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(ci </a:t>
            </a:r>
            <a:r>
              <a:rPr lang="it-IT" sz="1600" dirty="0">
                <a:solidFill>
                  <a:srgbClr val="FF0000"/>
                </a:solidFill>
                <a:latin typeface="Century Gothic"/>
                <a:cs typeface="Century Gothic"/>
              </a:rPr>
              <a:t>deve</a:t>
            </a: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 essere un doppietto di quark per ogni doppietto di leptoni, se no la teoria non è “rinormalizzabile, i conti predicono delle probabilità = infinito)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2)</a:t>
            </a:r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 Tuttavia: 3 generazioni è il numero minimo per permettere una differenza tra materia ed anti-materia</a:t>
            </a:r>
            <a:endParaRPr lang="it-IT" sz="1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0" y="4109010"/>
            <a:ext cx="1069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Quindi: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07504" y="4797152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Se ci fossero solo 2 generazioni non saremmo qui poiché tutta la materia ed anti-materia si sarebbero annichilate.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16904" y="5517232"/>
            <a:ext cx="899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È  la nostra esistenza una ragione sufficiente?  Probabilmente no…</a:t>
            </a:r>
          </a:p>
          <a:p>
            <a:r>
              <a:rPr lang="it-IT" sz="1800" dirty="0">
                <a:solidFill>
                  <a:srgbClr val="0000FF"/>
                </a:solidFill>
                <a:latin typeface="Century Gothic"/>
                <a:cs typeface="Century Gothic"/>
              </a:rPr>
              <a:t>Dato che non sappiamo perché ci sono 3 generazioni, stiamo cercando la quarta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N. Cartiglia, Pint of Science, 20/05/19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1A6D9-AC3C-4D4A-975F-A7BD06919BA9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Digressione: che cosa è la gravità</a:t>
            </a:r>
          </a:p>
        </p:txBody>
      </p:sp>
      <p:pic>
        <p:nvPicPr>
          <p:cNvPr id="6" name="Picture 5" descr="ap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338" y="688905"/>
            <a:ext cx="1704181" cy="2140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839" y="575903"/>
            <a:ext cx="6552728" cy="2132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Come fanno i pianeti ad attrarsi? </a:t>
            </a:r>
          </a:p>
          <a:p>
            <a:pPr>
              <a:lnSpc>
                <a:spcPct val="120000"/>
              </a:lnSpc>
            </a:pPr>
            <a:endParaRPr lang="it-IT" sz="16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Per facilità, ci viene detto che la gravità è una forza, e quindi deve avere un messaggero.  </a:t>
            </a:r>
          </a:p>
          <a:p>
            <a:pPr>
              <a:lnSpc>
                <a:spcPct val="120000"/>
              </a:lnSpc>
            </a:pP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Tuttavia l’unica modello che sappiamo darci è basato sulla geometria:  gli oggetti distorcono lo spazio, e quelli più piccoli girano attorno al cono seguendo linee </a:t>
            </a:r>
            <a:r>
              <a:rPr lang="it-IT" sz="1600" dirty="0" err="1">
                <a:solidFill>
                  <a:srgbClr val="0000FF"/>
                </a:solidFill>
                <a:latin typeface="Century Gothic"/>
                <a:cs typeface="Century Gothic"/>
              </a:rPr>
              <a:t>geodesiche</a:t>
            </a:r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598"/>
          <a:stretch/>
        </p:blipFill>
        <p:spPr>
          <a:xfrm>
            <a:off x="5327005" y="3054900"/>
            <a:ext cx="3816995" cy="222397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3307" y="4077074"/>
            <a:ext cx="3697311" cy="3678917"/>
            <a:chOff x="1331640" y="5014775"/>
            <a:chExt cx="1656184" cy="1798601"/>
          </a:xfrm>
        </p:grpSpPr>
        <p:sp>
          <p:nvSpPr>
            <p:cNvPr id="10" name="Arc 9"/>
            <p:cNvSpPr/>
            <p:nvPr/>
          </p:nvSpPr>
          <p:spPr bwMode="auto">
            <a:xfrm>
              <a:off x="1331640" y="5085184"/>
              <a:ext cx="720080" cy="1728192"/>
            </a:xfrm>
            <a:prstGeom prst="arc">
              <a:avLst>
                <a:gd name="adj1" fmla="val 16114046"/>
                <a:gd name="adj2" fmla="val 0"/>
              </a:avLst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Arc 10"/>
            <p:cNvSpPr/>
            <p:nvPr/>
          </p:nvSpPr>
          <p:spPr bwMode="auto">
            <a:xfrm flipH="1">
              <a:off x="2267744" y="5085184"/>
              <a:ext cx="720080" cy="1728192"/>
            </a:xfrm>
            <a:prstGeom prst="arc">
              <a:avLst>
                <a:gd name="adj1" fmla="val 16114046"/>
                <a:gd name="adj2" fmla="val 0"/>
              </a:avLst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732243" y="5014775"/>
              <a:ext cx="845759" cy="1639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2" name="U-Turn Arrow 11"/>
          <p:cNvSpPr/>
          <p:nvPr/>
        </p:nvSpPr>
        <p:spPr>
          <a:xfrm>
            <a:off x="2063077" y="4531319"/>
            <a:ext cx="288032" cy="1238550"/>
          </a:xfrm>
          <a:prstGeom prst="uturnArrow">
            <a:avLst>
              <a:gd name="adj1" fmla="val 8033"/>
              <a:gd name="adj2" fmla="val 14283"/>
              <a:gd name="adj3" fmla="val 23214"/>
              <a:gd name="adj4" fmla="val 43973"/>
              <a:gd name="adj5" fmla="val 28341"/>
            </a:avLst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2460" y="5063282"/>
            <a:ext cx="166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Century Gothic"/>
                <a:cs typeface="Century Gothic"/>
              </a:rPr>
              <a:t>Luce che prova ad uscire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 bwMode="auto">
          <a:xfrm flipH="1" flipV="1">
            <a:off x="2107745" y="5125534"/>
            <a:ext cx="744715" cy="199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67482" y="5651369"/>
            <a:ext cx="5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Da un buco nero non esce la luce: </a:t>
            </a:r>
          </a:p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Quale messaggero va più veloce  della luce da raggiungere un raggio di luce e piegarlo  indietro?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747" y="3693997"/>
            <a:ext cx="4236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ysClr val="windowText" lastClr="000000"/>
                </a:solidFill>
                <a:latin typeface="Century Gothic"/>
                <a:cs typeface="Century Gothic"/>
              </a:rPr>
              <a:t>Niente esce, </a:t>
            </a:r>
            <a:r>
              <a:rPr lang="it-IT" sz="1400">
                <a:solidFill>
                  <a:sysClr val="windowText" lastClr="000000"/>
                </a:solidFill>
                <a:latin typeface="Century Gothic"/>
                <a:cs typeface="Century Gothic"/>
              </a:rPr>
              <a:t>per questo si </a:t>
            </a:r>
            <a:r>
              <a:rPr lang="it-IT" sz="1400" dirty="0">
                <a:solidFill>
                  <a:sysClr val="windowText" lastClr="000000"/>
                </a:solidFill>
                <a:latin typeface="Century Gothic"/>
                <a:cs typeface="Century Gothic"/>
              </a:rPr>
              <a:t>chiama Buco nero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78901" y="4221088"/>
            <a:ext cx="38164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Sun 22"/>
          <p:cNvSpPr/>
          <p:nvPr/>
        </p:nvSpPr>
        <p:spPr>
          <a:xfrm>
            <a:off x="1829845" y="5733256"/>
            <a:ext cx="593272" cy="46293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218" y="6107734"/>
            <a:ext cx="222089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FF9900"/>
                </a:solidFill>
                <a:effectLst>
                  <a:glow rad="1498600">
                    <a:srgbClr val="FF0000"/>
                  </a:glow>
                </a:effectLst>
                <a:latin typeface="Century Gothic"/>
                <a:cs typeface="Century Gothic"/>
              </a:rPr>
              <a:t>Stella super massiva</a:t>
            </a:r>
            <a:endParaRPr lang="it-IT" sz="1400" dirty="0">
              <a:solidFill>
                <a:srgbClr val="FF9900"/>
              </a:solidFill>
              <a:effectLst>
                <a:glow rad="1498600">
                  <a:srgbClr val="FF0000"/>
                </a:glow>
              </a:effectLst>
              <a:latin typeface="Century Gothic"/>
              <a:cs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796BAA-6F65-7949-8E6E-F08EABFC7ECC}"/>
              </a:ext>
            </a:extLst>
          </p:cNvPr>
          <p:cNvSpPr txBox="1"/>
          <p:nvPr/>
        </p:nvSpPr>
        <p:spPr>
          <a:xfrm>
            <a:off x="158067" y="2789122"/>
            <a:ext cx="5350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entury Gothic"/>
                <a:cs typeface="Century Gothic"/>
              </a:rPr>
              <a:t>Per ora non si ha un spiegazione a livello particellare: la gravità quantistica è ancora da scrivere </a:t>
            </a:r>
          </a:p>
        </p:txBody>
      </p:sp>
    </p:spTree>
    <p:extLst>
      <p:ext uri="{BB962C8B-B14F-4D97-AF65-F5344CB8AC3E}">
        <p14:creationId xmlns:p14="http://schemas.microsoft.com/office/powerpoint/2010/main" val="1230630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  <a:endParaRPr lang="en-US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DEE0BF-C9B7-9240-8F64-E53FC0DE2D68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74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915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18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39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Il </a:t>
            </a:r>
            <a:r>
              <a:rPr lang="en-US" sz="3200" i="1" dirty="0">
                <a:solidFill>
                  <a:srgbClr val="800000"/>
                </a:solidFill>
                <a:latin typeface="Century Gothic"/>
                <a:cs typeface="Century Gothic"/>
              </a:rPr>
              <a:t>campo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di Higgs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atin typeface="Century Gothic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764704"/>
            <a:ext cx="8604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concetto di “campo” in fisica è comune, pensate ad un campo elettrico tra le facce di un condensatore.  Importante: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il campo elettrico ha una direzione.</a:t>
            </a:r>
          </a:p>
          <a:p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</a:p>
        </p:txBody>
      </p:sp>
      <p:pic>
        <p:nvPicPr>
          <p:cNvPr id="3" name="Picture 2" descr="e_vs_h_vev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2348880"/>
            <a:ext cx="4763492" cy="39060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2060848"/>
            <a:ext cx="388843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campo di Higgs è analogo, ma è uno scalare, come la temperatura:</a:t>
            </a:r>
          </a:p>
          <a:p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Il campo di Higgs non ha una direzione.</a:t>
            </a:r>
          </a:p>
          <a:p>
            <a:pPr>
              <a:defRPr/>
            </a:pPr>
            <a:endParaRPr lang="it-IT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3645024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Così come il vuoto in un condensatore non è esattamente vuoto perché c’è il campo elettrico, così </a:t>
            </a:r>
            <a:r>
              <a:rPr lang="it-IT" dirty="0">
                <a:solidFill>
                  <a:srgbClr val="FF0000"/>
                </a:solidFill>
                <a:latin typeface="Century Gothic"/>
                <a:cs typeface="Century Gothic"/>
              </a:rPr>
              <a:t>lo spazio non è esattamente vuoto perché c’è il campo di Higgs.</a:t>
            </a:r>
          </a:p>
          <a:p>
            <a:endParaRPr lang="it-IT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it-IT" dirty="0">
                <a:solidFill>
                  <a:srgbClr val="0000FF"/>
                </a:solidFill>
                <a:latin typeface="Century Gothic"/>
                <a:cs typeface="Century Gothic"/>
              </a:rPr>
              <a:t>Il vuoto non è assolutamente vuoto!!</a:t>
            </a:r>
          </a:p>
        </p:txBody>
      </p:sp>
    </p:spTree>
    <p:extLst>
      <p:ext uri="{BB962C8B-B14F-4D97-AF65-F5344CB8AC3E}">
        <p14:creationId xmlns:p14="http://schemas.microsoft.com/office/powerpoint/2010/main" val="11787750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N. Cartiglia, Pint of Science, 20/05/19</a:t>
            </a:r>
          </a:p>
        </p:txBody>
      </p:sp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E0C9F14-5D18-D941-9421-3FCBA267A329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75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41987" name="Text Box 42"/>
          <p:cNvSpPr txBox="1">
            <a:spLocks noChangeArrowheads="1"/>
          </p:cNvSpPr>
          <p:nvPr/>
        </p:nvSpPr>
        <p:spPr bwMode="auto">
          <a:xfrm>
            <a:off x="107950" y="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Effetto</a:t>
            </a:r>
            <a:r>
              <a:rPr lang="en-US" sz="2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dell’interazione</a:t>
            </a:r>
            <a:r>
              <a:rPr lang="en-US" sz="2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il</a:t>
            </a:r>
            <a:r>
              <a:rPr lang="en-US" sz="2800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campo di Higgs </a:t>
            </a:r>
          </a:p>
        </p:txBody>
      </p:sp>
      <p:sp>
        <p:nvSpPr>
          <p:cNvPr id="41989" name="Rectangle 1"/>
          <p:cNvSpPr>
            <a:spLocks noChangeArrowheads="1"/>
          </p:cNvSpPr>
          <p:nvPr/>
        </p:nvSpPr>
        <p:spPr bwMode="auto">
          <a:xfrm>
            <a:off x="124116" y="908720"/>
            <a:ext cx="58671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In assenza del campo di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, l’energia è tutta contenuta nella quantità di moto:</a:t>
            </a:r>
          </a:p>
          <a:p>
            <a:pPr eaLnBrk="0" hangingPunct="0"/>
            <a:endParaRPr lang="it-IT" sz="2000" dirty="0">
              <a:solidFill>
                <a:srgbClr val="0000FF"/>
              </a:solidFill>
              <a:latin typeface="Century Gothic" charset="0"/>
              <a:cs typeface="Century Gothic" charset="0"/>
            </a:endParaRPr>
          </a:p>
          <a:p>
            <a:pPr eaLnBrk="0" hangingPunct="0"/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Tuttavia, se il campo di </a:t>
            </a:r>
            <a:r>
              <a:rPr lang="it-IT" sz="2000" dirty="0" err="1">
                <a:solidFill>
                  <a:srgbClr val="0000FF"/>
                </a:solidFill>
                <a:latin typeface="Century Gothic" charset="0"/>
                <a:cs typeface="Century Gothic" charset="0"/>
              </a:rPr>
              <a:t>Higgs</a:t>
            </a:r>
            <a:r>
              <a:rPr lang="it-IT" sz="2000" dirty="0">
                <a:solidFill>
                  <a:srgbClr val="0000FF"/>
                </a:solidFill>
                <a:latin typeface="Century Gothic" charset="0"/>
                <a:cs typeface="Century Gothic" charset="0"/>
              </a:rPr>
              <a:t> è presente:</a:t>
            </a:r>
          </a:p>
        </p:txBody>
      </p:sp>
      <p:graphicFrame>
        <p:nvGraphicFramePr>
          <p:cNvPr id="4199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020067"/>
              </p:ext>
            </p:extLst>
          </p:nvPr>
        </p:nvGraphicFramePr>
        <p:xfrm>
          <a:off x="6298903" y="1106486"/>
          <a:ext cx="22034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" name="Equation" r:id="rId3" imgW="889000" imgH="304800" progId="Equation.3">
                  <p:embed/>
                </p:oleObj>
              </mc:Choice>
              <mc:Fallback>
                <p:oleObj name="Equation" r:id="rId3" imgW="8890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8903" y="1106486"/>
                        <a:ext cx="22034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962872"/>
              </p:ext>
            </p:extLst>
          </p:nvPr>
        </p:nvGraphicFramePr>
        <p:xfrm>
          <a:off x="5074940" y="4016836"/>
          <a:ext cx="390366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" name="Equation" r:id="rId5" imgW="1574800" imgH="304800" progId="Equation.3">
                  <p:embed/>
                </p:oleObj>
              </mc:Choice>
              <mc:Fallback>
                <p:oleObj name="Equation" r:id="rId5" imgW="15748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4940" y="4016836"/>
                        <a:ext cx="3903662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3" name="Right Arrow 4"/>
          <p:cNvSpPr>
            <a:spLocks noChangeArrowheads="1"/>
          </p:cNvSpPr>
          <p:nvPr/>
        </p:nvSpPr>
        <p:spPr bwMode="auto">
          <a:xfrm rot="5400000">
            <a:off x="6953597" y="3223420"/>
            <a:ext cx="792163" cy="288925"/>
          </a:xfrm>
          <a:prstGeom prst="rightArrow">
            <a:avLst>
              <a:gd name="adj1" fmla="val 50000"/>
              <a:gd name="adj2" fmla="val 49847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800"/>
          </a:p>
        </p:txBody>
      </p:sp>
      <p:sp>
        <p:nvSpPr>
          <p:cNvPr id="41994" name="TextBox 5"/>
          <p:cNvSpPr txBox="1">
            <a:spLocks noChangeArrowheads="1"/>
          </p:cNvSpPr>
          <p:nvPr/>
        </p:nvSpPr>
        <p:spPr bwMode="auto">
          <a:xfrm>
            <a:off x="2317575" y="3660238"/>
            <a:ext cx="2379662" cy="400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800000"/>
                </a:solidFill>
                <a:latin typeface="Century Gothic" charset="0"/>
                <a:cs typeface="Century Gothic" charset="0"/>
              </a:rPr>
              <a:t>Higgs mechanism</a:t>
            </a:r>
          </a:p>
        </p:txBody>
      </p:sp>
      <p:sp>
        <p:nvSpPr>
          <p:cNvPr id="41995" name="Rectangle 6"/>
          <p:cNvSpPr>
            <a:spLocks noChangeArrowheads="1"/>
          </p:cNvSpPr>
          <p:nvPr/>
        </p:nvSpPr>
        <p:spPr bwMode="auto">
          <a:xfrm>
            <a:off x="124116" y="4322753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L’energia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 non cambia, ma la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particella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rallenta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ed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 “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acquisisce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  <a:cs typeface="Century Gothic" charset="0"/>
              </a:rPr>
              <a:t>”  </a:t>
            </a:r>
            <a:r>
              <a:rPr lang="en-US" sz="1800" b="1" dirty="0" err="1">
                <a:solidFill>
                  <a:srgbClr val="FF0000"/>
                </a:solidFill>
                <a:latin typeface="Century Gothic" charset="0"/>
                <a:cs typeface="Century Gothic" charset="0"/>
              </a:rPr>
              <a:t>massa</a:t>
            </a:r>
            <a:endParaRPr lang="en-US" sz="1800" b="1" dirty="0">
              <a:solidFill>
                <a:srgbClr val="FF0000"/>
              </a:solidFill>
              <a:latin typeface="Century Gothic" charset="0"/>
              <a:cs typeface="Century Gothic" charset="0"/>
            </a:endParaRPr>
          </a:p>
        </p:txBody>
      </p:sp>
      <p:graphicFrame>
        <p:nvGraphicFramePr>
          <p:cNvPr id="4199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110131"/>
              </p:ext>
            </p:extLst>
          </p:nvPr>
        </p:nvGraphicFramePr>
        <p:xfrm>
          <a:off x="6891338" y="5003072"/>
          <a:ext cx="141763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" name="Equation" r:id="rId7" imgW="571500" imgH="292100" progId="Equation.3">
                  <p:embed/>
                </p:oleObj>
              </mc:Choice>
              <mc:Fallback>
                <p:oleObj name="Equation" r:id="rId7" imgW="571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1338" y="5003072"/>
                        <a:ext cx="141763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9544DAFE-8AB8-5343-B727-0CFEC7BED52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3553" y="2694781"/>
            <a:ext cx="935037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id="{F5B8752C-AD91-5545-8931-5A525FD4D4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58590" y="2694781"/>
            <a:ext cx="28892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59BA6646-9827-2C49-AF2B-89B54CEE3E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47515" y="2982118"/>
            <a:ext cx="6477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1F36F099-7261-A248-9C59-D8EFA9C82DB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215" y="2766218"/>
            <a:ext cx="936625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9">
            <a:extLst>
              <a:ext uri="{FF2B5EF4-FFF2-40B4-BE49-F238E27FC236}">
                <a16:creationId xmlns:a16="http://schemas.microsoft.com/office/drawing/2014/main" id="{BBBFB85B-289F-C446-8A2F-B18FF43783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31840" y="2766218"/>
            <a:ext cx="64770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20">
            <a:extLst>
              <a:ext uri="{FF2B5EF4-FFF2-40B4-BE49-F238E27FC236}">
                <a16:creationId xmlns:a16="http://schemas.microsoft.com/office/drawing/2014/main" id="{BC19E96C-900A-7941-8414-A789EB05B75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79540" y="2694781"/>
            <a:ext cx="10795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21">
            <a:extLst>
              <a:ext uri="{FF2B5EF4-FFF2-40B4-BE49-F238E27FC236}">
                <a16:creationId xmlns:a16="http://schemas.microsoft.com/office/drawing/2014/main" id="{A482E0E8-B03A-A745-B66C-6ECC731EB3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59040" y="2699877"/>
            <a:ext cx="1223963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" name="Multiply 20">
            <a:extLst>
              <a:ext uri="{FF2B5EF4-FFF2-40B4-BE49-F238E27FC236}">
                <a16:creationId xmlns:a16="http://schemas.microsoft.com/office/drawing/2014/main" id="{43851E9D-1B0B-3E4E-884D-4B5580C669C8}"/>
              </a:ext>
            </a:extLst>
          </p:cNvPr>
          <p:cNvSpPr/>
          <p:nvPr/>
        </p:nvSpPr>
        <p:spPr>
          <a:xfrm>
            <a:off x="1042690" y="2550318"/>
            <a:ext cx="431800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2" name="Multiply 21">
            <a:extLst>
              <a:ext uri="{FF2B5EF4-FFF2-40B4-BE49-F238E27FC236}">
                <a16:creationId xmlns:a16="http://schemas.microsoft.com/office/drawing/2014/main" id="{2ABBFAE1-D1F9-024F-A1E5-419B8CB05726}"/>
              </a:ext>
            </a:extLst>
          </p:cNvPr>
          <p:cNvSpPr/>
          <p:nvPr/>
        </p:nvSpPr>
        <p:spPr>
          <a:xfrm>
            <a:off x="1331615" y="2839243"/>
            <a:ext cx="431800" cy="287338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F0628BE5-B81F-FB43-9EA4-3DDA980F2758}"/>
              </a:ext>
            </a:extLst>
          </p:cNvPr>
          <p:cNvSpPr/>
          <p:nvPr/>
        </p:nvSpPr>
        <p:spPr>
          <a:xfrm>
            <a:off x="1979315" y="2982118"/>
            <a:ext cx="431800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A706314F-F38B-2B49-BB40-BB0A58BC13DA}"/>
              </a:ext>
            </a:extLst>
          </p:cNvPr>
          <p:cNvSpPr/>
          <p:nvPr/>
        </p:nvSpPr>
        <p:spPr>
          <a:xfrm>
            <a:off x="2914353" y="2621756"/>
            <a:ext cx="433387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5" name="Multiply 24">
            <a:extLst>
              <a:ext uri="{FF2B5EF4-FFF2-40B4-BE49-F238E27FC236}">
                <a16:creationId xmlns:a16="http://schemas.microsoft.com/office/drawing/2014/main" id="{82185B30-B522-354C-83CC-BD34700275EE}"/>
              </a:ext>
            </a:extLst>
          </p:cNvPr>
          <p:cNvSpPr/>
          <p:nvPr/>
        </p:nvSpPr>
        <p:spPr>
          <a:xfrm>
            <a:off x="3563640" y="2910681"/>
            <a:ext cx="431800" cy="28733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24E3EC1B-ED86-E640-B031-0893BD7C14B8}"/>
              </a:ext>
            </a:extLst>
          </p:cNvPr>
          <p:cNvSpPr/>
          <p:nvPr/>
        </p:nvSpPr>
        <p:spPr>
          <a:xfrm>
            <a:off x="4643140" y="2550318"/>
            <a:ext cx="431800" cy="288925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27" name="Multiply 26">
            <a:extLst>
              <a:ext uri="{FF2B5EF4-FFF2-40B4-BE49-F238E27FC236}">
                <a16:creationId xmlns:a16="http://schemas.microsoft.com/office/drawing/2014/main" id="{9D328519-E9F5-D247-B3AC-EB2C796A8AAA}"/>
              </a:ext>
            </a:extLst>
          </p:cNvPr>
          <p:cNvSpPr/>
          <p:nvPr/>
        </p:nvSpPr>
        <p:spPr>
          <a:xfrm>
            <a:off x="5867103" y="2910681"/>
            <a:ext cx="431800" cy="28733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/>
          <a:p>
            <a:pPr eaLnBrk="0" hangingPunct="0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65699158"/>
      </p:ext>
    </p:extLst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0284-AEF9-FC4C-86E7-1E01319B8AA8}" type="slidenum">
              <a:rPr lang="en-US">
                <a:latin typeface="Century Gothic"/>
                <a:cs typeface="Century Gothic"/>
              </a:rPr>
              <a:pPr/>
              <a:t>76</a:t>
            </a:fld>
            <a:endParaRPr lang="en-US">
              <a:latin typeface="Century Gothic"/>
              <a:cs typeface="Century Gothic"/>
            </a:endParaRPr>
          </a:p>
        </p:txBody>
      </p:sp>
      <p:sp>
        <p:nvSpPr>
          <p:cNvPr id="147495" name="Line 39"/>
          <p:cNvSpPr>
            <a:spLocks noChangeShapeType="1"/>
          </p:cNvSpPr>
          <p:nvPr/>
        </p:nvSpPr>
        <p:spPr bwMode="auto">
          <a:xfrm flipV="1">
            <a:off x="1177925" y="1557338"/>
            <a:ext cx="0" cy="36972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7504" name="Text Box 48"/>
          <p:cNvSpPr txBox="1">
            <a:spLocks noChangeArrowheads="1"/>
          </p:cNvSpPr>
          <p:nvPr/>
        </p:nvSpPr>
        <p:spPr bwMode="auto">
          <a:xfrm>
            <a:off x="0" y="-2738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Lo zoo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delle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particelle</a:t>
            </a:r>
            <a:r>
              <a:rPr lang="en-US" sz="3200" dirty="0">
                <a:solidFill>
                  <a:srgbClr val="800000"/>
                </a:solidFill>
                <a:latin typeface="Century Gothic"/>
                <a:cs typeface="Century Gothic"/>
              </a:rPr>
              <a:t>: </a:t>
            </a:r>
            <a:r>
              <a:rPr lang="en-US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adroni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47505" name="Text Box 49"/>
          <p:cNvSpPr txBox="1">
            <a:spLocks noChangeArrowheads="1"/>
          </p:cNvSpPr>
          <p:nvPr/>
        </p:nvSpPr>
        <p:spPr bwMode="auto">
          <a:xfrm>
            <a:off x="755576" y="620688"/>
            <a:ext cx="7776864" cy="103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591" tIns="41796" rIns="83591" bIns="41796">
            <a:spAutoFit/>
          </a:bodyPr>
          <a:lstStyle>
            <a:lvl1pPr marL="457200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874713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2922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1325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128838" indent="-457200" defTabSz="8350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860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432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5004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57638" indent="-457200" defTabSz="835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Negli urti si creano centinaia di particelle: cosa sono?? </a:t>
            </a:r>
          </a:p>
          <a:p>
            <a:pPr algn="ctr"/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		</a:t>
            </a:r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algn="ctr"/>
            <a:endParaRPr lang="it-IT" sz="22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40F8E-0E27-384D-9BE6-2D034D3A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260" y="1241226"/>
            <a:ext cx="3314700" cy="231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90481-D411-B544-8E48-70488A1447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552" y="3678102"/>
            <a:ext cx="2774115" cy="274222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CD43EC3-CC69-C347-A3F6-2C85BB082A4E}"/>
              </a:ext>
            </a:extLst>
          </p:cNvPr>
          <p:cNvSpPr/>
          <p:nvPr/>
        </p:nvSpPr>
        <p:spPr>
          <a:xfrm>
            <a:off x="544401" y="1443180"/>
            <a:ext cx="422349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D13F24-D0BD-C942-816E-C146E2494B1E}"/>
              </a:ext>
            </a:extLst>
          </p:cNvPr>
          <p:cNvSpPr/>
          <p:nvPr/>
        </p:nvSpPr>
        <p:spPr>
          <a:xfrm>
            <a:off x="544400" y="1924337"/>
            <a:ext cx="422349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C9D9E6-324E-1E4B-ABD5-3D77283C7564}"/>
              </a:ext>
            </a:extLst>
          </p:cNvPr>
          <p:cNvSpPr/>
          <p:nvPr/>
        </p:nvSpPr>
        <p:spPr>
          <a:xfrm>
            <a:off x="424258" y="2484159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S</a:t>
            </a:r>
            <a:r>
              <a: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F18FB1-7778-D84C-A8E5-5A32D2FF5E29}"/>
              </a:ext>
            </a:extLst>
          </p:cNvPr>
          <p:cNvSpPr/>
          <p:nvPr/>
        </p:nvSpPr>
        <p:spPr>
          <a:xfrm>
            <a:off x="1043608" y="2578901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S</a:t>
            </a:r>
            <a:r>
              <a:rPr lang="en-US" baseline="30000" dirty="0">
                <a:latin typeface="Symbol" pitchFamily="2" charset="2"/>
              </a:rPr>
              <a:t>+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D385BA-BD9F-754C-9CA3-6FC56ED20A19}"/>
              </a:ext>
            </a:extLst>
          </p:cNvPr>
          <p:cNvSpPr/>
          <p:nvPr/>
        </p:nvSpPr>
        <p:spPr>
          <a:xfrm>
            <a:off x="1043608" y="2106342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rPr>
              <a:t>S</a:t>
            </a:r>
            <a:r>
              <a:rPr lang="en-US" baseline="30000" dirty="0">
                <a:latin typeface="Symbol" pitchFamily="2" charset="2"/>
              </a:rPr>
              <a:t>-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6BFCE3-A2C0-364F-864B-DE9EB3FFE524}"/>
              </a:ext>
            </a:extLst>
          </p:cNvPr>
          <p:cNvSpPr/>
          <p:nvPr/>
        </p:nvSpPr>
        <p:spPr>
          <a:xfrm>
            <a:off x="1475656" y="1582242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Symbol" pitchFamily="2" charset="2"/>
              </a:rPr>
              <a:t>L</a:t>
            </a:r>
            <a:endParaRPr kumimoji="0" lang="en-US" sz="1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8A928F3-4805-5346-B6DA-68CF3F8C9A70}"/>
              </a:ext>
            </a:extLst>
          </p:cNvPr>
          <p:cNvSpPr/>
          <p:nvPr/>
        </p:nvSpPr>
        <p:spPr>
          <a:xfrm>
            <a:off x="1642823" y="2245404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Symbol" pitchFamily="2" charset="2"/>
              </a:rPr>
              <a:t>X</a:t>
            </a:r>
            <a:r>
              <a:rPr lang="en-US" baseline="30000" dirty="0">
                <a:latin typeface="Symbol" pitchFamily="2" charset="2"/>
              </a:rPr>
              <a:t>0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9C03F3-E389-3E41-9C11-B88063EF2817}"/>
              </a:ext>
            </a:extLst>
          </p:cNvPr>
          <p:cNvSpPr/>
          <p:nvPr/>
        </p:nvSpPr>
        <p:spPr>
          <a:xfrm>
            <a:off x="2242038" y="1911907"/>
            <a:ext cx="60480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Symbol" pitchFamily="2" charset="2"/>
              </a:rPr>
              <a:t>X</a:t>
            </a:r>
            <a:r>
              <a:rPr lang="en-US" baseline="30000" dirty="0">
                <a:latin typeface="Symbol" pitchFamily="2" charset="2"/>
              </a:rPr>
              <a:t>-</a:t>
            </a:r>
            <a:endParaRPr kumimoji="0" lang="en-US" sz="18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Symbol" pitchFamily="2" charset="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235BFF-2A64-9242-BB1C-9B6DADA9AD4A}"/>
              </a:ext>
            </a:extLst>
          </p:cNvPr>
          <p:cNvGrpSpPr/>
          <p:nvPr/>
        </p:nvGrpSpPr>
        <p:grpSpPr>
          <a:xfrm>
            <a:off x="191887" y="3427302"/>
            <a:ext cx="2723929" cy="1633413"/>
            <a:chOff x="191887" y="3427302"/>
            <a:chExt cx="2723929" cy="16334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B3121B5-6886-4E4B-ABCD-38A1C8FB3071}"/>
                </a:ext>
              </a:extLst>
            </p:cNvPr>
            <p:cNvSpPr/>
            <p:nvPr/>
          </p:nvSpPr>
          <p:spPr>
            <a:xfrm>
              <a:off x="285657" y="3993318"/>
              <a:ext cx="60480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kumimoji="0" lang="en-US" sz="1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0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147AE32-BA80-A344-952D-83C98C8A0AE8}"/>
                </a:ext>
              </a:extLst>
            </p:cNvPr>
            <p:cNvSpPr/>
            <p:nvPr/>
          </p:nvSpPr>
          <p:spPr>
            <a:xfrm>
              <a:off x="994000" y="4602315"/>
              <a:ext cx="769687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S</a:t>
              </a:r>
              <a:r>
                <a:rPr kumimoji="0" lang="en-US" sz="1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*</a:t>
              </a:r>
              <a:r>
                <a:rPr lang="en-US" baseline="30000" dirty="0">
                  <a:latin typeface="Symbol" pitchFamily="2" charset="2"/>
                </a:rPr>
                <a:t>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161E577-E296-D945-BB16-74D1D39BA518}"/>
                </a:ext>
              </a:extLst>
            </p:cNvPr>
            <p:cNvSpPr/>
            <p:nvPr/>
          </p:nvSpPr>
          <p:spPr>
            <a:xfrm>
              <a:off x="994001" y="4129756"/>
              <a:ext cx="769686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S</a:t>
              </a:r>
              <a:r>
                <a:rPr lang="en-US" baseline="30000" dirty="0">
                  <a:latin typeface="Symbol" pitchFamily="2" charset="2"/>
                </a:rPr>
                <a:t>*-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EA8C11E-C110-E84A-8142-572D0294A001}"/>
                </a:ext>
              </a:extLst>
            </p:cNvPr>
            <p:cNvSpPr/>
            <p:nvPr/>
          </p:nvSpPr>
          <p:spPr>
            <a:xfrm>
              <a:off x="1809240" y="4268818"/>
              <a:ext cx="746535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X</a:t>
              </a:r>
              <a:r>
                <a:rPr lang="en-US" baseline="30000" dirty="0">
                  <a:latin typeface="Symbol" pitchFamily="2" charset="2"/>
                </a:rPr>
                <a:t>*+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1025D8-D865-DD42-8DAF-29121E080E20}"/>
                </a:ext>
              </a:extLst>
            </p:cNvPr>
            <p:cNvSpPr/>
            <p:nvPr/>
          </p:nvSpPr>
          <p:spPr>
            <a:xfrm>
              <a:off x="2192432" y="3935321"/>
              <a:ext cx="723384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X</a:t>
              </a:r>
              <a:r>
                <a:rPr lang="en-US" baseline="30000" dirty="0">
                  <a:latin typeface="Symbol" pitchFamily="2" charset="2"/>
                </a:rPr>
                <a:t>*-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2938619-4092-B64F-BF74-33DD97A1852E}"/>
                </a:ext>
              </a:extLst>
            </p:cNvPr>
            <p:cNvSpPr/>
            <p:nvPr/>
          </p:nvSpPr>
          <p:spPr>
            <a:xfrm>
              <a:off x="694000" y="3697708"/>
              <a:ext cx="60480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lang="en-US" baseline="30000" dirty="0">
                  <a:latin typeface="Symbol" pitchFamily="2" charset="2"/>
                </a:rPr>
                <a:t>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8DD8CC5-420F-F34F-B89A-B8C9B2527735}"/>
                </a:ext>
              </a:extLst>
            </p:cNvPr>
            <p:cNvSpPr/>
            <p:nvPr/>
          </p:nvSpPr>
          <p:spPr>
            <a:xfrm>
              <a:off x="191887" y="4439009"/>
              <a:ext cx="699979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lang="en-US" baseline="30000" dirty="0">
                  <a:latin typeface="Symbol" pitchFamily="2" charset="2"/>
                </a:rPr>
                <a:t>++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408D4A3-5FA2-874C-8913-81FFB87B6ADC}"/>
                </a:ext>
              </a:extLst>
            </p:cNvPr>
            <p:cNvSpPr/>
            <p:nvPr/>
          </p:nvSpPr>
          <p:spPr>
            <a:xfrm>
              <a:off x="275393" y="3427302"/>
              <a:ext cx="60480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Symbol" pitchFamily="2" charset="2"/>
                </a:rPr>
                <a:t>D</a:t>
              </a:r>
              <a:r>
                <a:rPr lang="en-US" baseline="30000" dirty="0">
                  <a:latin typeface="Symbol" pitchFamily="2" charset="2"/>
                </a:rPr>
                <a:t>-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D452690-BC49-A94C-81C4-6BFF437DE5A4}"/>
                </a:ext>
              </a:extLst>
            </p:cNvPr>
            <p:cNvSpPr/>
            <p:nvPr/>
          </p:nvSpPr>
          <p:spPr>
            <a:xfrm>
              <a:off x="1246799" y="3738219"/>
              <a:ext cx="769686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S</a:t>
              </a:r>
              <a:r>
                <a:rPr lang="en-US" baseline="30000" dirty="0">
                  <a:latin typeface="Symbol" pitchFamily="2" charset="2"/>
                </a:rPr>
                <a:t>*0</a:t>
              </a:r>
              <a:endParaRPr kumimoji="0" 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itchFamily="2" charset="2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19F7F98-63E6-BD45-BADB-C569170D368F}"/>
                </a:ext>
              </a:extLst>
            </p:cNvPr>
            <p:cNvSpPr/>
            <p:nvPr/>
          </p:nvSpPr>
          <p:spPr>
            <a:xfrm>
              <a:off x="2016485" y="4628667"/>
              <a:ext cx="746535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2" charset="2"/>
                </a:rPr>
                <a:t>W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F0A3FD-F416-DF44-A35C-7C731409C7CF}"/>
              </a:ext>
            </a:extLst>
          </p:cNvPr>
          <p:cNvSpPr txBox="1"/>
          <p:nvPr/>
        </p:nvSpPr>
        <p:spPr>
          <a:xfrm>
            <a:off x="29728" y="2803523"/>
            <a:ext cx="4587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”Mettere in ordine”, usare la simmetria, ha permesso negli anni 70 – 80 di indentificare la sottostruttura delle particelle, di scoprite </a:t>
            </a:r>
            <a:r>
              <a:rPr lang="it-IT" sz="2000" b="1" dirty="0">
                <a:solidFill>
                  <a:srgbClr val="FF0000"/>
                </a:solidFill>
                <a:latin typeface="Century Gothic"/>
                <a:cs typeface="Century Gothic"/>
              </a:rPr>
              <a:t>i quark </a:t>
            </a:r>
          </a:p>
        </p:txBody>
      </p:sp>
    </p:spTree>
    <p:extLst>
      <p:ext uri="{BB962C8B-B14F-4D97-AF65-F5344CB8AC3E}">
        <p14:creationId xmlns:p14="http://schemas.microsoft.com/office/powerpoint/2010/main" val="20679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34914 0.16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51563 0.117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0.49462 0.11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0.55121 0.002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64566 -0.0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4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55112E-17 L 0.58455 -0.036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19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0.62864 -0.0449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43177 0.0224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80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022E-16 L 0.52691 0.0870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37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  <p:bldP spid="15" grpId="0" animBg="1"/>
      <p:bldP spid="15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B185AD-FFA8-2446-9C00-DD1CCA606AEF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77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 flipV="1">
            <a:off x="4624388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0" name="Line 3"/>
          <p:cNvSpPr>
            <a:spLocks noChangeShapeType="1"/>
          </p:cNvSpPr>
          <p:nvPr/>
        </p:nvSpPr>
        <p:spPr bwMode="auto">
          <a:xfrm flipV="1">
            <a:off x="3390900" y="1549400"/>
            <a:ext cx="0" cy="3697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 rot="16197226" flipV="1">
            <a:off x="7023894" y="3571082"/>
            <a:ext cx="0" cy="35671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rot="16197226" flipV="1">
            <a:off x="7038182" y="3890168"/>
            <a:ext cx="0" cy="35671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 rot="16197226" flipV="1">
            <a:off x="7038182" y="3756818"/>
            <a:ext cx="0" cy="3567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rot="16197226" flipV="1">
            <a:off x="7109619" y="2818607"/>
            <a:ext cx="0" cy="3567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0" y="-2738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 dirty="0">
                <a:solidFill>
                  <a:srgbClr val="800000"/>
                </a:solidFill>
                <a:latin typeface="Century Gothic"/>
                <a:cs typeface="Century Gothic"/>
              </a:rPr>
              <a:t>Dark </a:t>
            </a:r>
            <a:r>
              <a:rPr lang="it-IT" sz="3200" dirty="0" err="1">
                <a:solidFill>
                  <a:srgbClr val="800000"/>
                </a:solidFill>
                <a:latin typeface="Century Gothic"/>
                <a:cs typeface="Century Gothic"/>
              </a:rPr>
              <a:t>matter</a:t>
            </a:r>
            <a:endParaRPr lang="it-IT" sz="3200" dirty="0">
              <a:solidFill>
                <a:srgbClr val="800000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34237" y="819762"/>
            <a:ext cx="829132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Ci sono indicazioni da molti fenomeni cosmologici che nell’universo c’è più materia di quella visibile. 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Questo vuol dire che oltre alle stelle ed ai pianeti, ci sono nuvole di particelle invisibili distribuite in tutte l’universo</a:t>
            </a:r>
          </a:p>
          <a:p>
            <a:endParaRPr lang="it-IT" sz="2000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Queste particelle invisibili interagiscono molto poco con quelle che conosciamo noi, per cui non riusciamo a farle in laboratorio.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0688" y="5054169"/>
            <a:ext cx="6418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r>
              <a:rPr lang="it-IT" sz="2400" dirty="0">
                <a:solidFill>
                  <a:srgbClr val="FF0000"/>
                </a:solidFill>
                <a:latin typeface="Century Gothic"/>
                <a:cs typeface="Century Gothic"/>
              </a:rPr>
              <a:t>Materia oscura =  500% materia visibile  !!!</a:t>
            </a:r>
          </a:p>
        </p:txBody>
      </p:sp>
      <p:sp>
        <p:nvSpPr>
          <p:cNvPr id="2" name="Rectangle 1"/>
          <p:cNvSpPr/>
          <p:nvPr/>
        </p:nvSpPr>
        <p:spPr>
          <a:xfrm>
            <a:off x="615893" y="3846668"/>
            <a:ext cx="8069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Century Gothic"/>
                <a:cs typeface="Century Gothic"/>
              </a:rPr>
              <a:t>Modelli matematici che usano la gravità ed il moto delle stelle/galassie per determinare quanta materia ci sia nell’universo predicono che:</a:t>
            </a:r>
          </a:p>
        </p:txBody>
      </p:sp>
    </p:spTree>
    <p:extLst>
      <p:ext uri="{BB962C8B-B14F-4D97-AF65-F5344CB8AC3E}">
        <p14:creationId xmlns:p14="http://schemas.microsoft.com/office/powerpoint/2010/main" val="257810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200">
                <a:solidFill>
                  <a:schemeClr val="bg1"/>
                </a:solidFill>
                <a:latin typeface="Century Gothic"/>
                <a:cs typeface="Century Gothic"/>
              </a:rPr>
              <a:pPr/>
              <a:t>8</a:t>
            </a:fld>
            <a:endParaRPr lang="en-US" sz="12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La fisica delle particelle</a:t>
            </a:r>
          </a:p>
        </p:txBody>
      </p:sp>
      <p:pic>
        <p:nvPicPr>
          <p:cNvPr id="21509" name="Picture 4" descr="dimension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5" t="12630" r="3447" b="4733"/>
          <a:stretch>
            <a:fillRect/>
          </a:stretch>
        </p:blipFill>
        <p:spPr bwMode="auto">
          <a:xfrm>
            <a:off x="0" y="3356992"/>
            <a:ext cx="5148263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59263" y="3356992"/>
            <a:ext cx="4825982" cy="3153073"/>
            <a:chOff x="4859263" y="3356992"/>
            <a:chExt cx="4825982" cy="3153073"/>
          </a:xfrm>
        </p:grpSpPr>
        <p:sp>
          <p:nvSpPr>
            <p:cNvPr id="21510" name="Rectangle 1"/>
            <p:cNvSpPr>
              <a:spLocks noChangeArrowheads="1"/>
            </p:cNvSpPr>
            <p:nvPr/>
          </p:nvSpPr>
          <p:spPr bwMode="auto">
            <a:xfrm>
              <a:off x="5076056" y="3356992"/>
              <a:ext cx="863600" cy="31530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21511" name="Right Arrow 2"/>
            <p:cNvSpPr>
              <a:spLocks noChangeArrowheads="1"/>
            </p:cNvSpPr>
            <p:nvPr/>
          </p:nvSpPr>
          <p:spPr bwMode="auto">
            <a:xfrm>
              <a:off x="4859263" y="5085308"/>
              <a:ext cx="504825" cy="215900"/>
            </a:xfrm>
            <a:prstGeom prst="rightArrow">
              <a:avLst>
                <a:gd name="adj1" fmla="val 50000"/>
                <a:gd name="adj2" fmla="val 50110"/>
              </a:avLst>
            </a:prstGeom>
            <a:solidFill>
              <a:srgbClr val="C0504D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>
                <a:latin typeface="Century Gothic"/>
                <a:cs typeface="Century Gothic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364839" y="4797152"/>
              <a:ext cx="529412" cy="83099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8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entury Gothic"/>
                  <a:cs typeface="Century Gothic"/>
                </a:rPr>
                <a:t>?</a:t>
              </a:r>
            </a:p>
          </p:txBody>
        </p:sp>
        <p:sp>
          <p:nvSpPr>
            <p:cNvPr id="21513" name="TextBox 4"/>
            <p:cNvSpPr txBox="1">
              <a:spLocks noChangeArrowheads="1"/>
            </p:cNvSpPr>
            <p:nvPr/>
          </p:nvSpPr>
          <p:spPr bwMode="auto">
            <a:xfrm>
              <a:off x="5507856" y="3395597"/>
              <a:ext cx="3529013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dirty="0">
                  <a:solidFill>
                    <a:srgbClr val="FF0000"/>
                  </a:solidFill>
                  <a:latin typeface="Century Gothic"/>
                  <a:cs typeface="Century Gothic"/>
                </a:rPr>
                <a:t>Oggi parliamo di quello che non sappiamo… del prossimo livello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6156232" y="4521873"/>
              <a:ext cx="3529013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2000" dirty="0">
                  <a:solidFill>
                    <a:srgbClr val="FF0000"/>
                  </a:solidFill>
                  <a:latin typeface="Century Gothic"/>
                  <a:cs typeface="Century Gothic"/>
                </a:rPr>
                <a:t>Chi lo scoprirà?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280" y="5085308"/>
              <a:ext cx="1632305" cy="971421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808B5E4-6C2D-0346-B911-B62721C7D54F}"/>
              </a:ext>
            </a:extLst>
          </p:cNvPr>
          <p:cNvSpPr/>
          <p:nvPr/>
        </p:nvSpPr>
        <p:spPr>
          <a:xfrm>
            <a:off x="827397" y="699671"/>
            <a:ext cx="74892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dirty="0">
                <a:solidFill>
                  <a:srgbClr val="0000FF"/>
                </a:solidFill>
                <a:latin typeface="Century Gothic" panose="020B0502020202020204" pitchFamily="34" charset="0"/>
              </a:rPr>
              <a:t>L</a:t>
            </a:r>
            <a:r>
              <a:rPr lang="it-IT" altLang="ja-JP" dirty="0">
                <a:solidFill>
                  <a:srgbClr val="0000FF"/>
                </a:solidFill>
                <a:latin typeface="Century Gothic" panose="020B0502020202020204" pitchFamily="34" charset="0"/>
              </a:rPr>
              <a:t>’approccio riduzionista in fisica delle particelle ha portato a moltissimi progressi.</a:t>
            </a:r>
          </a:p>
          <a:p>
            <a:pPr eaLnBrk="1" hangingPunct="1"/>
            <a:endParaRPr lang="it-IT" dirty="0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it-IT" dirty="0">
                <a:solidFill>
                  <a:srgbClr val="0000FF"/>
                </a:solidFill>
                <a:latin typeface="Century Gothic" panose="020B0502020202020204" pitchFamily="34" charset="0"/>
              </a:rPr>
              <a:t>Ogni ulteriore livello di </a:t>
            </a:r>
            <a:r>
              <a:rPr lang="it-IT" altLang="ja-JP" dirty="0">
                <a:solidFill>
                  <a:srgbClr val="0000FF"/>
                </a:solidFill>
                <a:latin typeface="Century Gothic" panose="020B0502020202020204" pitchFamily="34" charset="0"/>
              </a:rPr>
              <a:t>“riduzione” porta con se` una grande quantità di informazioni, i</a:t>
            </a:r>
            <a:r>
              <a:rPr lang="it-IT" dirty="0">
                <a:solidFill>
                  <a:srgbClr val="0000FF"/>
                </a:solidFill>
                <a:latin typeface="Century Gothic" panose="020B0502020202020204" pitchFamily="34" charset="0"/>
              </a:rPr>
              <a:t>l passaggio da un livello a quello successivo avviene attraverso lo studio di </a:t>
            </a:r>
            <a:r>
              <a:rPr lang="it-IT" dirty="0">
                <a:solidFill>
                  <a:srgbClr val="FF0000"/>
                </a:solidFill>
                <a:latin typeface="Century Gothic" panose="020B0502020202020204" pitchFamily="34" charset="0"/>
              </a:rPr>
              <a:t>regolarità/simmetrie</a:t>
            </a:r>
            <a:r>
              <a:rPr lang="it-IT" altLang="ja-JP" dirty="0">
                <a:solidFill>
                  <a:srgbClr val="0000FF"/>
                </a:solidFill>
                <a:latin typeface="Century Gothic" panose="020B0502020202020204" pitchFamily="34" charset="0"/>
              </a:rPr>
              <a:t> che indicano la presenza di una sotto-struttura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23528" y="718013"/>
            <a:ext cx="7992888" cy="3816424"/>
          </a:xfrm>
          <a:noFill/>
        </p:spPr>
        <p:txBody>
          <a:bodyPr/>
          <a:lstStyle/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Possiamo definire una particella come “</a:t>
            </a:r>
            <a:r>
              <a:rPr lang="it-IT" sz="2000" dirty="0">
                <a:solidFill>
                  <a:srgbClr val="FF0000"/>
                </a:solidFill>
                <a:ea typeface="ＭＳ Ｐゴシック" charset="0"/>
              </a:rPr>
              <a:t>elementare</a:t>
            </a: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” se assumiamo che </a:t>
            </a:r>
            <a:r>
              <a:rPr lang="it-IT" sz="2000" dirty="0">
                <a:solidFill>
                  <a:srgbClr val="FF0000"/>
                </a:solidFill>
                <a:ea typeface="ＭＳ Ｐゴシック" charset="0"/>
              </a:rPr>
              <a:t>non abbia sottostruttura.</a:t>
            </a:r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 </a:t>
            </a:r>
          </a:p>
          <a:p>
            <a:pPr eaLnBrk="1" hangingPunct="1"/>
            <a:r>
              <a:rPr lang="it-IT" sz="2000" dirty="0">
                <a:solidFill>
                  <a:srgbClr val="0000FF"/>
                </a:solidFill>
                <a:ea typeface="ＭＳ Ｐゴシック" charset="0"/>
              </a:rPr>
              <a:t>Questo vuol dire che non si può rompere in pezzi più piccoli. </a:t>
            </a: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Quali sono le caratteristiche di una particella? </a:t>
            </a:r>
          </a:p>
          <a:p>
            <a:pPr eaLnBrk="1" hangingPunct="1"/>
            <a:r>
              <a:rPr lang="it-IT" altLang="ja-JP" sz="2000" dirty="0">
                <a:solidFill>
                  <a:srgbClr val="0000FF"/>
                </a:solidFill>
                <a:ea typeface="ＭＳ Ｐゴシック" charset="0"/>
              </a:rPr>
              <a:t>Le più comuni sono:</a:t>
            </a: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457200" indent="-457200" eaLnBrk="1" hangingPunct="1">
              <a:buFontTx/>
              <a:buAutoNum type="arabicParenR"/>
            </a:pPr>
            <a:r>
              <a:rPr lang="it-IT" altLang="ja-JP" sz="2000" dirty="0">
                <a:solidFill>
                  <a:srgbClr val="800000"/>
                </a:solidFill>
                <a:ea typeface="ＭＳ Ｐゴシック" charset="0"/>
              </a:rPr>
              <a:t>La carica elettrica</a:t>
            </a:r>
          </a:p>
          <a:p>
            <a:pPr marL="457200" indent="-457200" eaLnBrk="1" hangingPunct="1">
              <a:buAutoNum type="arabicParenR"/>
            </a:pPr>
            <a:r>
              <a:rPr lang="it-IT" altLang="ja-JP" sz="2000" dirty="0">
                <a:solidFill>
                  <a:srgbClr val="800000"/>
                </a:solidFill>
                <a:ea typeface="ＭＳ Ｐゴシック" charset="0"/>
              </a:rPr>
              <a:t>La massa</a:t>
            </a:r>
          </a:p>
          <a:p>
            <a:pPr marL="457200" indent="-457200" eaLnBrk="1" hangingPunct="1">
              <a:buAutoNum type="arabicParenR"/>
            </a:pPr>
            <a:r>
              <a:rPr lang="it-IT" altLang="ja-JP" sz="2000" dirty="0">
                <a:solidFill>
                  <a:srgbClr val="800000"/>
                </a:solidFill>
                <a:ea typeface="ＭＳ Ｐゴシック" charset="0"/>
              </a:rPr>
              <a:t>La velocità con cui ruota su se stessa (spin)</a:t>
            </a:r>
          </a:p>
          <a:p>
            <a:pPr marL="0" indent="0" eaLnBrk="1" hangingPunct="1"/>
            <a:endParaRPr lang="it-IT" altLang="ja-JP" sz="2000" dirty="0">
              <a:solidFill>
                <a:srgbClr val="800000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800000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marL="0" indent="0"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altLang="ja-JP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i="1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  <a:p>
            <a:pPr eaLnBrk="1" hangingPunct="1"/>
            <a:endParaRPr lang="it-IT" sz="2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t>N. Cartiglia, Pint of Science, 20/05/19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9D9EFE-A9D6-8942-9729-DCB2534BCA6E}" type="slidenum">
              <a:rPr lang="en-US" sz="1400">
                <a:solidFill>
                  <a:schemeClr val="bg1"/>
                </a:solidFill>
                <a:latin typeface="Century Gothic"/>
                <a:cs typeface="Century Gothic"/>
              </a:rPr>
              <a:pPr/>
              <a:t>9</a:t>
            </a:fld>
            <a:endParaRPr lang="en-US" sz="14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rgbClr val="800000"/>
                </a:solidFill>
                <a:latin typeface="Century Gothic"/>
                <a:cs typeface="Century Gothic"/>
              </a:rPr>
              <a:t>Cos’è una particella elementare?</a:t>
            </a:r>
          </a:p>
        </p:txBody>
      </p:sp>
      <p:pic>
        <p:nvPicPr>
          <p:cNvPr id="2" name="Picture 1" descr="hamme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799" y="1782781"/>
            <a:ext cx="1412776" cy="1412776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23528" y="4898163"/>
            <a:ext cx="633670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ea typeface="Century Gothic" charset="0"/>
                <a:cs typeface="Century Gothic" charset="0"/>
              </a:rPr>
              <a:t>Una particella può sembrare puntiforme ma non esserlo quando la si guarda meglio: </a:t>
            </a:r>
          </a:p>
          <a:p>
            <a:r>
              <a:rPr lang="it-IT" sz="2000" dirty="0">
                <a:solidFill>
                  <a:srgbClr val="0000FF"/>
                </a:solidFill>
                <a:latin typeface="Century Gothic" charset="0"/>
                <a:ea typeface="Century Gothic" charset="0"/>
                <a:cs typeface="Century Gothic" charset="0"/>
              </a:rPr>
              <a:t>=&gt;  particelle che  oggi riteniamo puntiformi  possono in realtà essere  composte.</a:t>
            </a:r>
          </a:p>
        </p:txBody>
      </p:sp>
      <p:pic>
        <p:nvPicPr>
          <p:cNvPr id="5" name="Disco ve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6401" r="46063"/>
          <a:stretch/>
        </p:blipFill>
        <p:spPr>
          <a:xfrm>
            <a:off x="6444208" y="3467286"/>
            <a:ext cx="2411760" cy="280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smtClean="0">
            <a:solidFill>
              <a:srgbClr val="0000FF"/>
            </a:solidFill>
            <a:latin typeface="Century Gothic"/>
            <a:cs typeface="Century Gothic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MacOSx:Applications:Microsoft Office X:Templates:Presentations:Designs:Blank Presentation</Template>
  <TotalTime>58890</TotalTime>
  <Words>5351</Words>
  <Application>Microsoft Macintosh PowerPoint</Application>
  <PresentationFormat>On-screen Show (4:3)</PresentationFormat>
  <Paragraphs>859</Paragraphs>
  <Slides>77</Slides>
  <Notes>3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9" baseType="lpstr">
      <vt:lpstr>ＭＳ Ｐゴシック</vt:lpstr>
      <vt:lpstr>Arial</vt:lpstr>
      <vt:lpstr>Cambria Math</vt:lpstr>
      <vt:lpstr>Century</vt:lpstr>
      <vt:lpstr>Century Gothic</vt:lpstr>
      <vt:lpstr>Symbol</vt:lpstr>
      <vt:lpstr>Times</vt:lpstr>
      <vt:lpstr>Times New Roman</vt:lpstr>
      <vt:lpstr>Verdana</vt:lpstr>
      <vt:lpstr>Wingdings</vt:lpstr>
      <vt:lpstr>Blank Presentation</vt:lpstr>
      <vt:lpstr>Equation</vt:lpstr>
      <vt:lpstr>PowerPoint Presentation</vt:lpstr>
      <vt:lpstr>INFN: Istituto Nazionale di Fisica Nucleare</vt:lpstr>
      <vt:lpstr>Il lavoro più bello del mondo</vt:lpstr>
      <vt:lpstr>PowerPoint Presentation</vt:lpstr>
      <vt:lpstr>Riduzionismo in cucina</vt:lpstr>
      <vt:lpstr>Riduzionismo in musica</vt:lpstr>
      <vt:lpstr>Riduzionismo in natura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Due maestri ipotizzano una sottostruttura</vt:lpstr>
      <vt:lpstr>PowerPoint Presentation</vt:lpstr>
      <vt:lpstr>Che particelle si creano negli urti?</vt:lpstr>
      <vt:lpstr>Particelle composte: nuove scoperte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 esempio di particella composta:  il pione positivo p+</vt:lpstr>
      <vt:lpstr>La complessa vita  interiore del p+</vt:lpstr>
      <vt:lpstr>Dinamica delle 3 forze nel p+ </vt:lpstr>
      <vt:lpstr>PowerPoint Presentation</vt:lpstr>
      <vt:lpstr>Esempio: compito in classe di fisica </vt:lpstr>
      <vt:lpstr>PowerPoint Presentation</vt:lpstr>
      <vt:lpstr>PowerPoint Presentation</vt:lpstr>
      <vt:lpstr>Ma cosa vuol dire “decadono”?</vt:lpstr>
      <vt:lpstr>A volte cercare regolarità non porta a niente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Pettegolezzi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Sommario I</vt:lpstr>
      <vt:lpstr>PowerPoint Presentation</vt:lpstr>
      <vt:lpstr>Extra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Una soluzione a  tutti i  problemi?</vt:lpstr>
      <vt:lpstr>SUperSYmmetry</vt:lpstr>
      <vt:lpstr>PowerPoint Presentation</vt:lpstr>
      <vt:lpstr>Che aspetto ha una scoperta da premio Nobel?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ʝ怀ˑⅨ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 C</dc:creator>
  <cp:lastModifiedBy>Nicolo Cartiglia</cp:lastModifiedBy>
  <cp:revision>811</cp:revision>
  <cp:lastPrinted>2012-05-11T21:15:47Z</cp:lastPrinted>
  <dcterms:created xsi:type="dcterms:W3CDTF">2003-11-05T13:31:03Z</dcterms:created>
  <dcterms:modified xsi:type="dcterms:W3CDTF">2019-06-04T07:43:23Z</dcterms:modified>
</cp:coreProperties>
</file>