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72" r:id="rId2"/>
    <p:sldId id="307" r:id="rId3"/>
    <p:sldId id="308" r:id="rId4"/>
    <p:sldId id="291" r:id="rId5"/>
    <p:sldId id="296" r:id="rId6"/>
    <p:sldId id="292" r:id="rId7"/>
    <p:sldId id="293" r:id="rId8"/>
    <p:sldId id="294" r:id="rId9"/>
    <p:sldId id="295" r:id="rId10"/>
    <p:sldId id="297" r:id="rId11"/>
    <p:sldId id="298" r:id="rId12"/>
    <p:sldId id="299" r:id="rId13"/>
    <p:sldId id="300" r:id="rId14"/>
    <p:sldId id="323" r:id="rId15"/>
    <p:sldId id="290" r:id="rId16"/>
    <p:sldId id="303" r:id="rId17"/>
    <p:sldId id="302" r:id="rId18"/>
    <p:sldId id="304" r:id="rId19"/>
    <p:sldId id="305" r:id="rId20"/>
    <p:sldId id="306" r:id="rId21"/>
    <p:sldId id="309" r:id="rId22"/>
    <p:sldId id="311" r:id="rId23"/>
    <p:sldId id="315" r:id="rId24"/>
    <p:sldId id="316" r:id="rId25"/>
    <p:sldId id="317" r:id="rId26"/>
    <p:sldId id="318" r:id="rId27"/>
    <p:sldId id="325" r:id="rId28"/>
    <p:sldId id="319" r:id="rId29"/>
    <p:sldId id="333" r:id="rId30"/>
    <p:sldId id="334" r:id="rId31"/>
    <p:sldId id="336" r:id="rId32"/>
    <p:sldId id="335" r:id="rId33"/>
    <p:sldId id="332" r:id="rId34"/>
    <p:sldId id="330" r:id="rId35"/>
    <p:sldId id="314" r:id="rId36"/>
    <p:sldId id="331" r:id="rId37"/>
    <p:sldId id="324" r:id="rId38"/>
    <p:sldId id="312" r:id="rId39"/>
    <p:sldId id="327" r:id="rId40"/>
    <p:sldId id="328" r:id="rId41"/>
    <p:sldId id="329" r:id="rId42"/>
    <p:sldId id="326" r:id="rId43"/>
    <p:sldId id="321" r:id="rId44"/>
    <p:sldId id="322" r:id="rId45"/>
    <p:sldId id="320" r:id="rId46"/>
    <p:sldId id="313" r:id="rId4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28783E"/>
    <a:srgbClr val="FF4200"/>
    <a:srgbClr val="929000"/>
    <a:srgbClr val="FF9300"/>
    <a:srgbClr val="FF2600"/>
    <a:srgbClr val="FFFD78"/>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90" autoAdjust="0"/>
    <p:restoredTop sz="95604"/>
  </p:normalViewPr>
  <p:slideViewPr>
    <p:cSldViewPr>
      <p:cViewPr varScale="1">
        <p:scale>
          <a:sx n="144" d="100"/>
          <a:sy n="144" d="100"/>
        </p:scale>
        <p:origin x="192" y="3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Users/jonhatan.olave/Documents/projects/UFSD/FAST/measurements/S1EV1_1_baselin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30898354701411"/>
          <c:y val="6.7062910618763308E-2"/>
          <c:w val="0.76912135801006776"/>
          <c:h val="0.6392908196298327"/>
        </c:manualLayout>
      </c:layout>
      <c:scatterChart>
        <c:scatterStyle val="smoothMarker"/>
        <c:varyColors val="0"/>
        <c:ser>
          <c:idx val="0"/>
          <c:order val="0"/>
          <c:tx>
            <c:strRef>
              <c:f>S3EV1_11!$C$9</c:f>
              <c:strCache>
                <c:ptCount val="1"/>
                <c:pt idx="0">
                  <c:v>Baseline min</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S3EV1_11!$B$11:$B$30</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xVal>
          <c:yVal>
            <c:numRef>
              <c:f>S3EV1_11!$C$11:$C$30</c:f>
              <c:numCache>
                <c:formatCode>General</c:formatCode>
                <c:ptCount val="20"/>
                <c:pt idx="0">
                  <c:v>692</c:v>
                </c:pt>
                <c:pt idx="1">
                  <c:v>803</c:v>
                </c:pt>
                <c:pt idx="2">
                  <c:v>790</c:v>
                </c:pt>
                <c:pt idx="3">
                  <c:v>843</c:v>
                </c:pt>
                <c:pt idx="4">
                  <c:v>893</c:v>
                </c:pt>
                <c:pt idx="5">
                  <c:v>881</c:v>
                </c:pt>
                <c:pt idx="7">
                  <c:v>924</c:v>
                </c:pt>
                <c:pt idx="8">
                  <c:v>890</c:v>
                </c:pt>
                <c:pt idx="11">
                  <c:v>920</c:v>
                </c:pt>
                <c:pt idx="12">
                  <c:v>843</c:v>
                </c:pt>
                <c:pt idx="13">
                  <c:v>874</c:v>
                </c:pt>
                <c:pt idx="14">
                  <c:v>957</c:v>
                </c:pt>
                <c:pt idx="15">
                  <c:v>859</c:v>
                </c:pt>
                <c:pt idx="16">
                  <c:v>864</c:v>
                </c:pt>
                <c:pt idx="17">
                  <c:v>814</c:v>
                </c:pt>
                <c:pt idx="18">
                  <c:v>805</c:v>
                </c:pt>
                <c:pt idx="19">
                  <c:v>735</c:v>
                </c:pt>
              </c:numCache>
            </c:numRef>
          </c:yVal>
          <c:smooth val="1"/>
          <c:extLst>
            <c:ext xmlns:c16="http://schemas.microsoft.com/office/drawing/2014/chart" uri="{C3380CC4-5D6E-409C-BE32-E72D297353CC}">
              <c16:uniqueId val="{00000000-A9C7-B542-A4B7-211E2B70884B}"/>
            </c:ext>
          </c:extLst>
        </c:ser>
        <c:ser>
          <c:idx val="1"/>
          <c:order val="1"/>
          <c:tx>
            <c:strRef>
              <c:f>S3EV1_11!$D$9</c:f>
              <c:strCache>
                <c:ptCount val="1"/>
                <c:pt idx="0">
                  <c:v>Baseline max</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S3EV1_11!$B$11:$B$30</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xVal>
          <c:yVal>
            <c:numRef>
              <c:f>S3EV1_11!$D$11:$D$30</c:f>
              <c:numCache>
                <c:formatCode>General</c:formatCode>
                <c:ptCount val="20"/>
                <c:pt idx="0">
                  <c:v>730</c:v>
                </c:pt>
                <c:pt idx="1">
                  <c:v>834</c:v>
                </c:pt>
                <c:pt idx="2">
                  <c:v>827</c:v>
                </c:pt>
                <c:pt idx="3">
                  <c:v>881</c:v>
                </c:pt>
                <c:pt idx="4">
                  <c:v>929</c:v>
                </c:pt>
                <c:pt idx="5">
                  <c:v>920</c:v>
                </c:pt>
                <c:pt idx="7" formatCode="#,##0">
                  <c:v>1032</c:v>
                </c:pt>
                <c:pt idx="8">
                  <c:v>934</c:v>
                </c:pt>
                <c:pt idx="11">
                  <c:v>981</c:v>
                </c:pt>
                <c:pt idx="12">
                  <c:v>886</c:v>
                </c:pt>
                <c:pt idx="13">
                  <c:v>918</c:v>
                </c:pt>
                <c:pt idx="14" formatCode="#,##0">
                  <c:v>1028</c:v>
                </c:pt>
                <c:pt idx="15">
                  <c:v>897</c:v>
                </c:pt>
                <c:pt idx="16">
                  <c:v>903</c:v>
                </c:pt>
                <c:pt idx="17">
                  <c:v>848</c:v>
                </c:pt>
                <c:pt idx="18">
                  <c:v>844</c:v>
                </c:pt>
                <c:pt idx="19">
                  <c:v>775</c:v>
                </c:pt>
              </c:numCache>
            </c:numRef>
          </c:yVal>
          <c:smooth val="1"/>
          <c:extLst>
            <c:ext xmlns:c16="http://schemas.microsoft.com/office/drawing/2014/chart" uri="{C3380CC4-5D6E-409C-BE32-E72D297353CC}">
              <c16:uniqueId val="{00000001-A9C7-B542-A4B7-211E2B70884B}"/>
            </c:ext>
          </c:extLst>
        </c:ser>
        <c:ser>
          <c:idx val="2"/>
          <c:order val="2"/>
          <c:tx>
            <c:strRef>
              <c:f>S3EV1_11!$E$9</c:f>
              <c:strCache>
                <c:ptCount val="1"/>
                <c:pt idx="0">
                  <c:v>Baseline mean</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trendline>
            <c:spPr>
              <a:ln w="19050" cap="rnd">
                <a:solidFill>
                  <a:schemeClr val="accent3"/>
                </a:solidFill>
                <a:prstDash val="sysDot"/>
              </a:ln>
              <a:effectLst/>
            </c:spPr>
            <c:trendlineType val="poly"/>
            <c:order val="2"/>
            <c:dispRSqr val="0"/>
            <c:dispEq val="1"/>
            <c:trendlineLbl>
              <c:layout>
                <c:manualLayout>
                  <c:x val="3.1314000127160728E-2"/>
                  <c:y val="0.16898851649911989"/>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S3EV1_11!$B$11:$B$30</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xVal>
          <c:yVal>
            <c:numRef>
              <c:f>S3EV1_11!$E$11:$E$30</c:f>
              <c:numCache>
                <c:formatCode>General</c:formatCode>
                <c:ptCount val="20"/>
                <c:pt idx="0">
                  <c:v>711</c:v>
                </c:pt>
                <c:pt idx="1">
                  <c:v>818.5</c:v>
                </c:pt>
                <c:pt idx="2">
                  <c:v>808.5</c:v>
                </c:pt>
                <c:pt idx="3">
                  <c:v>862</c:v>
                </c:pt>
                <c:pt idx="4">
                  <c:v>911</c:v>
                </c:pt>
                <c:pt idx="5">
                  <c:v>900.5</c:v>
                </c:pt>
                <c:pt idx="7">
                  <c:v>978</c:v>
                </c:pt>
                <c:pt idx="8">
                  <c:v>912</c:v>
                </c:pt>
                <c:pt idx="11">
                  <c:v>950.5</c:v>
                </c:pt>
                <c:pt idx="12">
                  <c:v>864.5</c:v>
                </c:pt>
                <c:pt idx="13">
                  <c:v>896</c:v>
                </c:pt>
                <c:pt idx="14">
                  <c:v>992.5</c:v>
                </c:pt>
                <c:pt idx="15">
                  <c:v>878</c:v>
                </c:pt>
                <c:pt idx="16">
                  <c:v>883.5</c:v>
                </c:pt>
                <c:pt idx="17">
                  <c:v>831</c:v>
                </c:pt>
                <c:pt idx="18">
                  <c:v>824.5</c:v>
                </c:pt>
                <c:pt idx="19">
                  <c:v>755</c:v>
                </c:pt>
              </c:numCache>
            </c:numRef>
          </c:yVal>
          <c:smooth val="1"/>
          <c:extLst>
            <c:ext xmlns:c16="http://schemas.microsoft.com/office/drawing/2014/chart" uri="{C3380CC4-5D6E-409C-BE32-E72D297353CC}">
              <c16:uniqueId val="{00000003-A9C7-B542-A4B7-211E2B70884B}"/>
            </c:ext>
          </c:extLst>
        </c:ser>
        <c:dLbls>
          <c:showLegendKey val="0"/>
          <c:showVal val="0"/>
          <c:showCatName val="0"/>
          <c:showSerName val="0"/>
          <c:showPercent val="0"/>
          <c:showBubbleSize val="0"/>
        </c:dLbls>
        <c:axId val="1508925327"/>
        <c:axId val="1508927007"/>
      </c:scatterChart>
      <c:valAx>
        <c:axId val="150892532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channel</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8927007"/>
        <c:crosses val="autoZero"/>
        <c:crossBetween val="midCat"/>
        <c:majorUnit val="1"/>
      </c:valAx>
      <c:valAx>
        <c:axId val="1508927007"/>
        <c:scaling>
          <c:orientation val="minMax"/>
          <c:max val="1100"/>
          <c:min val="6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Baseline [mV]</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8925327"/>
        <c:crosses val="autoZero"/>
        <c:crossBetween val="midCat"/>
      </c:valAx>
      <c:spPr>
        <a:noFill/>
        <a:ln>
          <a:noFill/>
        </a:ln>
        <a:effectLst/>
      </c:spPr>
    </c:plotArea>
    <c:legend>
      <c:legendPos val="b"/>
      <c:layout>
        <c:manualLayout>
          <c:xMode val="edge"/>
          <c:yMode val="edge"/>
          <c:x val="2.558885713850758E-2"/>
          <c:y val="0.86503556722364428"/>
          <c:w val="0.95117766950211202"/>
          <c:h val="0.116921084324719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A2288-254D-514E-AC16-1005A740EB12}" type="datetimeFigureOut">
              <a:rPr lang="it-IT" smtClean="0"/>
              <a:t>11/11/20</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008A48-0CD1-0E4A-8E53-6B129D7ECDC2}" type="slidenum">
              <a:rPr lang="it-IT" smtClean="0"/>
              <a:t>‹#›</a:t>
            </a:fld>
            <a:endParaRPr lang="it-IT"/>
          </a:p>
        </p:txBody>
      </p:sp>
    </p:spTree>
    <p:extLst>
      <p:ext uri="{BB962C8B-B14F-4D97-AF65-F5344CB8AC3E}">
        <p14:creationId xmlns:p14="http://schemas.microsoft.com/office/powerpoint/2010/main" val="2254843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2D008A48-0CD1-0E4A-8E53-6B129D7ECDC2}" type="slidenum">
              <a:rPr lang="it-IT" smtClean="0"/>
              <a:t>13</a:t>
            </a:fld>
            <a:endParaRPr lang="it-IT"/>
          </a:p>
        </p:txBody>
      </p:sp>
    </p:spTree>
    <p:extLst>
      <p:ext uri="{BB962C8B-B14F-4D97-AF65-F5344CB8AC3E}">
        <p14:creationId xmlns:p14="http://schemas.microsoft.com/office/powerpoint/2010/main" val="3723800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2D008A48-0CD1-0E4A-8E53-6B129D7ECDC2}" type="slidenum">
              <a:rPr lang="it-IT" smtClean="0"/>
              <a:t>45</a:t>
            </a:fld>
            <a:endParaRPr lang="it-IT"/>
          </a:p>
        </p:txBody>
      </p:sp>
    </p:spTree>
    <p:extLst>
      <p:ext uri="{BB962C8B-B14F-4D97-AF65-F5344CB8AC3E}">
        <p14:creationId xmlns:p14="http://schemas.microsoft.com/office/powerpoint/2010/main" val="1257344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2D008A48-0CD1-0E4A-8E53-6B129D7ECDC2}" type="slidenum">
              <a:rPr lang="it-IT" smtClean="0"/>
              <a:t>46</a:t>
            </a:fld>
            <a:endParaRPr lang="it-IT"/>
          </a:p>
        </p:txBody>
      </p:sp>
    </p:spTree>
    <p:extLst>
      <p:ext uri="{BB962C8B-B14F-4D97-AF65-F5344CB8AC3E}">
        <p14:creationId xmlns:p14="http://schemas.microsoft.com/office/powerpoint/2010/main" val="2008612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2D008A48-0CD1-0E4A-8E53-6B129D7ECDC2}" type="slidenum">
              <a:rPr lang="it-IT" smtClean="0"/>
              <a:t>14</a:t>
            </a:fld>
            <a:endParaRPr lang="it-IT"/>
          </a:p>
        </p:txBody>
      </p:sp>
    </p:spTree>
    <p:extLst>
      <p:ext uri="{BB962C8B-B14F-4D97-AF65-F5344CB8AC3E}">
        <p14:creationId xmlns:p14="http://schemas.microsoft.com/office/powerpoint/2010/main" val="1503965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2D008A48-0CD1-0E4A-8E53-6B129D7ECDC2}" type="slidenum">
              <a:rPr lang="it-IT" smtClean="0"/>
              <a:t>38</a:t>
            </a:fld>
            <a:endParaRPr lang="it-IT"/>
          </a:p>
        </p:txBody>
      </p:sp>
    </p:spTree>
    <p:extLst>
      <p:ext uri="{BB962C8B-B14F-4D97-AF65-F5344CB8AC3E}">
        <p14:creationId xmlns:p14="http://schemas.microsoft.com/office/powerpoint/2010/main" val="824605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2D008A48-0CD1-0E4A-8E53-6B129D7ECDC2}" type="slidenum">
              <a:rPr lang="it-IT" smtClean="0"/>
              <a:t>39</a:t>
            </a:fld>
            <a:endParaRPr lang="it-IT"/>
          </a:p>
        </p:txBody>
      </p:sp>
    </p:spTree>
    <p:extLst>
      <p:ext uri="{BB962C8B-B14F-4D97-AF65-F5344CB8AC3E}">
        <p14:creationId xmlns:p14="http://schemas.microsoft.com/office/powerpoint/2010/main" val="2137948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2D008A48-0CD1-0E4A-8E53-6B129D7ECDC2}" type="slidenum">
              <a:rPr lang="it-IT" smtClean="0"/>
              <a:t>40</a:t>
            </a:fld>
            <a:endParaRPr lang="it-IT"/>
          </a:p>
        </p:txBody>
      </p:sp>
    </p:spTree>
    <p:extLst>
      <p:ext uri="{BB962C8B-B14F-4D97-AF65-F5344CB8AC3E}">
        <p14:creationId xmlns:p14="http://schemas.microsoft.com/office/powerpoint/2010/main" val="1787194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2D008A48-0CD1-0E4A-8E53-6B129D7ECDC2}" type="slidenum">
              <a:rPr lang="it-IT" smtClean="0"/>
              <a:t>41</a:t>
            </a:fld>
            <a:endParaRPr lang="it-IT"/>
          </a:p>
        </p:txBody>
      </p:sp>
    </p:spTree>
    <p:extLst>
      <p:ext uri="{BB962C8B-B14F-4D97-AF65-F5344CB8AC3E}">
        <p14:creationId xmlns:p14="http://schemas.microsoft.com/office/powerpoint/2010/main" val="3754014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2D008A48-0CD1-0E4A-8E53-6B129D7ECDC2}" type="slidenum">
              <a:rPr lang="it-IT" smtClean="0"/>
              <a:t>42</a:t>
            </a:fld>
            <a:endParaRPr lang="it-IT"/>
          </a:p>
        </p:txBody>
      </p:sp>
    </p:spTree>
    <p:extLst>
      <p:ext uri="{BB962C8B-B14F-4D97-AF65-F5344CB8AC3E}">
        <p14:creationId xmlns:p14="http://schemas.microsoft.com/office/powerpoint/2010/main" val="243831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2D008A48-0CD1-0E4A-8E53-6B129D7ECDC2}" type="slidenum">
              <a:rPr lang="it-IT" smtClean="0"/>
              <a:t>43</a:t>
            </a:fld>
            <a:endParaRPr lang="it-IT"/>
          </a:p>
        </p:txBody>
      </p:sp>
    </p:spTree>
    <p:extLst>
      <p:ext uri="{BB962C8B-B14F-4D97-AF65-F5344CB8AC3E}">
        <p14:creationId xmlns:p14="http://schemas.microsoft.com/office/powerpoint/2010/main" val="2271331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2D008A48-0CD1-0E4A-8E53-6B129D7ECDC2}" type="slidenum">
              <a:rPr lang="it-IT" smtClean="0"/>
              <a:t>44</a:t>
            </a:fld>
            <a:endParaRPr lang="it-IT"/>
          </a:p>
        </p:txBody>
      </p:sp>
    </p:spTree>
    <p:extLst>
      <p:ext uri="{BB962C8B-B14F-4D97-AF65-F5344CB8AC3E}">
        <p14:creationId xmlns:p14="http://schemas.microsoft.com/office/powerpoint/2010/main" val="3247016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21"/>
            <a:ext cx="7772400" cy="1102519"/>
          </a:xfrm>
        </p:spPr>
        <p:txBody>
          <a:bodyPr/>
          <a:lstStyle/>
          <a:p>
            <a:r>
              <a:rPr lang="it-IT"/>
              <a:t>Fare clic per modificare lo stile del titolo</a:t>
            </a:r>
            <a:endParaRPr lang="en-GB"/>
          </a:p>
        </p:txBody>
      </p:sp>
      <p:sp>
        <p:nvSpPr>
          <p:cNvPr id="3" name="Sottotito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it-IT"/>
              <a:t>Fare clic per modificare lo stile del sottotitolo dello schema</a:t>
            </a:r>
            <a:endParaRPr lang="en-GB"/>
          </a:p>
        </p:txBody>
      </p:sp>
      <p:sp>
        <p:nvSpPr>
          <p:cNvPr id="4" name="Segnaposto data 3"/>
          <p:cNvSpPr>
            <a:spLocks noGrp="1"/>
          </p:cNvSpPr>
          <p:nvPr>
            <p:ph type="dt" sz="half" idx="10"/>
          </p:nvPr>
        </p:nvSpPr>
        <p:spPr/>
        <p:txBody>
          <a:bodyPr/>
          <a:lstStyle/>
          <a:p>
            <a:fld id="{6B9C749C-4C07-4BA3-837E-B1E87040240D}" type="datetimeFigureOut">
              <a:rPr lang="en-GB" smtClean="0"/>
              <a:t>11/11/2020</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4A70AC9-63ED-4961-A74A-D563E8B28245}" type="slidenum">
              <a:rPr lang="en-GB" smtClean="0"/>
              <a:t>‹#›</a:t>
            </a:fld>
            <a:endParaRPr lang="en-GB"/>
          </a:p>
        </p:txBody>
      </p:sp>
    </p:spTree>
    <p:extLst>
      <p:ext uri="{BB962C8B-B14F-4D97-AF65-F5344CB8AC3E}">
        <p14:creationId xmlns:p14="http://schemas.microsoft.com/office/powerpoint/2010/main" val="2959871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6B9C749C-4C07-4BA3-837E-B1E87040240D}" type="datetimeFigureOut">
              <a:rPr lang="en-GB" smtClean="0"/>
              <a:t>11/11/2020</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4A70AC9-63ED-4961-A74A-D563E8B28245}" type="slidenum">
              <a:rPr lang="en-GB" smtClean="0"/>
              <a:t>‹#›</a:t>
            </a:fld>
            <a:endParaRPr lang="en-GB"/>
          </a:p>
        </p:txBody>
      </p:sp>
    </p:spTree>
    <p:extLst>
      <p:ext uri="{BB962C8B-B14F-4D97-AF65-F5344CB8AC3E}">
        <p14:creationId xmlns:p14="http://schemas.microsoft.com/office/powerpoint/2010/main" val="1850967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05980"/>
            <a:ext cx="2057400" cy="4388644"/>
          </a:xfrm>
        </p:spPr>
        <p:txBody>
          <a:bodyPr vert="eaVert"/>
          <a:lstStyle/>
          <a:p>
            <a:r>
              <a:rPr lang="it-IT"/>
              <a:t>Fare clic per modificare lo stile del titolo</a:t>
            </a:r>
            <a:endParaRPr lang="en-GB"/>
          </a:p>
        </p:txBody>
      </p:sp>
      <p:sp>
        <p:nvSpPr>
          <p:cNvPr id="3" name="Segnaposto testo verticale 2"/>
          <p:cNvSpPr>
            <a:spLocks noGrp="1"/>
          </p:cNvSpPr>
          <p:nvPr>
            <p:ph type="body" orient="vert" idx="1"/>
          </p:nvPr>
        </p:nvSpPr>
        <p:spPr>
          <a:xfrm>
            <a:off x="457200" y="205980"/>
            <a:ext cx="6019800" cy="4388644"/>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6B9C749C-4C07-4BA3-837E-B1E87040240D}" type="datetimeFigureOut">
              <a:rPr lang="en-GB" smtClean="0"/>
              <a:t>11/11/2020</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4A70AC9-63ED-4961-A74A-D563E8B28245}" type="slidenum">
              <a:rPr lang="en-GB" smtClean="0"/>
              <a:t>‹#›</a:t>
            </a:fld>
            <a:endParaRPr lang="en-GB"/>
          </a:p>
        </p:txBody>
      </p:sp>
    </p:spTree>
    <p:extLst>
      <p:ext uri="{BB962C8B-B14F-4D97-AF65-F5344CB8AC3E}">
        <p14:creationId xmlns:p14="http://schemas.microsoft.com/office/powerpoint/2010/main" val="1854544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6B9C749C-4C07-4BA3-837E-B1E87040240D}" type="datetimeFigureOut">
              <a:rPr lang="en-GB" smtClean="0"/>
              <a:t>11/11/2020</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4A70AC9-63ED-4961-A74A-D563E8B28245}" type="slidenum">
              <a:rPr lang="en-GB" smtClean="0"/>
              <a:t>‹#›</a:t>
            </a:fld>
            <a:endParaRPr lang="en-GB"/>
          </a:p>
        </p:txBody>
      </p:sp>
    </p:spTree>
    <p:extLst>
      <p:ext uri="{BB962C8B-B14F-4D97-AF65-F5344CB8AC3E}">
        <p14:creationId xmlns:p14="http://schemas.microsoft.com/office/powerpoint/2010/main" val="3565770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a:t>Fare clic per modificare lo stile del titolo</a:t>
            </a:r>
            <a:endParaRPr lang="en-GB"/>
          </a:p>
        </p:txBody>
      </p:sp>
      <p:sp>
        <p:nvSpPr>
          <p:cNvPr id="3" name="Segnaposto tes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6B9C749C-4C07-4BA3-837E-B1E87040240D}" type="datetimeFigureOut">
              <a:rPr lang="en-GB" smtClean="0"/>
              <a:t>11/11/2020</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4A70AC9-63ED-4961-A74A-D563E8B28245}" type="slidenum">
              <a:rPr lang="en-GB" smtClean="0"/>
              <a:t>‹#›</a:t>
            </a:fld>
            <a:endParaRPr lang="en-GB"/>
          </a:p>
        </p:txBody>
      </p:sp>
    </p:spTree>
    <p:extLst>
      <p:ext uri="{BB962C8B-B14F-4D97-AF65-F5344CB8AC3E}">
        <p14:creationId xmlns:p14="http://schemas.microsoft.com/office/powerpoint/2010/main" val="3913191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p:cNvSpPr>
            <a:spLocks noGrp="1"/>
          </p:cNvSpPr>
          <p:nvPr>
            <p:ph type="dt" sz="half" idx="10"/>
          </p:nvPr>
        </p:nvSpPr>
        <p:spPr/>
        <p:txBody>
          <a:bodyPr/>
          <a:lstStyle/>
          <a:p>
            <a:fld id="{6B9C749C-4C07-4BA3-837E-B1E87040240D}" type="datetimeFigureOut">
              <a:rPr lang="en-GB" smtClean="0"/>
              <a:t>11/11/2020</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94A70AC9-63ED-4961-A74A-D563E8B28245}" type="slidenum">
              <a:rPr lang="en-GB" smtClean="0"/>
              <a:t>‹#›</a:t>
            </a:fld>
            <a:endParaRPr lang="en-GB"/>
          </a:p>
        </p:txBody>
      </p:sp>
    </p:spTree>
    <p:extLst>
      <p:ext uri="{BB962C8B-B14F-4D97-AF65-F5344CB8AC3E}">
        <p14:creationId xmlns:p14="http://schemas.microsoft.com/office/powerpoint/2010/main" val="1780162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en-GB"/>
          </a:p>
        </p:txBody>
      </p:sp>
      <p:sp>
        <p:nvSpPr>
          <p:cNvPr id="3" name="Segnaposto testo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4645030" y="1151335"/>
            <a:ext cx="4041775" cy="47982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p:cNvSpPr>
            <a:spLocks noGrp="1"/>
          </p:cNvSpPr>
          <p:nvPr>
            <p:ph type="dt" sz="half" idx="10"/>
          </p:nvPr>
        </p:nvSpPr>
        <p:spPr/>
        <p:txBody>
          <a:bodyPr/>
          <a:lstStyle/>
          <a:p>
            <a:fld id="{6B9C749C-4C07-4BA3-837E-B1E87040240D}" type="datetimeFigureOut">
              <a:rPr lang="en-GB" smtClean="0"/>
              <a:t>11/11/2020</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94A70AC9-63ED-4961-A74A-D563E8B28245}" type="slidenum">
              <a:rPr lang="en-GB" smtClean="0"/>
              <a:t>‹#›</a:t>
            </a:fld>
            <a:endParaRPr lang="en-GB"/>
          </a:p>
        </p:txBody>
      </p:sp>
    </p:spTree>
    <p:extLst>
      <p:ext uri="{BB962C8B-B14F-4D97-AF65-F5344CB8AC3E}">
        <p14:creationId xmlns:p14="http://schemas.microsoft.com/office/powerpoint/2010/main" val="2150036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data 2"/>
          <p:cNvSpPr>
            <a:spLocks noGrp="1"/>
          </p:cNvSpPr>
          <p:nvPr>
            <p:ph type="dt" sz="half" idx="10"/>
          </p:nvPr>
        </p:nvSpPr>
        <p:spPr/>
        <p:txBody>
          <a:bodyPr/>
          <a:lstStyle/>
          <a:p>
            <a:fld id="{6B9C749C-4C07-4BA3-837E-B1E87040240D}" type="datetimeFigureOut">
              <a:rPr lang="en-GB" smtClean="0"/>
              <a:t>11/11/2020</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94A70AC9-63ED-4961-A74A-D563E8B28245}" type="slidenum">
              <a:rPr lang="en-GB" smtClean="0"/>
              <a:t>‹#›</a:t>
            </a:fld>
            <a:endParaRPr lang="en-GB"/>
          </a:p>
        </p:txBody>
      </p:sp>
    </p:spTree>
    <p:extLst>
      <p:ext uri="{BB962C8B-B14F-4D97-AF65-F5344CB8AC3E}">
        <p14:creationId xmlns:p14="http://schemas.microsoft.com/office/powerpoint/2010/main" val="1519584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B9C749C-4C07-4BA3-837E-B1E87040240D}" type="datetimeFigureOut">
              <a:rPr lang="en-GB" smtClean="0"/>
              <a:t>11/11/2020</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94A70AC9-63ED-4961-A74A-D563E8B28245}" type="slidenum">
              <a:rPr lang="en-GB" smtClean="0"/>
              <a:t>‹#›</a:t>
            </a:fld>
            <a:endParaRPr lang="en-GB"/>
          </a:p>
        </p:txBody>
      </p:sp>
    </p:spTree>
    <p:extLst>
      <p:ext uri="{BB962C8B-B14F-4D97-AF65-F5344CB8AC3E}">
        <p14:creationId xmlns:p14="http://schemas.microsoft.com/office/powerpoint/2010/main" val="854817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5" y="204787"/>
            <a:ext cx="3008313" cy="871538"/>
          </a:xfrm>
        </p:spPr>
        <p:txBody>
          <a:bodyPr anchor="b"/>
          <a:lstStyle>
            <a:lvl1pPr algn="l">
              <a:defRPr sz="2000" b="1"/>
            </a:lvl1pPr>
          </a:lstStyle>
          <a:p>
            <a:r>
              <a:rPr lang="it-IT"/>
              <a:t>Fare clic per modificare lo stile del titolo</a:t>
            </a:r>
            <a:endParaRPr lang="en-GB"/>
          </a:p>
        </p:txBody>
      </p:sp>
      <p:sp>
        <p:nvSpPr>
          <p:cNvPr id="3" name="Segnaposto contenuto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457205" y="1076328"/>
            <a:ext cx="3008313" cy="3518297"/>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B9C749C-4C07-4BA3-837E-B1E87040240D}" type="datetimeFigureOut">
              <a:rPr lang="en-GB" smtClean="0"/>
              <a:t>11/11/2020</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94A70AC9-63ED-4961-A74A-D563E8B28245}" type="slidenum">
              <a:rPr lang="en-GB" smtClean="0"/>
              <a:t>‹#›</a:t>
            </a:fld>
            <a:endParaRPr lang="en-GB"/>
          </a:p>
        </p:txBody>
      </p:sp>
    </p:spTree>
    <p:extLst>
      <p:ext uri="{BB962C8B-B14F-4D97-AF65-F5344CB8AC3E}">
        <p14:creationId xmlns:p14="http://schemas.microsoft.com/office/powerpoint/2010/main" val="994988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1"/>
            <a:ext cx="5486400" cy="425054"/>
          </a:xfrm>
        </p:spPr>
        <p:txBody>
          <a:bodyPr anchor="b"/>
          <a:lstStyle>
            <a:lvl1pPr algn="l">
              <a:defRPr sz="2000" b="1"/>
            </a:lvl1pPr>
          </a:lstStyle>
          <a:p>
            <a:r>
              <a:rPr lang="it-IT"/>
              <a:t>Fare clic per modificare lo stile del titolo</a:t>
            </a:r>
            <a:endParaRPr lang="en-GB"/>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Segnaposto testo 3"/>
          <p:cNvSpPr>
            <a:spLocks noGrp="1"/>
          </p:cNvSpPr>
          <p:nvPr>
            <p:ph type="body" sz="half" idx="2"/>
          </p:nvPr>
        </p:nvSpPr>
        <p:spPr>
          <a:xfrm>
            <a:off x="1792288" y="4025505"/>
            <a:ext cx="5486400" cy="603647"/>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B9C749C-4C07-4BA3-837E-B1E87040240D}" type="datetimeFigureOut">
              <a:rPr lang="en-GB" smtClean="0"/>
              <a:t>11/11/2020</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94A70AC9-63ED-4961-A74A-D563E8B28245}" type="slidenum">
              <a:rPr lang="en-GB" smtClean="0"/>
              <a:t>‹#›</a:t>
            </a:fld>
            <a:endParaRPr lang="en-GB"/>
          </a:p>
        </p:txBody>
      </p:sp>
    </p:spTree>
    <p:extLst>
      <p:ext uri="{BB962C8B-B14F-4D97-AF65-F5344CB8AC3E}">
        <p14:creationId xmlns:p14="http://schemas.microsoft.com/office/powerpoint/2010/main" val="541451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it-IT"/>
              <a:t>Fare clic per modificare lo stile del titolo</a:t>
            </a:r>
            <a:endParaRPr lang="en-GB"/>
          </a:p>
        </p:txBody>
      </p:sp>
      <p:sp>
        <p:nvSpPr>
          <p:cNvPr id="3" name="Segnaposto tes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9C749C-4C07-4BA3-837E-B1E87040240D}" type="datetimeFigureOut">
              <a:rPr lang="en-GB" smtClean="0"/>
              <a:t>11/11/2020</a:t>
            </a:fld>
            <a:endParaRPr lang="en-GB"/>
          </a:p>
        </p:txBody>
      </p:sp>
      <p:sp>
        <p:nvSpPr>
          <p:cNvPr id="5" name="Segnaposto piè di pagina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4A70AC9-63ED-4961-A74A-D563E8B28245}" type="slidenum">
              <a:rPr lang="en-GB" smtClean="0"/>
              <a:t>‹#›</a:t>
            </a:fld>
            <a:endParaRPr lang="en-GB"/>
          </a:p>
        </p:txBody>
      </p:sp>
    </p:spTree>
    <p:extLst>
      <p:ext uri="{BB962C8B-B14F-4D97-AF65-F5344CB8AC3E}">
        <p14:creationId xmlns:p14="http://schemas.microsoft.com/office/powerpoint/2010/main" val="2639316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tiff"/><Relationship Id="rId5" Type="http://schemas.openxmlformats.org/officeDocument/2006/relationships/hyperlink" Target="mailto:fausti@to.infn.it" TargetMode="External"/><Relationship Id="rId4" Type="http://schemas.openxmlformats.org/officeDocument/2006/relationships/hyperlink" Target="mailto:olave@to.infn.it" TargetMode="External"/></Relationships>
</file>

<file path=ppt/slides/_rels/slide10.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2.tiff"/><Relationship Id="rId1" Type="http://schemas.openxmlformats.org/officeDocument/2006/relationships/slideLayout" Target="../slideLayouts/slideLayout7.xml"/><Relationship Id="rId4" Type="http://schemas.openxmlformats.org/officeDocument/2006/relationships/slide" Target="slide20.xml"/></Relationships>
</file>

<file path=ppt/slides/_rels/slide1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tiff"/></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tiff"/></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slide" Target="slide6.xml"/><Relationship Id="rId4" Type="http://schemas.openxmlformats.org/officeDocument/2006/relationships/image" Target="../media/image2.tiff"/></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tiff"/><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tiff"/><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tiff"/><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hyperlink" Target="https://drive.google.com/file/d/1NOWcje-QfbBhhThphc9lLJpUMi0jLMA1/view?usp=sharing"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tiff"/><Relationship Id="rId1" Type="http://schemas.openxmlformats.org/officeDocument/2006/relationships/slideLayout" Target="../slideLayouts/slideLayout7.xml"/><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12.tiff"/><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tiff"/><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svg"/><Relationship Id="rId2" Type="http://schemas.openxmlformats.org/officeDocument/2006/relationships/image" Target="../media/image2.tiff"/><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6">
            <a:extLst>
              <a:ext uri="{FF2B5EF4-FFF2-40B4-BE49-F238E27FC236}">
                <a16:creationId xmlns:a16="http://schemas.microsoft.com/office/drawing/2014/main" id="{73456289-6ED0-0049-AEFA-3FC326FC9492}"/>
              </a:ext>
            </a:extLst>
          </p:cNvPr>
          <p:cNvSpPr/>
          <p:nvPr/>
        </p:nvSpPr>
        <p:spPr>
          <a:xfrm>
            <a:off x="0" y="1"/>
            <a:ext cx="9144000"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3E8536A6-3820-8844-AAB7-E32092CD4F4A}"/>
              </a:ext>
            </a:extLst>
          </p:cNvPr>
          <p:cNvSpPr/>
          <p:nvPr/>
        </p:nvSpPr>
        <p:spPr>
          <a:xfrm>
            <a:off x="0" y="1923678"/>
            <a:ext cx="9144000" cy="904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Segnaposto numero diapositiva 1"/>
          <p:cNvSpPr>
            <a:spLocks noGrp="1"/>
          </p:cNvSpPr>
          <p:nvPr>
            <p:ph type="sldNum" sz="quarter" idx="12"/>
          </p:nvPr>
        </p:nvSpPr>
        <p:spPr>
          <a:xfrm>
            <a:off x="8415768" y="4767264"/>
            <a:ext cx="271032" cy="273844"/>
          </a:xfrm>
        </p:spPr>
        <p:txBody>
          <a:bodyPr/>
          <a:lstStyle/>
          <a:p>
            <a:fld id="{76A9E78D-200E-47C8-AC8C-EF591825DB87}" type="slidenum">
              <a:rPr lang="en-GB" smtClean="0"/>
              <a:pPr/>
              <a:t>1</a:t>
            </a:fld>
            <a:endParaRPr lang="en-GB" dirty="0"/>
          </a:p>
        </p:txBody>
      </p:sp>
      <p:sp>
        <p:nvSpPr>
          <p:cNvPr id="7" name="Title 6">
            <a:extLst>
              <a:ext uri="{FF2B5EF4-FFF2-40B4-BE49-F238E27FC236}">
                <a16:creationId xmlns:a16="http://schemas.microsoft.com/office/drawing/2014/main" id="{15775473-A906-3D44-BBDB-073F5F3FC0E7}"/>
              </a:ext>
            </a:extLst>
          </p:cNvPr>
          <p:cNvSpPr txBox="1">
            <a:spLocks/>
          </p:cNvSpPr>
          <p:nvPr/>
        </p:nvSpPr>
        <p:spPr>
          <a:xfrm>
            <a:off x="555757" y="-405527"/>
            <a:ext cx="9144000" cy="2387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a:t> </a:t>
            </a:r>
          </a:p>
        </p:txBody>
      </p:sp>
      <p:sp>
        <p:nvSpPr>
          <p:cNvPr id="15" name="Figura a mano libera 1">
            <a:extLst>
              <a:ext uri="{FF2B5EF4-FFF2-40B4-BE49-F238E27FC236}">
                <a16:creationId xmlns:a16="http://schemas.microsoft.com/office/drawing/2014/main" id="{E89EEC81-3F3F-B24E-BAB5-C74E5FD2A9C8}"/>
              </a:ext>
            </a:extLst>
          </p:cNvPr>
          <p:cNvSpPr/>
          <p:nvPr/>
        </p:nvSpPr>
        <p:spPr>
          <a:xfrm>
            <a:off x="3187457" y="98295"/>
            <a:ext cx="76200" cy="2617471"/>
          </a:xfrm>
          <a:custGeom>
            <a:avLst/>
            <a:gdLst>
              <a:gd name="connsiteX0" fmla="*/ 0 w 76200"/>
              <a:gd name="connsiteY0" fmla="*/ 2617470 h 2617470"/>
              <a:gd name="connsiteX1" fmla="*/ 76200 w 76200"/>
              <a:gd name="connsiteY1" fmla="*/ 0 h 2617470"/>
            </a:gdLst>
            <a:ahLst/>
            <a:cxnLst>
              <a:cxn ang="0">
                <a:pos x="connsiteX0" y="connsiteY0"/>
              </a:cxn>
              <a:cxn ang="0">
                <a:pos x="connsiteX1" y="connsiteY1"/>
              </a:cxn>
            </a:cxnLst>
            <a:rect l="l" t="t" r="r" b="b"/>
            <a:pathLst>
              <a:path w="76200" h="2617470">
                <a:moveTo>
                  <a:pt x="0" y="2617470"/>
                </a:moveTo>
                <a:cubicBezTo>
                  <a:pt x="26670" y="1516380"/>
                  <a:pt x="53340" y="415290"/>
                  <a:pt x="76200" y="0"/>
                </a:cubicBezTo>
              </a:path>
            </a:pathLst>
          </a:custGeom>
          <a:no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igura a mano libera 2">
            <a:extLst>
              <a:ext uri="{FF2B5EF4-FFF2-40B4-BE49-F238E27FC236}">
                <a16:creationId xmlns:a16="http://schemas.microsoft.com/office/drawing/2014/main" id="{B8462209-88EC-F942-A19E-B872BDE0C7D8}"/>
              </a:ext>
            </a:extLst>
          </p:cNvPr>
          <p:cNvSpPr/>
          <p:nvPr/>
        </p:nvSpPr>
        <p:spPr>
          <a:xfrm>
            <a:off x="3263657" y="88454"/>
            <a:ext cx="5013960" cy="2621756"/>
          </a:xfrm>
          <a:custGeom>
            <a:avLst/>
            <a:gdLst>
              <a:gd name="connsiteX0" fmla="*/ 0 w 5013960"/>
              <a:gd name="connsiteY0" fmla="*/ 0 h 2621756"/>
              <a:gd name="connsiteX1" fmla="*/ 655320 w 5013960"/>
              <a:gd name="connsiteY1" fmla="*/ 1722120 h 2621756"/>
              <a:gd name="connsiteX2" fmla="*/ 1554480 w 5013960"/>
              <a:gd name="connsiteY2" fmla="*/ 2423160 h 2621756"/>
              <a:gd name="connsiteX3" fmla="*/ 3368040 w 5013960"/>
              <a:gd name="connsiteY3" fmla="*/ 2600960 h 2621756"/>
              <a:gd name="connsiteX4" fmla="*/ 5013960 w 5013960"/>
              <a:gd name="connsiteY4" fmla="*/ 2611120 h 262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3960" h="2621756">
                <a:moveTo>
                  <a:pt x="0" y="0"/>
                </a:moveTo>
                <a:cubicBezTo>
                  <a:pt x="198120" y="659130"/>
                  <a:pt x="396240" y="1318260"/>
                  <a:pt x="655320" y="1722120"/>
                </a:cubicBezTo>
                <a:cubicBezTo>
                  <a:pt x="914400" y="2125980"/>
                  <a:pt x="1102360" y="2276687"/>
                  <a:pt x="1554480" y="2423160"/>
                </a:cubicBezTo>
                <a:cubicBezTo>
                  <a:pt x="2006600" y="2569633"/>
                  <a:pt x="2791460" y="2569633"/>
                  <a:pt x="3368040" y="2600960"/>
                </a:cubicBezTo>
                <a:cubicBezTo>
                  <a:pt x="3944620" y="2632287"/>
                  <a:pt x="4479290" y="2621703"/>
                  <a:pt x="5013960" y="2611120"/>
                </a:cubicBezTo>
              </a:path>
            </a:pathLst>
          </a:custGeom>
          <a:no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7" name="Connettore 1 3">
            <a:extLst>
              <a:ext uri="{FF2B5EF4-FFF2-40B4-BE49-F238E27FC236}">
                <a16:creationId xmlns:a16="http://schemas.microsoft.com/office/drawing/2014/main" id="{CAD0227E-11F7-D240-B6DB-32E52C0D6FFE}"/>
              </a:ext>
            </a:extLst>
          </p:cNvPr>
          <p:cNvCxnSpPr/>
          <p:nvPr/>
        </p:nvCxnSpPr>
        <p:spPr>
          <a:xfrm>
            <a:off x="971603" y="2710210"/>
            <a:ext cx="2253957" cy="5556"/>
          </a:xfrm>
          <a:prstGeom prst="line">
            <a:avLst/>
          </a:prstGeom>
          <a:ln w="762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8" name="Immagine 4">
            <a:extLst>
              <a:ext uri="{FF2B5EF4-FFF2-40B4-BE49-F238E27FC236}">
                <a16:creationId xmlns:a16="http://schemas.microsoft.com/office/drawing/2014/main" id="{7D5C512D-CCF7-4E44-A63D-72B4F1738BD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0" b="98788" l="0" r="100000">
                        <a14:foregroundMark x1="86902" y1="40000" x2="90932" y2="41667"/>
                      </a14:backgroundRemoval>
                    </a14:imgEffect>
                    <a14:imgEffect>
                      <a14:sharpenSoften amount="53000"/>
                    </a14:imgEffect>
                  </a14:imgLayer>
                </a14:imgProps>
              </a:ext>
              <a:ext uri="{28A0092B-C50C-407E-A947-70E740481C1C}">
                <a14:useLocalDpi xmlns:a14="http://schemas.microsoft.com/office/drawing/2010/main" val="0"/>
              </a:ext>
            </a:extLst>
          </a:blip>
          <a:stretch>
            <a:fillRect/>
          </a:stretch>
        </p:blipFill>
        <p:spPr>
          <a:xfrm>
            <a:off x="3059832" y="66263"/>
            <a:ext cx="1638436" cy="2753423"/>
          </a:xfrm>
          <a:prstGeom prst="rect">
            <a:avLst/>
          </a:prstGeom>
        </p:spPr>
      </p:pic>
      <p:sp>
        <p:nvSpPr>
          <p:cNvPr id="20" name="CasellaDiTesto 5">
            <a:extLst>
              <a:ext uri="{FF2B5EF4-FFF2-40B4-BE49-F238E27FC236}">
                <a16:creationId xmlns:a16="http://schemas.microsoft.com/office/drawing/2014/main" id="{68AF59F5-A1AD-FC45-A8DD-BA8DB0F8B02C}"/>
              </a:ext>
            </a:extLst>
          </p:cNvPr>
          <p:cNvSpPr txBox="1"/>
          <p:nvPr/>
        </p:nvSpPr>
        <p:spPr>
          <a:xfrm>
            <a:off x="203113" y="1724745"/>
            <a:ext cx="8940887" cy="1200329"/>
          </a:xfrm>
          <a:prstGeom prst="rect">
            <a:avLst/>
          </a:prstGeom>
          <a:noFill/>
        </p:spPr>
        <p:txBody>
          <a:bodyPr wrap="square" rtlCol="0">
            <a:spAutoFit/>
          </a:bodyPr>
          <a:lstStyle/>
          <a:p>
            <a:pPr algn="ctr"/>
            <a:r>
              <a:rPr lang="it-IT" sz="7200" dirty="0">
                <a:latin typeface="Imprint MT Shadow" panose="04020605060303030202" pitchFamily="82" charset="0"/>
                <a:ea typeface="Batang" panose="02030600000101010101" pitchFamily="18" charset="-127"/>
              </a:rPr>
              <a:t>THE        TIMING</a:t>
            </a:r>
            <a:endParaRPr lang="en-GB" sz="7200" dirty="0">
              <a:latin typeface="Imprint MT Shadow" panose="04020605060303030202" pitchFamily="82" charset="0"/>
              <a:ea typeface="Batang" panose="02030600000101010101" pitchFamily="18" charset="-127"/>
            </a:endParaRPr>
          </a:p>
        </p:txBody>
      </p:sp>
      <p:sp>
        <p:nvSpPr>
          <p:cNvPr id="23" name="CasellaDiTesto 8">
            <a:extLst>
              <a:ext uri="{FF2B5EF4-FFF2-40B4-BE49-F238E27FC236}">
                <a16:creationId xmlns:a16="http://schemas.microsoft.com/office/drawing/2014/main" id="{1F34FF77-CD32-DA45-AC6E-2366DA8B44C6}"/>
              </a:ext>
            </a:extLst>
          </p:cNvPr>
          <p:cNvSpPr txBox="1"/>
          <p:nvPr/>
        </p:nvSpPr>
        <p:spPr>
          <a:xfrm>
            <a:off x="0" y="2943748"/>
            <a:ext cx="9144000" cy="1384995"/>
          </a:xfrm>
          <a:prstGeom prst="rect">
            <a:avLst/>
          </a:prstGeom>
          <a:noFill/>
        </p:spPr>
        <p:txBody>
          <a:bodyPr wrap="square" rtlCol="0">
            <a:spAutoFit/>
          </a:bodyPr>
          <a:lstStyle/>
          <a:p>
            <a:r>
              <a:rPr lang="it-IT" sz="2000" b="1" dirty="0">
                <a:solidFill>
                  <a:schemeClr val="bg1"/>
                </a:solidFill>
                <a:latin typeface="+mj-lt"/>
                <a:ea typeface="MS PGothic" panose="020B0600070205080204" pitchFamily="34" charset="-128"/>
              </a:rPr>
              <a:t>   </a:t>
            </a:r>
            <a:r>
              <a:rPr lang="it-IT" sz="2000" b="1" dirty="0" err="1">
                <a:solidFill>
                  <a:schemeClr val="bg1"/>
                </a:solidFill>
                <a:latin typeface="+mj-lt"/>
                <a:ea typeface="MS PGothic" panose="020B0600070205080204" pitchFamily="34" charset="-128"/>
              </a:rPr>
              <a:t>Turin</a:t>
            </a:r>
            <a:r>
              <a:rPr lang="it-IT" sz="2000" b="1" dirty="0">
                <a:solidFill>
                  <a:schemeClr val="bg1"/>
                </a:solidFill>
                <a:latin typeface="+mj-lt"/>
                <a:ea typeface="MS PGothic" panose="020B0600070205080204" pitchFamily="34" charset="-128"/>
              </a:rPr>
              <a:t> VFE-UFSD </a:t>
            </a:r>
            <a:r>
              <a:rPr lang="it-IT" sz="2000" b="1" dirty="0" err="1">
                <a:solidFill>
                  <a:schemeClr val="bg1"/>
                </a:solidFill>
                <a:latin typeface="+mj-lt"/>
                <a:ea typeface="MS PGothic" panose="020B0600070205080204" pitchFamily="34" charset="-128"/>
              </a:rPr>
              <a:t>Bulletin</a:t>
            </a:r>
            <a:r>
              <a:rPr lang="it-IT" sz="2000" b="1" dirty="0">
                <a:solidFill>
                  <a:schemeClr val="bg1"/>
                </a:solidFill>
                <a:latin typeface="+mj-lt"/>
                <a:ea typeface="MS PGothic" panose="020B0600070205080204" pitchFamily="34" charset="-128"/>
              </a:rPr>
              <a:t>	                     		           Last update 30 April 2020 </a:t>
            </a:r>
            <a:endParaRPr lang="it-IT" sz="4000" b="1" dirty="0">
              <a:solidFill>
                <a:schemeClr val="bg1"/>
              </a:solidFill>
              <a:latin typeface="+mj-lt"/>
              <a:ea typeface="MS PGothic" panose="020B0600070205080204" pitchFamily="34" charset="-128"/>
            </a:endParaRPr>
          </a:p>
          <a:p>
            <a:pPr algn="ctr"/>
            <a:endParaRPr lang="it-IT" sz="3200" b="1" dirty="0">
              <a:solidFill>
                <a:schemeClr val="bg1"/>
              </a:solidFill>
              <a:latin typeface="+mj-lt"/>
              <a:ea typeface="MS PGothic" panose="020B0600070205080204" pitchFamily="34" charset="-128"/>
            </a:endParaRPr>
          </a:p>
          <a:p>
            <a:pPr algn="ctr"/>
            <a:r>
              <a:rPr lang="it-IT" sz="3200" b="1" dirty="0">
                <a:solidFill>
                  <a:schemeClr val="bg1"/>
                </a:solidFill>
                <a:latin typeface="+mj-lt"/>
                <a:ea typeface="MS PGothic" panose="020B0600070205080204" pitchFamily="34" charset="-128"/>
              </a:rPr>
              <a:t>  FAST 2 TDR  </a:t>
            </a:r>
            <a:endParaRPr lang="en-GB" sz="3200" b="1" dirty="0">
              <a:solidFill>
                <a:schemeClr val="bg1"/>
              </a:solidFill>
              <a:latin typeface="+mj-lt"/>
              <a:ea typeface="MS PGothic" panose="020B0600070205080204" pitchFamily="34" charset="-128"/>
            </a:endParaRPr>
          </a:p>
        </p:txBody>
      </p:sp>
      <p:sp>
        <p:nvSpPr>
          <p:cNvPr id="25" name="Rectangle 24">
            <a:extLst>
              <a:ext uri="{FF2B5EF4-FFF2-40B4-BE49-F238E27FC236}">
                <a16:creationId xmlns:a16="http://schemas.microsoft.com/office/drawing/2014/main" id="{9399A049-58A8-E44F-8EA1-6E3E6BF2E781}"/>
              </a:ext>
            </a:extLst>
          </p:cNvPr>
          <p:cNvSpPr/>
          <p:nvPr/>
        </p:nvSpPr>
        <p:spPr>
          <a:xfrm>
            <a:off x="728232" y="3393040"/>
            <a:ext cx="1316335" cy="17081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5D2609B3-0A04-4A45-B888-E7D5FE0D6522}"/>
              </a:ext>
            </a:extLst>
          </p:cNvPr>
          <p:cNvSpPr/>
          <p:nvPr/>
        </p:nvSpPr>
        <p:spPr>
          <a:xfrm rot="3340595">
            <a:off x="719930" y="3612996"/>
            <a:ext cx="565955" cy="120747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highlight>
                <a:srgbClr val="C0C0C0"/>
              </a:highlight>
            </a:endParaRPr>
          </a:p>
        </p:txBody>
      </p:sp>
      <p:sp>
        <p:nvSpPr>
          <p:cNvPr id="27" name="Oval 26">
            <a:extLst>
              <a:ext uri="{FF2B5EF4-FFF2-40B4-BE49-F238E27FC236}">
                <a16:creationId xmlns:a16="http://schemas.microsoft.com/office/drawing/2014/main" id="{BB93234C-76A2-8F4A-A088-58893324CF92}"/>
              </a:ext>
            </a:extLst>
          </p:cNvPr>
          <p:cNvSpPr/>
          <p:nvPr/>
        </p:nvSpPr>
        <p:spPr>
          <a:xfrm>
            <a:off x="555757" y="3765380"/>
            <a:ext cx="894303" cy="924448"/>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highlight>
                <a:srgbClr val="C0C0C0"/>
              </a:highlight>
            </a:endParaRPr>
          </a:p>
        </p:txBody>
      </p:sp>
      <p:sp>
        <p:nvSpPr>
          <p:cNvPr id="28" name="Oval 27">
            <a:extLst>
              <a:ext uri="{FF2B5EF4-FFF2-40B4-BE49-F238E27FC236}">
                <a16:creationId xmlns:a16="http://schemas.microsoft.com/office/drawing/2014/main" id="{9772E7BF-A4B1-1146-9D94-7937E447E8A6}"/>
              </a:ext>
            </a:extLst>
          </p:cNvPr>
          <p:cNvSpPr/>
          <p:nvPr/>
        </p:nvSpPr>
        <p:spPr>
          <a:xfrm>
            <a:off x="1362651" y="3760459"/>
            <a:ext cx="211016" cy="203619"/>
          </a:xfrm>
          <a:prstGeom prst="ellipse">
            <a:avLst/>
          </a:prstGeom>
          <a:solidFill>
            <a:srgbClr val="FFFD7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highlight>
                <a:srgbClr val="C0C0C0"/>
              </a:highlight>
            </a:endParaRPr>
          </a:p>
        </p:txBody>
      </p:sp>
      <p:sp>
        <p:nvSpPr>
          <p:cNvPr id="29" name="TextBox 28">
            <a:extLst>
              <a:ext uri="{FF2B5EF4-FFF2-40B4-BE49-F238E27FC236}">
                <a16:creationId xmlns:a16="http://schemas.microsoft.com/office/drawing/2014/main" id="{C873B171-3275-424F-BF4D-47666E6E914B}"/>
              </a:ext>
            </a:extLst>
          </p:cNvPr>
          <p:cNvSpPr txBox="1"/>
          <p:nvPr/>
        </p:nvSpPr>
        <p:spPr>
          <a:xfrm>
            <a:off x="1191238" y="3424718"/>
            <a:ext cx="604656" cy="369332"/>
          </a:xfrm>
          <a:prstGeom prst="rect">
            <a:avLst/>
          </a:prstGeom>
          <a:noFill/>
        </p:spPr>
        <p:txBody>
          <a:bodyPr wrap="square" rtlCol="0">
            <a:spAutoFit/>
          </a:bodyPr>
          <a:lstStyle/>
          <a:p>
            <a:r>
              <a:rPr lang="en-GB">
                <a:solidFill>
                  <a:schemeClr val="bg1"/>
                </a:solidFill>
                <a:latin typeface="Bauhaus 93" pitchFamily="82" charset="77"/>
              </a:rPr>
              <a:t>T32</a:t>
            </a:r>
          </a:p>
        </p:txBody>
      </p:sp>
      <p:sp>
        <p:nvSpPr>
          <p:cNvPr id="30" name="TextBox 29">
            <a:extLst>
              <a:ext uri="{FF2B5EF4-FFF2-40B4-BE49-F238E27FC236}">
                <a16:creationId xmlns:a16="http://schemas.microsoft.com/office/drawing/2014/main" id="{86D71C15-8961-B542-87C7-F38DF95D7E33}"/>
              </a:ext>
            </a:extLst>
          </p:cNvPr>
          <p:cNvSpPr txBox="1"/>
          <p:nvPr/>
        </p:nvSpPr>
        <p:spPr>
          <a:xfrm>
            <a:off x="707593" y="4041884"/>
            <a:ext cx="692663" cy="400110"/>
          </a:xfrm>
          <a:prstGeom prst="rect">
            <a:avLst/>
          </a:prstGeom>
          <a:solidFill>
            <a:schemeClr val="bg1"/>
          </a:solidFill>
        </p:spPr>
        <p:txBody>
          <a:bodyPr wrap="square" rtlCol="0">
            <a:spAutoFit/>
          </a:bodyPr>
          <a:lstStyle/>
          <a:p>
            <a:r>
              <a:rPr lang="en-GB" sz="2000">
                <a:latin typeface="Bauhaus 93" pitchFamily="82" charset="77"/>
              </a:rPr>
              <a:t>VLSI</a:t>
            </a:r>
          </a:p>
        </p:txBody>
      </p:sp>
      <p:sp>
        <p:nvSpPr>
          <p:cNvPr id="31" name="Rectangle 30">
            <a:extLst>
              <a:ext uri="{FF2B5EF4-FFF2-40B4-BE49-F238E27FC236}">
                <a16:creationId xmlns:a16="http://schemas.microsoft.com/office/drawing/2014/main" id="{FE2326C7-61B7-E540-A200-E796E69A4D95}"/>
              </a:ext>
            </a:extLst>
          </p:cNvPr>
          <p:cNvSpPr/>
          <p:nvPr/>
        </p:nvSpPr>
        <p:spPr>
          <a:xfrm>
            <a:off x="1528933" y="4790837"/>
            <a:ext cx="6984776" cy="338554"/>
          </a:xfrm>
          <a:prstGeom prst="rect">
            <a:avLst/>
          </a:prstGeom>
          <a:ln>
            <a:solidFill>
              <a:schemeClr val="tx1"/>
            </a:solidFill>
          </a:ln>
        </p:spPr>
        <p:txBody>
          <a:bodyPr wrap="square">
            <a:spAutoFit/>
          </a:bodyPr>
          <a:lstStyle/>
          <a:p>
            <a:pPr algn="ctr"/>
            <a:r>
              <a:rPr lang="en-GB" sz="1600">
                <a:solidFill>
                  <a:schemeClr val="bg1"/>
                </a:solidFill>
              </a:rPr>
              <a:t>ASIC designers: </a:t>
            </a:r>
            <a:r>
              <a:rPr lang="en-GB" sz="1600" err="1">
                <a:solidFill>
                  <a:schemeClr val="bg1"/>
                </a:solidFill>
              </a:rPr>
              <a:t>Jonhatan</a:t>
            </a:r>
            <a:r>
              <a:rPr lang="en-GB" sz="1600">
                <a:solidFill>
                  <a:schemeClr val="bg1"/>
                </a:solidFill>
              </a:rPr>
              <a:t> </a:t>
            </a:r>
            <a:r>
              <a:rPr lang="en-GB" sz="1600" err="1">
                <a:solidFill>
                  <a:schemeClr val="bg1"/>
                </a:solidFill>
              </a:rPr>
              <a:t>Olave</a:t>
            </a:r>
            <a:r>
              <a:rPr lang="en-GB" sz="1600">
                <a:solidFill>
                  <a:schemeClr val="bg1"/>
                </a:solidFill>
              </a:rPr>
              <a:t>  </a:t>
            </a:r>
            <a:r>
              <a:rPr lang="en-GB" sz="1600">
                <a:solidFill>
                  <a:schemeClr val="bg1"/>
                </a:solidFill>
                <a:hlinkClick r:id="rId4">
                  <a:extLst>
                    <a:ext uri="{A12FA001-AC4F-418D-AE19-62706E023703}">
                      <ahyp:hlinkClr xmlns:ahyp="http://schemas.microsoft.com/office/drawing/2018/hyperlinkcolor" val="tx"/>
                    </a:ext>
                  </a:extLst>
                </a:hlinkClick>
              </a:rPr>
              <a:t>olave@to.infn.it</a:t>
            </a:r>
            <a:r>
              <a:rPr lang="en-GB" sz="1600">
                <a:solidFill>
                  <a:schemeClr val="bg1"/>
                </a:solidFill>
              </a:rPr>
              <a:t>  Federico </a:t>
            </a:r>
            <a:r>
              <a:rPr lang="en-GB" sz="1600" err="1">
                <a:solidFill>
                  <a:schemeClr val="bg1"/>
                </a:solidFill>
              </a:rPr>
              <a:t>Fausti</a:t>
            </a:r>
            <a:r>
              <a:rPr lang="en-GB" sz="1600">
                <a:solidFill>
                  <a:schemeClr val="bg1"/>
                </a:solidFill>
              </a:rPr>
              <a:t> </a:t>
            </a:r>
            <a:r>
              <a:rPr lang="en-GB" sz="1600">
                <a:solidFill>
                  <a:schemeClr val="bg1"/>
                </a:solidFill>
                <a:hlinkClick r:id="rId5">
                  <a:extLst>
                    <a:ext uri="{A12FA001-AC4F-418D-AE19-62706E023703}">
                      <ahyp:hlinkClr xmlns:ahyp="http://schemas.microsoft.com/office/drawing/2018/hyperlinkcolor" val="tx"/>
                    </a:ext>
                  </a:extLst>
                </a:hlinkClick>
              </a:rPr>
              <a:t>fausti@to.infn.it</a:t>
            </a:r>
            <a:endParaRPr lang="en-GB" sz="1600">
              <a:solidFill>
                <a:schemeClr val="bg1"/>
              </a:solidFill>
            </a:endParaRPr>
          </a:p>
        </p:txBody>
      </p:sp>
      <p:pic>
        <p:nvPicPr>
          <p:cNvPr id="19" name="Picture 18">
            <a:extLst>
              <a:ext uri="{FF2B5EF4-FFF2-40B4-BE49-F238E27FC236}">
                <a16:creationId xmlns:a16="http://schemas.microsoft.com/office/drawing/2014/main" id="{E9FBBB1F-F448-DA4B-B606-4B3B2B1014B2}"/>
              </a:ext>
            </a:extLst>
          </p:cNvPr>
          <p:cNvPicPr>
            <a:picLocks noChangeAspect="1"/>
          </p:cNvPicPr>
          <p:nvPr/>
        </p:nvPicPr>
        <p:blipFill rotWithShape="1">
          <a:blip r:embed="rId6"/>
          <a:srcRect l="16330" t="3850" r="17678" b="20331"/>
          <a:stretch/>
        </p:blipFill>
        <p:spPr>
          <a:xfrm>
            <a:off x="6242819" y="359530"/>
            <a:ext cx="2345424" cy="1100913"/>
          </a:xfrm>
          <a:prstGeom prst="rect">
            <a:avLst/>
          </a:prstGeom>
        </p:spPr>
      </p:pic>
    </p:spTree>
    <p:extLst>
      <p:ext uri="{BB962C8B-B14F-4D97-AF65-F5344CB8AC3E}">
        <p14:creationId xmlns:p14="http://schemas.microsoft.com/office/powerpoint/2010/main" val="2133462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26248" y="2139702"/>
            <a:ext cx="9144000" cy="8640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3923928" y="1460366"/>
            <a:ext cx="1296144" cy="608394"/>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69248" y="2331577"/>
            <a:ext cx="6858000" cy="480346"/>
          </a:xfrm>
          <a:prstGeom prst="rect">
            <a:avLst/>
          </a:prstGeom>
        </p:spPr>
        <p:txBody>
          <a:bodyPr wrap="square" lIns="48980" tIns="24490" rIns="48980" bIns="24490">
            <a:spAutoFit/>
          </a:bodyPr>
          <a:lstStyle/>
          <a:p>
            <a:pPr algn="ctr"/>
            <a:r>
              <a:rPr lang="it-IT" sz="2800" b="1" err="1">
                <a:solidFill>
                  <a:schemeClr val="bg1"/>
                </a:solidFill>
                <a:latin typeface="Century Gothic" panose="020B0502020202020204" pitchFamily="34" charset="0"/>
              </a:rPr>
              <a:t>Excessive</a:t>
            </a:r>
            <a:r>
              <a:rPr lang="it-IT" sz="2800" b="1">
                <a:solidFill>
                  <a:schemeClr val="bg1"/>
                </a:solidFill>
                <a:latin typeface="Century Gothic" panose="020B0502020202020204" pitchFamily="34" charset="0"/>
              </a:rPr>
              <a:t> IR </a:t>
            </a:r>
            <a:r>
              <a:rPr lang="it-IT" sz="2800" b="1" err="1">
                <a:solidFill>
                  <a:schemeClr val="bg1"/>
                </a:solidFill>
                <a:latin typeface="Century Gothic" panose="020B0502020202020204" pitchFamily="34" charset="0"/>
              </a:rPr>
              <a:t>drop</a:t>
            </a:r>
            <a:r>
              <a:rPr lang="it-IT" sz="2800" b="1">
                <a:solidFill>
                  <a:schemeClr val="bg1"/>
                </a:solidFill>
                <a:latin typeface="Century Gothic" panose="020B0502020202020204" pitchFamily="34" charset="0"/>
              </a:rPr>
              <a:t> in current </a:t>
            </a:r>
            <a:r>
              <a:rPr lang="it-IT" sz="2800" b="1" err="1">
                <a:solidFill>
                  <a:schemeClr val="bg1"/>
                </a:solidFill>
                <a:latin typeface="Century Gothic" panose="020B0502020202020204" pitchFamily="34" charset="0"/>
              </a:rPr>
              <a:t>bias</a:t>
            </a:r>
            <a:endParaRPr lang="en-GB" sz="2800" b="1">
              <a:solidFill>
                <a:schemeClr val="bg1"/>
              </a:solidFill>
              <a:latin typeface="Century Gothic" panose="020B0502020202020204" pitchFamily="34" charset="0"/>
            </a:endParaRPr>
          </a:p>
        </p:txBody>
      </p:sp>
      <p:sp>
        <p:nvSpPr>
          <p:cNvPr id="23" name="Segnaposto numero diapositiva 1">
            <a:extLst>
              <a:ext uri="{FF2B5EF4-FFF2-40B4-BE49-F238E27FC236}">
                <a16:creationId xmlns:a16="http://schemas.microsoft.com/office/drawing/2014/main" id="{25E9FE59-7981-8A40-A098-35D0EE273272}"/>
              </a:ext>
            </a:extLst>
          </p:cNvPr>
          <p:cNvSpPr>
            <a:spLocks noGrp="1"/>
          </p:cNvSpPr>
          <p:nvPr>
            <p:ph type="sldNum" sz="quarter" idx="12"/>
          </p:nvPr>
        </p:nvSpPr>
        <p:spPr>
          <a:xfrm>
            <a:off x="8172400" y="4767264"/>
            <a:ext cx="514400" cy="273844"/>
          </a:xfrm>
        </p:spPr>
        <p:txBody>
          <a:bodyPr/>
          <a:lstStyle/>
          <a:p>
            <a:fld id="{76A9E78D-200E-47C8-AC8C-EF591825DB87}" type="slidenum">
              <a:rPr lang="en-GB" smtClean="0"/>
              <a:pPr/>
              <a:t>10</a:t>
            </a:fld>
            <a:endParaRPr lang="en-GB"/>
          </a:p>
        </p:txBody>
      </p:sp>
      <p:sp>
        <p:nvSpPr>
          <p:cNvPr id="4" name="TextBox 3">
            <a:extLst>
              <a:ext uri="{FF2B5EF4-FFF2-40B4-BE49-F238E27FC236}">
                <a16:creationId xmlns:a16="http://schemas.microsoft.com/office/drawing/2014/main" id="{C22BD833-1AEA-AB41-A931-B49529CBDB13}"/>
              </a:ext>
            </a:extLst>
          </p:cNvPr>
          <p:cNvSpPr txBox="1"/>
          <p:nvPr/>
        </p:nvSpPr>
        <p:spPr>
          <a:xfrm>
            <a:off x="2811541" y="3074740"/>
            <a:ext cx="3663182" cy="369332"/>
          </a:xfrm>
          <a:prstGeom prst="rect">
            <a:avLst/>
          </a:prstGeom>
          <a:noFill/>
        </p:spPr>
        <p:txBody>
          <a:bodyPr wrap="none" rtlCol="0">
            <a:spAutoFit/>
          </a:bodyPr>
          <a:lstStyle/>
          <a:p>
            <a:r>
              <a:rPr lang="it-IT">
                <a:latin typeface="Century Gothic" panose="020B0502020202020204" pitchFamily="34" charset="0"/>
              </a:rPr>
              <a:t>Solutions </a:t>
            </a:r>
            <a:r>
              <a:rPr lang="it-IT" err="1">
                <a:latin typeface="Century Gothic" panose="020B0502020202020204" pitchFamily="34" charset="0"/>
              </a:rPr>
              <a:t>implemented</a:t>
            </a:r>
            <a:r>
              <a:rPr lang="it-IT">
                <a:latin typeface="Century Gothic" panose="020B0502020202020204" pitchFamily="34" charset="0"/>
              </a:rPr>
              <a:t> in FAST2</a:t>
            </a:r>
          </a:p>
        </p:txBody>
      </p:sp>
      <p:sp>
        <p:nvSpPr>
          <p:cNvPr id="5" name="TextBox 4">
            <a:extLst>
              <a:ext uri="{FF2B5EF4-FFF2-40B4-BE49-F238E27FC236}">
                <a16:creationId xmlns:a16="http://schemas.microsoft.com/office/drawing/2014/main" id="{35F928FB-5D50-8E43-B7A0-D8F77ED9AE95}"/>
              </a:ext>
            </a:extLst>
          </p:cNvPr>
          <p:cNvSpPr txBox="1"/>
          <p:nvPr/>
        </p:nvSpPr>
        <p:spPr>
          <a:xfrm>
            <a:off x="236700" y="3733996"/>
            <a:ext cx="4419800" cy="1046440"/>
          </a:xfrm>
          <a:prstGeom prst="rect">
            <a:avLst/>
          </a:prstGeom>
          <a:noFill/>
        </p:spPr>
        <p:txBody>
          <a:bodyPr wrap="none" rtlCol="0">
            <a:spAutoFit/>
          </a:bodyPr>
          <a:lstStyle/>
          <a:p>
            <a:r>
              <a:rPr lang="it-IT" sz="1400" b="1" err="1">
                <a:latin typeface="Century Gothic" panose="020B0502020202020204" pitchFamily="34" charset="0"/>
              </a:rPr>
              <a:t>Shortcut</a:t>
            </a:r>
            <a:r>
              <a:rPr lang="it-IT" sz="1400" b="1">
                <a:latin typeface="Century Gothic" panose="020B0502020202020204" pitchFamily="34" charset="0"/>
              </a:rPr>
              <a:t> for </a:t>
            </a:r>
            <a:r>
              <a:rPr lang="it-IT" sz="1400" b="1" err="1">
                <a:latin typeface="Century Gothic" panose="020B0502020202020204" pitchFamily="34" charset="0"/>
              </a:rPr>
              <a:t>readers</a:t>
            </a:r>
            <a:r>
              <a:rPr lang="it-IT" sz="1400" b="1">
                <a:latin typeface="Century Gothic" panose="020B0502020202020204" pitchFamily="34" charset="0"/>
              </a:rPr>
              <a:t>:</a:t>
            </a:r>
          </a:p>
          <a:p>
            <a:endParaRPr lang="it-IT" sz="1200">
              <a:latin typeface="Century Gothic" panose="020B0502020202020204" pitchFamily="34" charset="0"/>
            </a:endParaRPr>
          </a:p>
          <a:p>
            <a:pPr marL="1085850" lvl="2" indent="-171450">
              <a:buFont typeface="Wingdings" pitchFamily="2" charset="2"/>
              <a:buChar char="q"/>
            </a:pPr>
            <a:r>
              <a:rPr lang="it-IT" sz="1200">
                <a:latin typeface="Century Gothic" panose="020B0502020202020204" pitchFamily="34" charset="0"/>
              </a:rPr>
              <a:t>Solution for DiscIbias1 	</a:t>
            </a:r>
            <a:r>
              <a:rPr lang="it-IT" sz="1200">
                <a:latin typeface="Century Gothic" panose="020B0502020202020204" pitchFamily="34" charset="0"/>
                <a:sym typeface="Wingdings" pitchFamily="2" charset="2"/>
              </a:rPr>
              <a:t> </a:t>
            </a:r>
            <a:r>
              <a:rPr lang="it-IT" sz="1200">
                <a:latin typeface="Century Gothic" panose="020B0502020202020204" pitchFamily="34" charset="0"/>
                <a:sym typeface="Wingdings" pitchFamily="2" charset="2"/>
                <a:hlinkClick r:id="rId3" action="ppaction://hlinksldjump"/>
              </a:rPr>
              <a:t>click here</a:t>
            </a:r>
            <a:endParaRPr lang="it-IT" sz="1200">
              <a:latin typeface="Century Gothic" panose="020B0502020202020204" pitchFamily="34" charset="0"/>
              <a:sym typeface="Wingdings" pitchFamily="2" charset="2"/>
            </a:endParaRPr>
          </a:p>
          <a:p>
            <a:pPr marL="1085850" lvl="2" indent="-171450">
              <a:buFont typeface="Wingdings" pitchFamily="2" charset="2"/>
              <a:buChar char="q"/>
            </a:pPr>
            <a:r>
              <a:rPr lang="it-IT" sz="1200">
                <a:latin typeface="Century Gothic" panose="020B0502020202020204" pitchFamily="34" charset="0"/>
                <a:sym typeface="Wingdings" pitchFamily="2" charset="2"/>
              </a:rPr>
              <a:t>Solution for DiscIbias2 	 </a:t>
            </a:r>
            <a:r>
              <a:rPr lang="it-IT" sz="1200">
                <a:latin typeface="Century Gothic" panose="020B0502020202020204" pitchFamily="34" charset="0"/>
                <a:sym typeface="Wingdings" pitchFamily="2" charset="2"/>
                <a:hlinkClick r:id="rId4" action="ppaction://hlinksldjump"/>
              </a:rPr>
              <a:t>click here</a:t>
            </a:r>
            <a:endParaRPr lang="it-IT" sz="1200">
              <a:latin typeface="Century Gothic" panose="020B0502020202020204" pitchFamily="34" charset="0"/>
              <a:sym typeface="Wingdings" pitchFamily="2" charset="2"/>
            </a:endParaRPr>
          </a:p>
          <a:p>
            <a:pPr marL="1085850" lvl="2" indent="-171450">
              <a:buFont typeface="Wingdings" pitchFamily="2" charset="2"/>
              <a:buChar char="q"/>
            </a:pPr>
            <a:r>
              <a:rPr lang="it-IT" sz="1200">
                <a:latin typeface="Century Gothic" panose="020B0502020202020204" pitchFamily="34" charset="0"/>
                <a:sym typeface="Wingdings" pitchFamily="2" charset="2"/>
              </a:rPr>
              <a:t>Solution for </a:t>
            </a:r>
            <a:r>
              <a:rPr lang="it-IT" sz="1200" err="1">
                <a:latin typeface="Century Gothic" panose="020B0502020202020204" pitchFamily="34" charset="0"/>
                <a:sym typeface="Wingdings" pitchFamily="2" charset="2"/>
              </a:rPr>
              <a:t>TIAIbias</a:t>
            </a:r>
            <a:r>
              <a:rPr lang="it-IT" sz="1200">
                <a:latin typeface="Century Gothic" panose="020B0502020202020204" pitchFamily="34" charset="0"/>
                <a:sym typeface="Wingdings" pitchFamily="2" charset="2"/>
              </a:rPr>
              <a:t> 	 work in progress </a:t>
            </a:r>
            <a:r>
              <a:rPr lang="it-IT" sz="1200">
                <a:latin typeface="Century Gothic" panose="020B0502020202020204" pitchFamily="34" charset="0"/>
              </a:rPr>
              <a:t> </a:t>
            </a:r>
          </a:p>
        </p:txBody>
      </p:sp>
    </p:spTree>
    <p:extLst>
      <p:ext uri="{BB962C8B-B14F-4D97-AF65-F5344CB8AC3E}">
        <p14:creationId xmlns:p14="http://schemas.microsoft.com/office/powerpoint/2010/main" val="3796156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it-IT" sz="2400" b="1" err="1">
                <a:solidFill>
                  <a:schemeClr val="bg1"/>
                </a:solidFill>
                <a:latin typeface="Century Gothic" panose="020B0502020202020204" pitchFamily="34" charset="0"/>
              </a:rPr>
              <a:t>Possible</a:t>
            </a:r>
            <a:r>
              <a:rPr lang="it-IT" sz="2400" b="1">
                <a:solidFill>
                  <a:schemeClr val="bg1"/>
                </a:solidFill>
                <a:latin typeface="Century Gothic" panose="020B0502020202020204" pitchFamily="34" charset="0"/>
              </a:rPr>
              <a:t> </a:t>
            </a:r>
            <a:r>
              <a:rPr lang="it-IT" sz="2400" b="1" err="1">
                <a:solidFill>
                  <a:schemeClr val="bg1"/>
                </a:solidFill>
                <a:latin typeface="Century Gothic" panose="020B0502020202020204" pitchFamily="34" charset="0"/>
              </a:rPr>
              <a:t>solutions</a:t>
            </a:r>
            <a:r>
              <a:rPr lang="it-IT" sz="2400" b="1">
                <a:solidFill>
                  <a:schemeClr val="bg1"/>
                </a:solidFill>
                <a:latin typeface="Century Gothic" panose="020B0502020202020204" pitchFamily="34" charset="0"/>
              </a:rPr>
              <a:t> to </a:t>
            </a:r>
            <a:r>
              <a:rPr lang="it-IT" sz="2400" b="1" err="1">
                <a:solidFill>
                  <a:schemeClr val="bg1"/>
                </a:solidFill>
                <a:latin typeface="Century Gothic" panose="020B0502020202020204" pitchFamily="34" charset="0"/>
              </a:rPr>
              <a:t>avoid</a:t>
            </a:r>
            <a:r>
              <a:rPr lang="it-IT" sz="2400" b="1">
                <a:solidFill>
                  <a:schemeClr val="bg1"/>
                </a:solidFill>
                <a:latin typeface="Century Gothic" panose="020B0502020202020204" pitchFamily="34" charset="0"/>
              </a:rPr>
              <a:t> IR </a:t>
            </a:r>
            <a:r>
              <a:rPr lang="it-IT" sz="2400" b="1" err="1">
                <a:solidFill>
                  <a:schemeClr val="bg1"/>
                </a:solidFill>
                <a:latin typeface="Century Gothic" panose="020B0502020202020204" pitchFamily="34" charset="0"/>
              </a:rPr>
              <a:t>drop</a:t>
            </a:r>
            <a:r>
              <a:rPr lang="it-IT" sz="2400" b="1">
                <a:solidFill>
                  <a:schemeClr val="bg1"/>
                </a:solidFill>
                <a:latin typeface="Century Gothic" panose="020B0502020202020204" pitchFamily="34" charset="0"/>
              </a:rPr>
              <a:t> </a:t>
            </a:r>
            <a:endParaRPr lang="en-GB" sz="2400" b="1">
              <a:solidFill>
                <a:schemeClr val="bg1"/>
              </a:solidFill>
              <a:latin typeface="Century Gothic" panose="020B0502020202020204" pitchFamily="34" charset="0"/>
            </a:endParaRPr>
          </a:p>
        </p:txBody>
      </p:sp>
      <p:sp>
        <p:nvSpPr>
          <p:cNvPr id="6" name="Rectangle 5">
            <a:extLst>
              <a:ext uri="{FF2B5EF4-FFF2-40B4-BE49-F238E27FC236}">
                <a16:creationId xmlns:a16="http://schemas.microsoft.com/office/drawing/2014/main" id="{6C52D781-7637-7449-82D3-15E8E750D890}"/>
              </a:ext>
            </a:extLst>
          </p:cNvPr>
          <p:cNvSpPr/>
          <p:nvPr/>
        </p:nvSpPr>
        <p:spPr>
          <a:xfrm>
            <a:off x="589277" y="1172771"/>
            <a:ext cx="8303203" cy="1169551"/>
          </a:xfrm>
          <a:prstGeom prst="rect">
            <a:avLst/>
          </a:prstGeom>
          <a:noFill/>
          <a:ln>
            <a:noFill/>
          </a:ln>
        </p:spPr>
        <p:txBody>
          <a:bodyPr wrap="square">
            <a:spAutoFit/>
          </a:bodyPr>
          <a:lstStyle/>
          <a:p>
            <a:pPr marL="171450" indent="-171450">
              <a:buFont typeface="Wingdings" pitchFamily="2" charset="2"/>
              <a:buChar char="q"/>
            </a:pPr>
            <a:endParaRPr lang="it-IT" sz="500">
              <a:latin typeface="Century Gothic" panose="020B0502020202020204" pitchFamily="34" charset="0"/>
            </a:endParaRPr>
          </a:p>
          <a:p>
            <a:pPr marL="171450" indent="-171450">
              <a:spcAft>
                <a:spcPts val="600"/>
              </a:spcAft>
              <a:buFont typeface="Wingdings" pitchFamily="2" charset="2"/>
              <a:buChar char="q"/>
            </a:pPr>
            <a:r>
              <a:rPr lang="it-IT" sz="1200">
                <a:latin typeface="Century Gothic" panose="020B0502020202020204" pitchFamily="34" charset="0"/>
              </a:rPr>
              <a:t>The </a:t>
            </a:r>
            <a:r>
              <a:rPr lang="it-IT" sz="1200" err="1">
                <a:latin typeface="Century Gothic" panose="020B0502020202020204" pitchFamily="34" charset="0"/>
              </a:rPr>
              <a:t>simplest</a:t>
            </a:r>
            <a:r>
              <a:rPr lang="it-IT" sz="1200">
                <a:latin typeface="Century Gothic" panose="020B0502020202020204" pitchFamily="34" charset="0"/>
              </a:rPr>
              <a:t> </a:t>
            </a:r>
            <a:r>
              <a:rPr lang="it-IT" sz="1200" err="1">
                <a:latin typeface="Century Gothic" panose="020B0502020202020204" pitchFamily="34" charset="0"/>
              </a:rPr>
              <a:t>solution</a:t>
            </a:r>
            <a:r>
              <a:rPr lang="it-IT" sz="1200">
                <a:latin typeface="Century Gothic" panose="020B0502020202020204" pitchFamily="34" charset="0"/>
              </a:rPr>
              <a:t> </a:t>
            </a:r>
            <a:r>
              <a:rPr lang="it-IT" sz="1200" err="1">
                <a:latin typeface="Century Gothic" panose="020B0502020202020204" pitchFamily="34" charset="0"/>
              </a:rPr>
              <a:t>is</a:t>
            </a:r>
            <a:r>
              <a:rPr lang="it-IT" sz="1200">
                <a:latin typeface="Century Gothic" panose="020B0502020202020204" pitchFamily="34" charset="0"/>
              </a:rPr>
              <a:t> the design a </a:t>
            </a:r>
            <a:r>
              <a:rPr lang="it-IT" sz="1200" err="1">
                <a:latin typeface="Century Gothic" panose="020B0502020202020204" pitchFamily="34" charset="0"/>
              </a:rPr>
              <a:t>wider</a:t>
            </a:r>
            <a:r>
              <a:rPr lang="it-IT" sz="1200">
                <a:latin typeface="Century Gothic" panose="020B0502020202020204" pitchFamily="34" charset="0"/>
              </a:rPr>
              <a:t> metal line (by </a:t>
            </a:r>
            <a:r>
              <a:rPr lang="it-IT" sz="1200" err="1">
                <a:latin typeface="Century Gothic" panose="020B0502020202020204" pitchFamily="34" charset="0"/>
              </a:rPr>
              <a:t>using</a:t>
            </a:r>
            <a:r>
              <a:rPr lang="it-IT" sz="1200">
                <a:latin typeface="Century Gothic" panose="020B0502020202020204" pitchFamily="34" charset="0"/>
              </a:rPr>
              <a:t> more metal </a:t>
            </a:r>
            <a:r>
              <a:rPr lang="it-IT" sz="1200" err="1">
                <a:latin typeface="Century Gothic" panose="020B0502020202020204" pitchFamily="34" charset="0"/>
              </a:rPr>
              <a:t>layers</a:t>
            </a:r>
            <a:r>
              <a:rPr lang="it-IT" sz="1200">
                <a:latin typeface="Century Gothic" panose="020B0502020202020204" pitchFamily="34" charset="0"/>
              </a:rPr>
              <a:t> </a:t>
            </a:r>
            <a:r>
              <a:rPr lang="it-IT" sz="1200" err="1">
                <a:latin typeface="Century Gothic" panose="020B0502020202020204" pitchFamily="34" charset="0"/>
              </a:rPr>
              <a:t>if</a:t>
            </a:r>
            <a:r>
              <a:rPr lang="it-IT" sz="1200">
                <a:latin typeface="Century Gothic" panose="020B0502020202020204" pitchFamily="34" charset="0"/>
              </a:rPr>
              <a:t> </a:t>
            </a:r>
            <a:r>
              <a:rPr lang="it-IT" sz="1200" err="1">
                <a:latin typeface="Century Gothic" panose="020B0502020202020204" pitchFamily="34" charset="0"/>
              </a:rPr>
              <a:t>necessary</a:t>
            </a:r>
            <a:r>
              <a:rPr lang="it-IT" sz="1200">
                <a:latin typeface="Century Gothic" panose="020B0502020202020204" pitchFamily="34" charset="0"/>
              </a:rPr>
              <a:t>) to reduce the metal </a:t>
            </a:r>
            <a:r>
              <a:rPr lang="it-IT" sz="1200" err="1">
                <a:latin typeface="Century Gothic" panose="020B0502020202020204" pitchFamily="34" charset="0"/>
              </a:rPr>
              <a:t>resistance</a:t>
            </a:r>
            <a:r>
              <a:rPr lang="it-IT" sz="1200">
                <a:latin typeface="Century Gothic" panose="020B0502020202020204" pitchFamily="34" charset="0"/>
              </a:rPr>
              <a:t>. </a:t>
            </a:r>
            <a:r>
              <a:rPr lang="it-IT" sz="1200" err="1">
                <a:latin typeface="Century Gothic" panose="020B0502020202020204" pitchFamily="34" charset="0"/>
              </a:rPr>
              <a:t>Howevere</a:t>
            </a:r>
            <a:r>
              <a:rPr lang="it-IT" sz="1200">
                <a:latin typeface="Century Gothic" panose="020B0502020202020204" pitchFamily="34" charset="0"/>
              </a:rPr>
              <a:t>, </a:t>
            </a:r>
            <a:r>
              <a:rPr lang="it-IT" sz="1200" err="1">
                <a:latin typeface="Century Gothic" panose="020B0502020202020204" pitchFamily="34" charset="0"/>
              </a:rPr>
              <a:t>this</a:t>
            </a:r>
            <a:r>
              <a:rPr lang="it-IT" sz="1200">
                <a:latin typeface="Century Gothic" panose="020B0502020202020204" pitchFamily="34" charset="0"/>
              </a:rPr>
              <a:t> </a:t>
            </a:r>
            <a:r>
              <a:rPr lang="it-IT" sz="1200" err="1">
                <a:latin typeface="Century Gothic" panose="020B0502020202020204" pitchFamily="34" charset="0"/>
              </a:rPr>
              <a:t>is</a:t>
            </a:r>
            <a:r>
              <a:rPr lang="it-IT" sz="1200">
                <a:latin typeface="Century Gothic" panose="020B0502020202020204" pitchFamily="34" charset="0"/>
              </a:rPr>
              <a:t> </a:t>
            </a:r>
            <a:r>
              <a:rPr lang="it-IT" sz="1200" err="1">
                <a:latin typeface="Century Gothic" panose="020B0502020202020204" pitchFamily="34" charset="0"/>
              </a:rPr>
              <a:t>not</a:t>
            </a:r>
            <a:r>
              <a:rPr lang="it-IT" sz="1200">
                <a:latin typeface="Century Gothic" panose="020B0502020202020204" pitchFamily="34" charset="0"/>
              </a:rPr>
              <a:t> </a:t>
            </a:r>
            <a:r>
              <a:rPr lang="it-IT" sz="1200" err="1">
                <a:latin typeface="Century Gothic" panose="020B0502020202020204" pitchFamily="34" charset="0"/>
              </a:rPr>
              <a:t>sufficient</a:t>
            </a:r>
            <a:r>
              <a:rPr lang="it-IT" sz="1200">
                <a:latin typeface="Century Gothic" panose="020B0502020202020204" pitchFamily="34" charset="0"/>
              </a:rPr>
              <a:t> to </a:t>
            </a:r>
            <a:r>
              <a:rPr lang="it-IT" sz="1200" err="1">
                <a:latin typeface="Century Gothic" panose="020B0502020202020204" pitchFamily="34" charset="0"/>
              </a:rPr>
              <a:t>remove</a:t>
            </a:r>
            <a:r>
              <a:rPr lang="it-IT" sz="1200">
                <a:latin typeface="Century Gothic" panose="020B0502020202020204" pitchFamily="34" charset="0"/>
              </a:rPr>
              <a:t> the </a:t>
            </a:r>
            <a:r>
              <a:rPr lang="it-IT" sz="1200" err="1">
                <a:latin typeface="Century Gothic" panose="020B0502020202020204" pitchFamily="34" charset="0"/>
              </a:rPr>
              <a:t>problem</a:t>
            </a:r>
            <a:r>
              <a:rPr lang="it-IT" sz="1200">
                <a:latin typeface="Century Gothic" panose="020B0502020202020204" pitchFamily="34" charset="0"/>
              </a:rPr>
              <a:t>. </a:t>
            </a:r>
          </a:p>
          <a:p>
            <a:pPr marL="171450" indent="-171450">
              <a:spcAft>
                <a:spcPts val="600"/>
              </a:spcAft>
              <a:buFont typeface="Wingdings" pitchFamily="2" charset="2"/>
              <a:buChar char="q"/>
            </a:pPr>
            <a:r>
              <a:rPr lang="it-IT" sz="1200" err="1">
                <a:latin typeface="Century Gothic" panose="020B0502020202020204" pitchFamily="34" charset="0"/>
              </a:rPr>
              <a:t>Simulations</a:t>
            </a:r>
            <a:r>
              <a:rPr lang="it-IT" sz="1200">
                <a:latin typeface="Century Gothic" panose="020B0502020202020204" pitchFamily="34" charset="0"/>
              </a:rPr>
              <a:t> </a:t>
            </a:r>
            <a:r>
              <a:rPr lang="it-IT" sz="1200" err="1">
                <a:latin typeface="Century Gothic" panose="020B0502020202020204" pitchFamily="34" charset="0"/>
              </a:rPr>
              <a:t>done</a:t>
            </a:r>
            <a:r>
              <a:rPr lang="it-IT" sz="1200">
                <a:latin typeface="Century Gothic" panose="020B0502020202020204" pitchFamily="34" charset="0"/>
              </a:rPr>
              <a:t> for the </a:t>
            </a:r>
            <a:r>
              <a:rPr lang="it-IT" sz="1200" err="1">
                <a:latin typeface="Century Gothic" panose="020B0502020202020204" pitchFamily="34" charset="0"/>
              </a:rPr>
              <a:t>most</a:t>
            </a:r>
            <a:r>
              <a:rPr lang="it-IT" sz="1200">
                <a:latin typeface="Century Gothic" panose="020B0502020202020204" pitchFamily="34" charset="0"/>
              </a:rPr>
              <a:t> </a:t>
            </a:r>
            <a:r>
              <a:rPr lang="it-IT" sz="1200" err="1">
                <a:latin typeface="Century Gothic" panose="020B0502020202020204" pitchFamily="34" charset="0"/>
              </a:rPr>
              <a:t>critical</a:t>
            </a:r>
            <a:r>
              <a:rPr lang="it-IT" sz="1200">
                <a:latin typeface="Century Gothic" panose="020B0502020202020204" pitchFamily="34" charset="0"/>
              </a:rPr>
              <a:t> </a:t>
            </a:r>
            <a:r>
              <a:rPr lang="it-IT" sz="1200" err="1">
                <a:latin typeface="Century Gothic" panose="020B0502020202020204" pitchFamily="34" charset="0"/>
              </a:rPr>
              <a:t>bias</a:t>
            </a:r>
            <a:r>
              <a:rPr lang="it-IT" sz="1200">
                <a:latin typeface="Century Gothic" panose="020B0502020202020204" pitchFamily="34" charset="0"/>
              </a:rPr>
              <a:t> (DISC Ibias1) show </a:t>
            </a:r>
            <a:r>
              <a:rPr lang="it-IT" sz="1200" err="1">
                <a:latin typeface="Century Gothic" panose="020B0502020202020204" pitchFamily="34" charset="0"/>
              </a:rPr>
              <a:t>that</a:t>
            </a:r>
            <a:r>
              <a:rPr lang="it-IT" sz="1200">
                <a:latin typeface="Century Gothic" panose="020B0502020202020204" pitchFamily="34" charset="0"/>
              </a:rPr>
              <a:t> </a:t>
            </a:r>
            <a:r>
              <a:rPr lang="it-IT" sz="1200" err="1">
                <a:latin typeface="Century Gothic" panose="020B0502020202020204" pitchFamily="34" charset="0"/>
              </a:rPr>
              <a:t>even</a:t>
            </a:r>
            <a:r>
              <a:rPr lang="it-IT" sz="1200">
                <a:latin typeface="Century Gothic" panose="020B0502020202020204" pitchFamily="34" charset="0"/>
              </a:rPr>
              <a:t> by </a:t>
            </a:r>
            <a:r>
              <a:rPr lang="it-IT" sz="1200" err="1">
                <a:latin typeface="Century Gothic" panose="020B0502020202020204" pitchFamily="34" charset="0"/>
              </a:rPr>
              <a:t>using</a:t>
            </a:r>
            <a:r>
              <a:rPr lang="it-IT" sz="1200">
                <a:latin typeface="Century Gothic" panose="020B0502020202020204" pitchFamily="34" charset="0"/>
              </a:rPr>
              <a:t> </a:t>
            </a:r>
            <a:r>
              <a:rPr lang="it-IT" sz="1200" err="1">
                <a:latin typeface="Century Gothic" panose="020B0502020202020204" pitchFamily="34" charset="0"/>
              </a:rPr>
              <a:t>two</a:t>
            </a:r>
            <a:r>
              <a:rPr lang="it-IT" sz="1200">
                <a:latin typeface="Century Gothic" panose="020B0502020202020204" pitchFamily="34" charset="0"/>
              </a:rPr>
              <a:t> wide (3 </a:t>
            </a:r>
            <a:r>
              <a:rPr lang="it-IT" sz="1200" err="1">
                <a:latin typeface="Century Gothic" panose="020B0502020202020204" pitchFamily="34" charset="0"/>
              </a:rPr>
              <a:t>um</a:t>
            </a:r>
            <a:r>
              <a:rPr lang="it-IT" sz="1200">
                <a:latin typeface="Century Gothic" panose="020B0502020202020204" pitchFamily="34" charset="0"/>
              </a:rPr>
              <a:t>) metal </a:t>
            </a:r>
            <a:r>
              <a:rPr lang="it-IT" sz="1200" err="1">
                <a:latin typeface="Century Gothic" panose="020B0502020202020204" pitchFamily="34" charset="0"/>
              </a:rPr>
              <a:t>lines</a:t>
            </a:r>
            <a:r>
              <a:rPr lang="it-IT" sz="1200">
                <a:latin typeface="Century Gothic" panose="020B0502020202020204" pitchFamily="34" charset="0"/>
              </a:rPr>
              <a:t> in </a:t>
            </a:r>
            <a:r>
              <a:rPr lang="it-IT" sz="1200" err="1">
                <a:latin typeface="Century Gothic" panose="020B0502020202020204" pitchFamily="34" charset="0"/>
              </a:rPr>
              <a:t>parallel</a:t>
            </a:r>
            <a:r>
              <a:rPr lang="it-IT" sz="1200">
                <a:latin typeface="Century Gothic" panose="020B0502020202020204" pitchFamily="34" charset="0"/>
              </a:rPr>
              <a:t> (the maximum </a:t>
            </a:r>
            <a:r>
              <a:rPr lang="it-IT" sz="1200" err="1">
                <a:latin typeface="Century Gothic" panose="020B0502020202020204" pitchFamily="34" charset="0"/>
              </a:rPr>
              <a:t>allowed</a:t>
            </a:r>
            <a:r>
              <a:rPr lang="it-IT" sz="1200">
                <a:latin typeface="Century Gothic" panose="020B0502020202020204" pitchFamily="34" charset="0"/>
              </a:rPr>
              <a:t> with the current layout) the </a:t>
            </a:r>
            <a:r>
              <a:rPr lang="it-IT" sz="1200" err="1">
                <a:latin typeface="Century Gothic" panose="020B0502020202020204" pitchFamily="34" charset="0"/>
              </a:rPr>
              <a:t>expected</a:t>
            </a:r>
            <a:r>
              <a:rPr lang="it-IT" sz="1200">
                <a:latin typeface="Century Gothic" panose="020B0502020202020204" pitchFamily="34" charset="0"/>
              </a:rPr>
              <a:t> current </a:t>
            </a:r>
            <a:r>
              <a:rPr lang="it-IT" sz="1200" err="1">
                <a:latin typeface="Century Gothic" panose="020B0502020202020204" pitchFamily="34" charset="0"/>
              </a:rPr>
              <a:t>variation</a:t>
            </a:r>
            <a:r>
              <a:rPr lang="it-IT" sz="1200">
                <a:latin typeface="Century Gothic" panose="020B0502020202020204" pitchFamily="34" charset="0"/>
              </a:rPr>
              <a:t> </a:t>
            </a:r>
            <a:r>
              <a:rPr lang="it-IT" sz="1200" err="1">
                <a:latin typeface="Century Gothic" panose="020B0502020202020204" pitchFamily="34" charset="0"/>
              </a:rPr>
              <a:t>would</a:t>
            </a:r>
            <a:r>
              <a:rPr lang="it-IT" sz="1200">
                <a:latin typeface="Century Gothic" panose="020B0502020202020204" pitchFamily="34" charset="0"/>
              </a:rPr>
              <a:t> be 5% of the </a:t>
            </a:r>
            <a:r>
              <a:rPr lang="it-IT" sz="1200" err="1">
                <a:latin typeface="Century Gothic" panose="020B0502020202020204" pitchFamily="34" charset="0"/>
              </a:rPr>
              <a:t>nominal</a:t>
            </a:r>
            <a:r>
              <a:rPr lang="it-IT" sz="1200">
                <a:latin typeface="Century Gothic" panose="020B0502020202020204" pitchFamily="34" charset="0"/>
              </a:rPr>
              <a:t>. 5% in </a:t>
            </a:r>
            <a:r>
              <a:rPr lang="it-IT" sz="1200" err="1">
                <a:latin typeface="Century Gothic" panose="020B0502020202020204" pitchFamily="34" charset="0"/>
              </a:rPr>
              <a:t>simulations</a:t>
            </a:r>
            <a:r>
              <a:rPr lang="it-IT" sz="1200">
                <a:latin typeface="Century Gothic" panose="020B0502020202020204" pitchFamily="34" charset="0"/>
              </a:rPr>
              <a:t> </a:t>
            </a:r>
            <a:r>
              <a:rPr lang="it-IT" sz="1200" err="1">
                <a:latin typeface="Century Gothic" panose="020B0502020202020204" pitchFamily="34" charset="0"/>
              </a:rPr>
              <a:t>may</a:t>
            </a:r>
            <a:r>
              <a:rPr lang="it-IT" sz="1200">
                <a:latin typeface="Century Gothic" panose="020B0502020202020204" pitchFamily="34" charset="0"/>
              </a:rPr>
              <a:t> be 10 % in </a:t>
            </a:r>
            <a:r>
              <a:rPr lang="it-IT" sz="1200" err="1">
                <a:latin typeface="Century Gothic" panose="020B0502020202020204" pitchFamily="34" charset="0"/>
              </a:rPr>
              <a:t>silicon</a:t>
            </a:r>
            <a:r>
              <a:rPr lang="it-IT" sz="1200">
                <a:latin typeface="Century Gothic" panose="020B0502020202020204" pitchFamily="34" charset="0"/>
              </a:rPr>
              <a:t> so </a:t>
            </a:r>
            <a:r>
              <a:rPr lang="it-IT" sz="1200" err="1">
                <a:latin typeface="Century Gothic" panose="020B0502020202020204" pitchFamily="34" charset="0"/>
              </a:rPr>
              <a:t>this</a:t>
            </a:r>
            <a:r>
              <a:rPr lang="it-IT" sz="1200">
                <a:latin typeface="Century Gothic" panose="020B0502020202020204" pitchFamily="34" charset="0"/>
              </a:rPr>
              <a:t> </a:t>
            </a:r>
            <a:r>
              <a:rPr lang="it-IT" sz="1200" err="1">
                <a:latin typeface="Century Gothic" panose="020B0502020202020204" pitchFamily="34" charset="0"/>
              </a:rPr>
              <a:t>number</a:t>
            </a:r>
            <a:r>
              <a:rPr lang="it-IT" sz="1200">
                <a:latin typeface="Century Gothic" panose="020B0502020202020204" pitchFamily="34" charset="0"/>
              </a:rPr>
              <a:t> </a:t>
            </a:r>
            <a:r>
              <a:rPr lang="it-IT" sz="1200" err="1">
                <a:latin typeface="Century Gothic" panose="020B0502020202020204" pitchFamily="34" charset="0"/>
              </a:rPr>
              <a:t>is</a:t>
            </a:r>
            <a:r>
              <a:rPr lang="it-IT" sz="1200">
                <a:latin typeface="Century Gothic" panose="020B0502020202020204" pitchFamily="34" charset="0"/>
              </a:rPr>
              <a:t> </a:t>
            </a:r>
            <a:r>
              <a:rPr lang="it-IT" sz="1200" err="1">
                <a:latin typeface="Century Gothic" panose="020B0502020202020204" pitchFamily="34" charset="0"/>
              </a:rPr>
              <a:t>considered</a:t>
            </a:r>
            <a:r>
              <a:rPr lang="it-IT" sz="1200">
                <a:latin typeface="Century Gothic" panose="020B0502020202020204" pitchFamily="34" charset="0"/>
              </a:rPr>
              <a:t> </a:t>
            </a:r>
            <a:r>
              <a:rPr lang="it-IT" sz="1200" err="1">
                <a:latin typeface="Century Gothic" panose="020B0502020202020204" pitchFamily="34" charset="0"/>
              </a:rPr>
              <a:t>too</a:t>
            </a:r>
            <a:r>
              <a:rPr lang="it-IT" sz="1200">
                <a:latin typeface="Century Gothic" panose="020B0502020202020204" pitchFamily="34" charset="0"/>
              </a:rPr>
              <a:t> high.</a:t>
            </a:r>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it-IT"/>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11</a:t>
            </a:fld>
            <a:endParaRPr lang="en-GB"/>
          </a:p>
        </p:txBody>
      </p:sp>
      <p:sp>
        <p:nvSpPr>
          <p:cNvPr id="4" name="Rectangle 3">
            <a:extLst>
              <a:ext uri="{FF2B5EF4-FFF2-40B4-BE49-F238E27FC236}">
                <a16:creationId xmlns:a16="http://schemas.microsoft.com/office/drawing/2014/main" id="{A0441402-9C7D-CF47-BE1D-8D749B626753}"/>
              </a:ext>
            </a:extLst>
          </p:cNvPr>
          <p:cNvSpPr/>
          <p:nvPr/>
        </p:nvSpPr>
        <p:spPr>
          <a:xfrm>
            <a:off x="251520" y="846901"/>
            <a:ext cx="5982728" cy="338554"/>
          </a:xfrm>
          <a:prstGeom prst="rect">
            <a:avLst/>
          </a:prstGeom>
        </p:spPr>
        <p:txBody>
          <a:bodyPr wrap="none">
            <a:spAutoFit/>
          </a:bodyPr>
          <a:lstStyle/>
          <a:p>
            <a:r>
              <a:rPr lang="en-GB" sz="1600">
                <a:solidFill>
                  <a:srgbClr val="C00000"/>
                </a:solidFill>
                <a:latin typeface="Century Gothic" panose="020B0502020202020204" pitchFamily="34" charset="0"/>
              </a:rPr>
              <a:t>1- Can we use a wider metal line to remove the problem ?</a:t>
            </a:r>
            <a:endParaRPr lang="it-IT" sz="1600"/>
          </a:p>
        </p:txBody>
      </p:sp>
      <p:sp>
        <p:nvSpPr>
          <p:cNvPr id="34" name="Rectangle 33">
            <a:extLst>
              <a:ext uri="{FF2B5EF4-FFF2-40B4-BE49-F238E27FC236}">
                <a16:creationId xmlns:a16="http://schemas.microsoft.com/office/drawing/2014/main" id="{CEFAA49E-FCCD-AA43-A05F-9DC23043B77B}"/>
              </a:ext>
            </a:extLst>
          </p:cNvPr>
          <p:cNvSpPr/>
          <p:nvPr/>
        </p:nvSpPr>
        <p:spPr>
          <a:xfrm>
            <a:off x="272624" y="2377212"/>
            <a:ext cx="7372531" cy="338554"/>
          </a:xfrm>
          <a:prstGeom prst="rect">
            <a:avLst/>
          </a:prstGeom>
        </p:spPr>
        <p:txBody>
          <a:bodyPr wrap="none">
            <a:spAutoFit/>
          </a:bodyPr>
          <a:lstStyle/>
          <a:p>
            <a:r>
              <a:rPr lang="en-GB" sz="1600">
                <a:solidFill>
                  <a:srgbClr val="C00000"/>
                </a:solidFill>
                <a:latin typeface="Century Gothic" panose="020B0502020202020204" pitchFamily="34" charset="0"/>
              </a:rPr>
              <a:t>2- Can we generate the current locally to avoid IR drop along the lines ?</a:t>
            </a:r>
            <a:endParaRPr lang="it-IT" sz="1600"/>
          </a:p>
        </p:txBody>
      </p:sp>
      <p:sp>
        <p:nvSpPr>
          <p:cNvPr id="35" name="Rectangle 34">
            <a:extLst>
              <a:ext uri="{FF2B5EF4-FFF2-40B4-BE49-F238E27FC236}">
                <a16:creationId xmlns:a16="http://schemas.microsoft.com/office/drawing/2014/main" id="{2AADFA4F-DA53-6148-9252-BE5985ACEF92}"/>
              </a:ext>
            </a:extLst>
          </p:cNvPr>
          <p:cNvSpPr/>
          <p:nvPr/>
        </p:nvSpPr>
        <p:spPr>
          <a:xfrm>
            <a:off x="589276" y="2658240"/>
            <a:ext cx="8303203" cy="984885"/>
          </a:xfrm>
          <a:prstGeom prst="rect">
            <a:avLst/>
          </a:prstGeom>
          <a:noFill/>
          <a:ln>
            <a:noFill/>
          </a:ln>
        </p:spPr>
        <p:txBody>
          <a:bodyPr wrap="square">
            <a:spAutoFit/>
          </a:bodyPr>
          <a:lstStyle/>
          <a:p>
            <a:pPr marL="171450" indent="-171450">
              <a:buFont typeface="Wingdings" pitchFamily="2" charset="2"/>
              <a:buChar char="q"/>
            </a:pPr>
            <a:endParaRPr lang="it-IT" sz="500">
              <a:latin typeface="Century Gothic" panose="020B0502020202020204" pitchFamily="34" charset="0"/>
            </a:endParaRPr>
          </a:p>
          <a:p>
            <a:pPr marL="171450" indent="-171450">
              <a:spcAft>
                <a:spcPts val="600"/>
              </a:spcAft>
              <a:buFont typeface="Wingdings" pitchFamily="2" charset="2"/>
              <a:buChar char="q"/>
            </a:pPr>
            <a:r>
              <a:rPr lang="it-IT" sz="1200">
                <a:latin typeface="Century Gothic" panose="020B0502020202020204" pitchFamily="34" charset="0"/>
              </a:rPr>
              <a:t>Yes and </a:t>
            </a:r>
            <a:r>
              <a:rPr lang="it-IT" sz="1200" err="1">
                <a:latin typeface="Century Gothic" panose="020B0502020202020204" pitchFamily="34" charset="0"/>
              </a:rPr>
              <a:t>it</a:t>
            </a:r>
            <a:r>
              <a:rPr lang="it-IT" sz="1200">
                <a:latin typeface="Century Gothic" panose="020B0502020202020204" pitchFamily="34" charset="0"/>
              </a:rPr>
              <a:t> </a:t>
            </a:r>
            <a:r>
              <a:rPr lang="it-IT" sz="1200" err="1">
                <a:latin typeface="Century Gothic" panose="020B0502020202020204" pitchFamily="34" charset="0"/>
              </a:rPr>
              <a:t>would</a:t>
            </a:r>
            <a:r>
              <a:rPr lang="it-IT" sz="1200">
                <a:latin typeface="Century Gothic" panose="020B0502020202020204" pitchFamily="34" charset="0"/>
              </a:rPr>
              <a:t> solve the </a:t>
            </a:r>
            <a:r>
              <a:rPr lang="it-IT" sz="1200" err="1">
                <a:latin typeface="Century Gothic" panose="020B0502020202020204" pitchFamily="34" charset="0"/>
              </a:rPr>
              <a:t>problem</a:t>
            </a:r>
            <a:r>
              <a:rPr lang="it-IT" sz="1200">
                <a:latin typeface="Century Gothic" panose="020B0502020202020204" pitchFamily="34" charset="0"/>
              </a:rPr>
              <a:t>. The </a:t>
            </a:r>
            <a:r>
              <a:rPr lang="it-IT" sz="1200" err="1">
                <a:latin typeface="Century Gothic" panose="020B0502020202020204" pitchFamily="34" charset="0"/>
              </a:rPr>
              <a:t>drawback</a:t>
            </a:r>
            <a:r>
              <a:rPr lang="it-IT" sz="1200">
                <a:latin typeface="Century Gothic" panose="020B0502020202020204" pitchFamily="34" charset="0"/>
              </a:rPr>
              <a:t> </a:t>
            </a:r>
            <a:r>
              <a:rPr lang="it-IT" sz="1200" err="1">
                <a:latin typeface="Century Gothic" panose="020B0502020202020204" pitchFamily="34" charset="0"/>
              </a:rPr>
              <a:t>is</a:t>
            </a:r>
            <a:r>
              <a:rPr lang="it-IT" sz="1200">
                <a:latin typeface="Century Gothic" panose="020B0502020202020204" pitchFamily="34" charset="0"/>
              </a:rPr>
              <a:t> </a:t>
            </a:r>
            <a:r>
              <a:rPr lang="it-IT" sz="1200" err="1">
                <a:latin typeface="Century Gothic" panose="020B0502020202020204" pitchFamily="34" charset="0"/>
              </a:rPr>
              <a:t>that</a:t>
            </a:r>
            <a:r>
              <a:rPr lang="it-IT" sz="1200">
                <a:latin typeface="Century Gothic" panose="020B0502020202020204" pitchFamily="34" charset="0"/>
              </a:rPr>
              <a:t> in </a:t>
            </a:r>
            <a:r>
              <a:rPr lang="it-IT" sz="1200" err="1">
                <a:latin typeface="Century Gothic" panose="020B0502020202020204" pitchFamily="34" charset="0"/>
              </a:rPr>
              <a:t>this</a:t>
            </a:r>
            <a:r>
              <a:rPr lang="it-IT" sz="1200">
                <a:latin typeface="Century Gothic" panose="020B0502020202020204" pitchFamily="34" charset="0"/>
              </a:rPr>
              <a:t> way </a:t>
            </a:r>
            <a:r>
              <a:rPr lang="it-IT" sz="1200" err="1">
                <a:latin typeface="Century Gothic" panose="020B0502020202020204" pitchFamily="34" charset="0"/>
              </a:rPr>
              <a:t>we</a:t>
            </a:r>
            <a:r>
              <a:rPr lang="it-IT" sz="1200">
                <a:latin typeface="Century Gothic" panose="020B0502020202020204" pitchFamily="34" charset="0"/>
              </a:rPr>
              <a:t> can </a:t>
            </a:r>
            <a:r>
              <a:rPr lang="it-IT" sz="1200" err="1">
                <a:latin typeface="Century Gothic" panose="020B0502020202020204" pitchFamily="34" charset="0"/>
              </a:rPr>
              <a:t>not</a:t>
            </a:r>
            <a:r>
              <a:rPr lang="it-IT" sz="1200">
                <a:latin typeface="Century Gothic" panose="020B0502020202020204" pitchFamily="34" charset="0"/>
              </a:rPr>
              <a:t> </a:t>
            </a:r>
            <a:r>
              <a:rPr lang="it-IT" sz="1200" err="1">
                <a:latin typeface="Century Gothic" panose="020B0502020202020204" pitchFamily="34" charset="0"/>
              </a:rPr>
              <a:t>regulate</a:t>
            </a:r>
            <a:r>
              <a:rPr lang="it-IT" sz="1200">
                <a:latin typeface="Century Gothic" panose="020B0502020202020204" pitchFamily="34" charset="0"/>
              </a:rPr>
              <a:t> the </a:t>
            </a:r>
            <a:r>
              <a:rPr lang="it-IT" sz="1200" err="1">
                <a:latin typeface="Century Gothic" panose="020B0502020202020204" pitchFamily="34" charset="0"/>
              </a:rPr>
              <a:t>bias</a:t>
            </a:r>
            <a:r>
              <a:rPr lang="it-IT" sz="1200">
                <a:latin typeface="Century Gothic" panose="020B0502020202020204" pitchFamily="34" charset="0"/>
              </a:rPr>
              <a:t>.</a:t>
            </a:r>
          </a:p>
          <a:p>
            <a:pPr marL="171450" indent="-171450">
              <a:spcAft>
                <a:spcPts val="600"/>
              </a:spcAft>
              <a:buFont typeface="Wingdings" pitchFamily="2" charset="2"/>
              <a:buChar char="q"/>
            </a:pPr>
            <a:r>
              <a:rPr lang="it-IT" sz="1200" err="1">
                <a:latin typeface="Century Gothic" panose="020B0502020202020204" pitchFamily="34" charset="0"/>
              </a:rPr>
              <a:t>Since</a:t>
            </a:r>
            <a:r>
              <a:rPr lang="it-IT" sz="1200">
                <a:latin typeface="Century Gothic" panose="020B0502020202020204" pitchFamily="34" charset="0"/>
              </a:rPr>
              <a:t> the discriminator can </a:t>
            </a:r>
            <a:r>
              <a:rPr lang="it-IT" sz="1200" err="1">
                <a:latin typeface="Century Gothic" panose="020B0502020202020204" pitchFamily="34" charset="0"/>
              </a:rPr>
              <a:t>affect</a:t>
            </a:r>
            <a:r>
              <a:rPr lang="it-IT" sz="1200">
                <a:latin typeface="Century Gothic" panose="020B0502020202020204" pitchFamily="34" charset="0"/>
              </a:rPr>
              <a:t> </a:t>
            </a:r>
            <a:r>
              <a:rPr lang="it-IT" sz="1200" err="1">
                <a:latin typeface="Century Gothic" panose="020B0502020202020204" pitchFamily="34" charset="0"/>
              </a:rPr>
              <a:t>operation</a:t>
            </a:r>
            <a:r>
              <a:rPr lang="it-IT" sz="1200">
                <a:latin typeface="Century Gothic" panose="020B0502020202020204" pitchFamily="34" charset="0"/>
              </a:rPr>
              <a:t> of some channel and </a:t>
            </a:r>
            <a:r>
              <a:rPr lang="it-IT" sz="1200" err="1">
                <a:latin typeface="Century Gothic" panose="020B0502020202020204" pitchFamily="34" charset="0"/>
              </a:rPr>
              <a:t>also</a:t>
            </a:r>
            <a:r>
              <a:rPr lang="it-IT" sz="1200">
                <a:latin typeface="Century Gothic" panose="020B0502020202020204" pitchFamily="34" charset="0"/>
              </a:rPr>
              <a:t> the time </a:t>
            </a:r>
            <a:r>
              <a:rPr lang="it-IT" sz="1200" err="1">
                <a:latin typeface="Century Gothic" panose="020B0502020202020204" pitchFamily="34" charset="0"/>
              </a:rPr>
              <a:t>resolution</a:t>
            </a:r>
            <a:r>
              <a:rPr lang="it-IT" sz="1200">
                <a:latin typeface="Century Gothic" panose="020B0502020202020204" pitchFamily="34" charset="0"/>
              </a:rPr>
              <a:t> performance (</a:t>
            </a:r>
            <a:r>
              <a:rPr lang="it-IT" sz="1200" err="1">
                <a:latin typeface="Century Gothic" panose="020B0502020202020204" pitchFamily="34" charset="0"/>
              </a:rPr>
              <a:t>we</a:t>
            </a:r>
            <a:r>
              <a:rPr lang="it-IT" sz="1200">
                <a:latin typeface="Century Gothic" panose="020B0502020202020204" pitchFamily="34" charset="0"/>
              </a:rPr>
              <a:t> </a:t>
            </a:r>
            <a:r>
              <a:rPr lang="it-IT" sz="1200" err="1">
                <a:latin typeface="Century Gothic" panose="020B0502020202020204" pitchFamily="34" charset="0"/>
              </a:rPr>
              <a:t>know</a:t>
            </a:r>
            <a:r>
              <a:rPr lang="it-IT" sz="1200">
                <a:latin typeface="Century Gothic" panose="020B0502020202020204" pitchFamily="34" charset="0"/>
              </a:rPr>
              <a:t> </a:t>
            </a:r>
            <a:r>
              <a:rPr lang="it-IT" sz="1200" err="1">
                <a:latin typeface="Century Gothic" panose="020B0502020202020204" pitchFamily="34" charset="0"/>
              </a:rPr>
              <a:t>this</a:t>
            </a:r>
            <a:r>
              <a:rPr lang="it-IT" sz="1200">
                <a:latin typeface="Century Gothic" panose="020B0502020202020204" pitchFamily="34" charset="0"/>
              </a:rPr>
              <a:t> from the </a:t>
            </a:r>
            <a:r>
              <a:rPr lang="it-IT" sz="1200" err="1">
                <a:latin typeface="Century Gothic" panose="020B0502020202020204" pitchFamily="34" charset="0"/>
              </a:rPr>
              <a:t>experience</a:t>
            </a:r>
            <a:r>
              <a:rPr lang="it-IT" sz="1200">
                <a:latin typeface="Century Gothic" panose="020B0502020202020204" pitchFamily="34" charset="0"/>
              </a:rPr>
              <a:t> of </a:t>
            </a:r>
            <a:r>
              <a:rPr lang="it-IT" sz="1200" err="1">
                <a:latin typeface="Century Gothic" panose="020B0502020202020204" pitchFamily="34" charset="0"/>
              </a:rPr>
              <a:t>other</a:t>
            </a:r>
            <a:r>
              <a:rPr lang="it-IT" sz="1200">
                <a:latin typeface="Century Gothic" panose="020B0502020202020204" pitchFamily="34" charset="0"/>
              </a:rPr>
              <a:t> </a:t>
            </a:r>
            <a:r>
              <a:rPr lang="it-IT" sz="1200" err="1">
                <a:latin typeface="Century Gothic" panose="020B0502020202020204" pitchFamily="34" charset="0"/>
              </a:rPr>
              <a:t>groups</a:t>
            </a:r>
            <a:r>
              <a:rPr lang="it-IT" sz="1200">
                <a:latin typeface="Century Gothic" panose="020B0502020202020204" pitchFamily="34" charset="0"/>
              </a:rPr>
              <a:t>), </a:t>
            </a:r>
            <a:r>
              <a:rPr lang="it-IT" sz="1200" err="1">
                <a:latin typeface="Century Gothic" panose="020B0502020202020204" pitchFamily="34" charset="0"/>
              </a:rPr>
              <a:t>it</a:t>
            </a:r>
            <a:r>
              <a:rPr lang="it-IT" sz="1200">
                <a:latin typeface="Century Gothic" panose="020B0502020202020204" pitchFamily="34" charset="0"/>
              </a:rPr>
              <a:t> </a:t>
            </a:r>
            <a:r>
              <a:rPr lang="it-IT" sz="1200" err="1">
                <a:latin typeface="Century Gothic" panose="020B0502020202020204" pitchFamily="34" charset="0"/>
              </a:rPr>
              <a:t>would</a:t>
            </a:r>
            <a:r>
              <a:rPr lang="it-IT" sz="1200">
                <a:latin typeface="Century Gothic" panose="020B0502020202020204" pitchFamily="34" charset="0"/>
              </a:rPr>
              <a:t> be </a:t>
            </a:r>
            <a:r>
              <a:rPr lang="it-IT" sz="1200" err="1">
                <a:latin typeface="Century Gothic" panose="020B0502020202020204" pitchFamily="34" charset="0"/>
              </a:rPr>
              <a:t>nice</a:t>
            </a:r>
            <a:r>
              <a:rPr lang="it-IT" sz="1200">
                <a:latin typeface="Century Gothic" panose="020B0502020202020204" pitchFamily="34" charset="0"/>
              </a:rPr>
              <a:t> to </a:t>
            </a:r>
            <a:r>
              <a:rPr lang="it-IT" sz="1200" err="1">
                <a:latin typeface="Century Gothic" panose="020B0502020202020204" pitchFamily="34" charset="0"/>
              </a:rPr>
              <a:t>have</a:t>
            </a:r>
            <a:r>
              <a:rPr lang="it-IT" sz="1200">
                <a:latin typeface="Century Gothic" panose="020B0502020202020204" pitchFamily="34" charset="0"/>
              </a:rPr>
              <a:t> the </a:t>
            </a:r>
            <a:r>
              <a:rPr lang="it-IT" sz="1200" err="1">
                <a:latin typeface="Century Gothic" panose="020B0502020202020204" pitchFamily="34" charset="0"/>
              </a:rPr>
              <a:t>regulation</a:t>
            </a:r>
            <a:r>
              <a:rPr lang="it-IT" sz="1200">
                <a:latin typeface="Century Gothic" panose="020B0502020202020204" pitchFamily="34" charset="0"/>
              </a:rPr>
              <a:t> of </a:t>
            </a:r>
            <a:r>
              <a:rPr lang="it-IT" sz="1200" err="1">
                <a:latin typeface="Century Gothic" panose="020B0502020202020204" pitchFamily="34" charset="0"/>
              </a:rPr>
              <a:t>at</a:t>
            </a:r>
            <a:r>
              <a:rPr lang="it-IT" sz="1200">
                <a:latin typeface="Century Gothic" panose="020B0502020202020204" pitchFamily="34" charset="0"/>
              </a:rPr>
              <a:t> </a:t>
            </a:r>
            <a:r>
              <a:rPr lang="it-IT" sz="1200" err="1">
                <a:latin typeface="Century Gothic" panose="020B0502020202020204" pitchFamily="34" charset="0"/>
              </a:rPr>
              <a:t>least</a:t>
            </a:r>
            <a:r>
              <a:rPr lang="it-IT" sz="1200">
                <a:latin typeface="Century Gothic" panose="020B0502020202020204" pitchFamily="34" charset="0"/>
              </a:rPr>
              <a:t> Disc_Ibias1 and </a:t>
            </a:r>
            <a:r>
              <a:rPr lang="it-IT" sz="1200" err="1">
                <a:latin typeface="Century Gothic" panose="020B0502020202020204" pitchFamily="34" charset="0"/>
              </a:rPr>
              <a:t>TIAIbias</a:t>
            </a:r>
            <a:endParaRPr lang="it-IT" sz="1200">
              <a:latin typeface="Century Gothic" panose="020B0502020202020204" pitchFamily="34" charset="0"/>
            </a:endParaRPr>
          </a:p>
        </p:txBody>
      </p:sp>
      <p:sp>
        <p:nvSpPr>
          <p:cNvPr id="37" name="Rectangle 36">
            <a:extLst>
              <a:ext uri="{FF2B5EF4-FFF2-40B4-BE49-F238E27FC236}">
                <a16:creationId xmlns:a16="http://schemas.microsoft.com/office/drawing/2014/main" id="{13FB14E4-A3D4-5F48-9469-97EA17493E2E}"/>
              </a:ext>
            </a:extLst>
          </p:cNvPr>
          <p:cNvSpPr/>
          <p:nvPr/>
        </p:nvSpPr>
        <p:spPr>
          <a:xfrm>
            <a:off x="251520" y="3645540"/>
            <a:ext cx="8428911" cy="584775"/>
          </a:xfrm>
          <a:prstGeom prst="rect">
            <a:avLst/>
          </a:prstGeom>
        </p:spPr>
        <p:txBody>
          <a:bodyPr wrap="none">
            <a:spAutoFit/>
          </a:bodyPr>
          <a:lstStyle/>
          <a:p>
            <a:r>
              <a:rPr lang="en-GB" sz="1600">
                <a:solidFill>
                  <a:srgbClr val="C00000"/>
                </a:solidFill>
                <a:latin typeface="Century Gothic" panose="020B0502020202020204" pitchFamily="34" charset="0"/>
              </a:rPr>
              <a:t>3- In FAST1 the metal line is used to send a current whose value defines the IR drop. </a:t>
            </a:r>
          </a:p>
          <a:p>
            <a:r>
              <a:rPr lang="en-GB" sz="1600">
                <a:solidFill>
                  <a:srgbClr val="C00000"/>
                </a:solidFill>
                <a:latin typeface="Century Gothic" panose="020B0502020202020204" pitchFamily="34" charset="0"/>
              </a:rPr>
              <a:t>    Can we send a voltage instead of a current? </a:t>
            </a:r>
            <a:endParaRPr lang="it-IT" sz="1600" b="1" u="sng"/>
          </a:p>
        </p:txBody>
      </p:sp>
      <p:sp>
        <p:nvSpPr>
          <p:cNvPr id="39" name="Rectangle 38">
            <a:extLst>
              <a:ext uri="{FF2B5EF4-FFF2-40B4-BE49-F238E27FC236}">
                <a16:creationId xmlns:a16="http://schemas.microsoft.com/office/drawing/2014/main" id="{96C52C47-D5CE-2E49-BBEE-D77AA38B93DD}"/>
              </a:ext>
            </a:extLst>
          </p:cNvPr>
          <p:cNvSpPr/>
          <p:nvPr/>
        </p:nvSpPr>
        <p:spPr>
          <a:xfrm>
            <a:off x="589276" y="4155926"/>
            <a:ext cx="8303203" cy="877163"/>
          </a:xfrm>
          <a:prstGeom prst="rect">
            <a:avLst/>
          </a:prstGeom>
          <a:noFill/>
          <a:ln>
            <a:noFill/>
          </a:ln>
        </p:spPr>
        <p:txBody>
          <a:bodyPr wrap="square">
            <a:spAutoFit/>
          </a:bodyPr>
          <a:lstStyle/>
          <a:p>
            <a:pPr marL="171450" indent="-171450">
              <a:buFont typeface="Wingdings" pitchFamily="2" charset="2"/>
              <a:buChar char="q"/>
            </a:pPr>
            <a:endParaRPr lang="it-IT" sz="500">
              <a:latin typeface="Century Gothic" panose="020B0502020202020204" pitchFamily="34" charset="0"/>
            </a:endParaRPr>
          </a:p>
          <a:p>
            <a:pPr marL="171450" indent="-171450">
              <a:spcAft>
                <a:spcPts val="600"/>
              </a:spcAft>
              <a:buFont typeface="Wingdings" pitchFamily="2" charset="2"/>
              <a:buChar char="q"/>
            </a:pPr>
            <a:r>
              <a:rPr lang="it-IT" sz="1200">
                <a:latin typeface="Century Gothic" panose="020B0502020202020204" pitchFamily="34" charset="0"/>
              </a:rPr>
              <a:t>Yes, </a:t>
            </a:r>
            <a:r>
              <a:rPr lang="it-IT" sz="1200" err="1">
                <a:latin typeface="Century Gothic" panose="020B0502020202020204" pitchFamily="34" charset="0"/>
              </a:rPr>
              <a:t>this</a:t>
            </a:r>
            <a:r>
              <a:rPr lang="it-IT" sz="1200">
                <a:latin typeface="Century Gothic" panose="020B0502020202020204" pitchFamily="34" charset="0"/>
              </a:rPr>
              <a:t> </a:t>
            </a:r>
            <a:r>
              <a:rPr lang="it-IT" sz="1200" err="1">
                <a:latin typeface="Century Gothic" panose="020B0502020202020204" pitchFamily="34" charset="0"/>
              </a:rPr>
              <a:t>solution</a:t>
            </a:r>
            <a:r>
              <a:rPr lang="it-IT" sz="1200">
                <a:latin typeface="Century Gothic" panose="020B0502020202020204" pitchFamily="34" charset="0"/>
              </a:rPr>
              <a:t> </a:t>
            </a:r>
            <a:r>
              <a:rPr lang="it-IT" sz="1200" err="1">
                <a:latin typeface="Century Gothic" panose="020B0502020202020204" pitchFamily="34" charset="0"/>
              </a:rPr>
              <a:t>allows</a:t>
            </a:r>
            <a:r>
              <a:rPr lang="it-IT" sz="1200">
                <a:latin typeface="Century Gothic" panose="020B0502020202020204" pitchFamily="34" charset="0"/>
              </a:rPr>
              <a:t> to </a:t>
            </a:r>
            <a:r>
              <a:rPr lang="it-IT" sz="1200" err="1">
                <a:latin typeface="Century Gothic" panose="020B0502020202020204" pitchFamily="34" charset="0"/>
              </a:rPr>
              <a:t>remove</a:t>
            </a:r>
            <a:r>
              <a:rPr lang="it-IT" sz="1200">
                <a:latin typeface="Century Gothic" panose="020B0502020202020204" pitchFamily="34" charset="0"/>
              </a:rPr>
              <a:t> the IR </a:t>
            </a:r>
            <a:r>
              <a:rPr lang="it-IT" sz="1200" err="1">
                <a:latin typeface="Century Gothic" panose="020B0502020202020204" pitchFamily="34" charset="0"/>
              </a:rPr>
              <a:t>drop</a:t>
            </a:r>
            <a:r>
              <a:rPr lang="it-IT" sz="1200">
                <a:latin typeface="Century Gothic" panose="020B0502020202020204" pitchFamily="34" charset="0"/>
              </a:rPr>
              <a:t> by </a:t>
            </a:r>
            <a:r>
              <a:rPr lang="it-IT" sz="1200" err="1">
                <a:latin typeface="Century Gothic" panose="020B0502020202020204" pitchFamily="34" charset="0"/>
              </a:rPr>
              <a:t>using</a:t>
            </a:r>
            <a:r>
              <a:rPr lang="it-IT" sz="1200">
                <a:latin typeface="Century Gothic" panose="020B0502020202020204" pitchFamily="34" charset="0"/>
              </a:rPr>
              <a:t> the </a:t>
            </a:r>
            <a:r>
              <a:rPr lang="it-IT" sz="1200" err="1">
                <a:latin typeface="Century Gothic" panose="020B0502020202020204" pitchFamily="34" charset="0"/>
              </a:rPr>
              <a:t>same</a:t>
            </a:r>
            <a:r>
              <a:rPr lang="it-IT" sz="1200">
                <a:latin typeface="Century Gothic" panose="020B0502020202020204" pitchFamily="34" charset="0"/>
              </a:rPr>
              <a:t> metal line </a:t>
            </a:r>
            <a:r>
              <a:rPr lang="it-IT" sz="1200" err="1">
                <a:latin typeface="Century Gothic" panose="020B0502020202020204" pitchFamily="34" charset="0"/>
              </a:rPr>
              <a:t>already</a:t>
            </a:r>
            <a:r>
              <a:rPr lang="it-IT" sz="1200">
                <a:latin typeface="Century Gothic" panose="020B0502020202020204" pitchFamily="34" charset="0"/>
              </a:rPr>
              <a:t> </a:t>
            </a:r>
            <a:r>
              <a:rPr lang="it-IT" sz="1200" err="1">
                <a:latin typeface="Century Gothic" panose="020B0502020202020204" pitchFamily="34" charset="0"/>
              </a:rPr>
              <a:t>designed</a:t>
            </a:r>
            <a:r>
              <a:rPr lang="it-IT" sz="1200">
                <a:latin typeface="Century Gothic" panose="020B0502020202020204" pitchFamily="34" charset="0"/>
              </a:rPr>
              <a:t> in FAST1.</a:t>
            </a:r>
          </a:p>
          <a:p>
            <a:pPr marL="171450" indent="-171450">
              <a:spcAft>
                <a:spcPts val="600"/>
              </a:spcAft>
              <a:buFont typeface="Wingdings" pitchFamily="2" charset="2"/>
              <a:buChar char="q"/>
            </a:pPr>
            <a:r>
              <a:rPr lang="it-IT" sz="1200">
                <a:latin typeface="Century Gothic" panose="020B0502020202020204" pitchFamily="34" charset="0"/>
              </a:rPr>
              <a:t>More </a:t>
            </a:r>
            <a:r>
              <a:rPr lang="it-IT" sz="1200" err="1">
                <a:latin typeface="Century Gothic" panose="020B0502020202020204" pitchFamily="34" charset="0"/>
              </a:rPr>
              <a:t>circuitry</a:t>
            </a:r>
            <a:r>
              <a:rPr lang="it-IT" sz="1200">
                <a:latin typeface="Century Gothic" panose="020B0502020202020204" pitchFamily="34" charset="0"/>
              </a:rPr>
              <a:t> </a:t>
            </a:r>
            <a:r>
              <a:rPr lang="it-IT" sz="1200" err="1">
                <a:latin typeface="Century Gothic" panose="020B0502020202020204" pitchFamily="34" charset="0"/>
              </a:rPr>
              <a:t>is</a:t>
            </a:r>
            <a:r>
              <a:rPr lang="it-IT" sz="1200">
                <a:latin typeface="Century Gothic" panose="020B0502020202020204" pitchFamily="34" charset="0"/>
              </a:rPr>
              <a:t> </a:t>
            </a:r>
            <a:r>
              <a:rPr lang="it-IT" sz="1200" err="1">
                <a:latin typeface="Century Gothic" panose="020B0502020202020204" pitchFamily="34" charset="0"/>
              </a:rPr>
              <a:t>needed</a:t>
            </a:r>
            <a:r>
              <a:rPr lang="it-IT" sz="1200">
                <a:latin typeface="Century Gothic" panose="020B0502020202020204" pitchFamily="34" charset="0"/>
              </a:rPr>
              <a:t> to </a:t>
            </a:r>
            <a:r>
              <a:rPr lang="it-IT" sz="1200" err="1">
                <a:latin typeface="Century Gothic" panose="020B0502020202020204" pitchFamily="34" charset="0"/>
              </a:rPr>
              <a:t>implement</a:t>
            </a:r>
            <a:r>
              <a:rPr lang="it-IT" sz="1200">
                <a:latin typeface="Century Gothic" panose="020B0502020202020204" pitchFamily="34" charset="0"/>
              </a:rPr>
              <a:t> </a:t>
            </a:r>
            <a:r>
              <a:rPr lang="it-IT" sz="1200" err="1">
                <a:latin typeface="Century Gothic" panose="020B0502020202020204" pitchFamily="34" charset="0"/>
              </a:rPr>
              <a:t>this</a:t>
            </a:r>
            <a:r>
              <a:rPr lang="it-IT" sz="1200">
                <a:latin typeface="Century Gothic" panose="020B0502020202020204" pitchFamily="34" charset="0"/>
              </a:rPr>
              <a:t> </a:t>
            </a:r>
            <a:r>
              <a:rPr lang="it-IT" sz="1200" err="1">
                <a:latin typeface="Century Gothic" panose="020B0502020202020204" pitchFamily="34" charset="0"/>
              </a:rPr>
              <a:t>solution</a:t>
            </a:r>
            <a:endParaRPr lang="it-IT" sz="1200">
              <a:latin typeface="Century Gothic" panose="020B0502020202020204" pitchFamily="34" charset="0"/>
            </a:endParaRPr>
          </a:p>
          <a:p>
            <a:pPr marL="171450" indent="-171450">
              <a:spcAft>
                <a:spcPts val="600"/>
              </a:spcAft>
              <a:buFont typeface="Wingdings" pitchFamily="2" charset="2"/>
              <a:buChar char="q"/>
            </a:pPr>
            <a:r>
              <a:rPr lang="it-IT" sz="1200">
                <a:latin typeface="Century Gothic" panose="020B0502020202020204" pitchFamily="34" charset="0"/>
              </a:rPr>
              <a:t>Some </a:t>
            </a:r>
            <a:r>
              <a:rPr lang="it-IT" sz="1200" err="1">
                <a:latin typeface="Century Gothic" panose="020B0502020202020204" pitchFamily="34" charset="0"/>
              </a:rPr>
              <a:t>effort</a:t>
            </a:r>
            <a:r>
              <a:rPr lang="it-IT" sz="1200">
                <a:latin typeface="Century Gothic" panose="020B0502020202020204" pitchFamily="34" charset="0"/>
              </a:rPr>
              <a:t> </a:t>
            </a:r>
            <a:r>
              <a:rPr lang="it-IT" sz="1200" err="1">
                <a:latin typeface="Century Gothic" panose="020B0502020202020204" pitchFamily="34" charset="0"/>
              </a:rPr>
              <a:t>is</a:t>
            </a:r>
            <a:r>
              <a:rPr lang="it-IT" sz="1200">
                <a:latin typeface="Century Gothic" panose="020B0502020202020204" pitchFamily="34" charset="0"/>
              </a:rPr>
              <a:t> </a:t>
            </a:r>
            <a:r>
              <a:rPr lang="it-IT" sz="1200" err="1">
                <a:latin typeface="Century Gothic" panose="020B0502020202020204" pitchFamily="34" charset="0"/>
              </a:rPr>
              <a:t>done</a:t>
            </a:r>
            <a:r>
              <a:rPr lang="it-IT" sz="1200">
                <a:latin typeface="Century Gothic" panose="020B0502020202020204" pitchFamily="34" charset="0"/>
              </a:rPr>
              <a:t> to </a:t>
            </a:r>
            <a:r>
              <a:rPr lang="it-IT" sz="1200" err="1">
                <a:latin typeface="Century Gothic" panose="020B0502020202020204" pitchFamily="34" charset="0"/>
              </a:rPr>
              <a:t>make</a:t>
            </a:r>
            <a:r>
              <a:rPr lang="it-IT" sz="1200">
                <a:latin typeface="Century Gothic" panose="020B0502020202020204" pitchFamily="34" charset="0"/>
              </a:rPr>
              <a:t> the </a:t>
            </a:r>
            <a:r>
              <a:rPr lang="it-IT" sz="1200" err="1">
                <a:latin typeface="Century Gothic" panose="020B0502020202020204" pitchFamily="34" charset="0"/>
              </a:rPr>
              <a:t>solution</a:t>
            </a:r>
            <a:r>
              <a:rPr lang="it-IT" sz="1200">
                <a:latin typeface="Century Gothic" panose="020B0502020202020204" pitchFamily="34" charset="0"/>
              </a:rPr>
              <a:t> 100 % </a:t>
            </a:r>
            <a:r>
              <a:rPr lang="it-IT" sz="1200" err="1">
                <a:latin typeface="Century Gothic" panose="020B0502020202020204" pitchFamily="34" charset="0"/>
              </a:rPr>
              <a:t>compatible</a:t>
            </a:r>
            <a:r>
              <a:rPr lang="it-IT" sz="1200">
                <a:latin typeface="Century Gothic" panose="020B0502020202020204" pitchFamily="34" charset="0"/>
              </a:rPr>
              <a:t> with the </a:t>
            </a:r>
            <a:r>
              <a:rPr lang="it-IT" sz="1200" err="1">
                <a:latin typeface="Century Gothic" panose="020B0502020202020204" pitchFamily="34" charset="0"/>
              </a:rPr>
              <a:t>existing</a:t>
            </a:r>
            <a:r>
              <a:rPr lang="it-IT" sz="1200">
                <a:latin typeface="Century Gothic" panose="020B0502020202020204" pitchFamily="34" charset="0"/>
              </a:rPr>
              <a:t> test </a:t>
            </a:r>
            <a:r>
              <a:rPr lang="it-IT" sz="1200" err="1">
                <a:latin typeface="Century Gothic" panose="020B0502020202020204" pitchFamily="34" charset="0"/>
              </a:rPr>
              <a:t>board</a:t>
            </a:r>
            <a:endParaRPr lang="it-IT" sz="1200">
              <a:latin typeface="Century Gothic" panose="020B0502020202020204" pitchFamily="34" charset="0"/>
            </a:endParaRPr>
          </a:p>
        </p:txBody>
      </p:sp>
    </p:spTree>
    <p:extLst>
      <p:ext uri="{BB962C8B-B14F-4D97-AF65-F5344CB8AC3E}">
        <p14:creationId xmlns:p14="http://schemas.microsoft.com/office/powerpoint/2010/main" val="3014170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it-IT" sz="2400" b="1">
                <a:solidFill>
                  <a:schemeClr val="bg1"/>
                </a:solidFill>
                <a:latin typeface="Century Gothic" panose="020B0502020202020204" pitchFamily="34" charset="0"/>
              </a:rPr>
              <a:t>Solution to </a:t>
            </a:r>
            <a:r>
              <a:rPr lang="it-IT" sz="2400" b="1" err="1">
                <a:solidFill>
                  <a:schemeClr val="bg1"/>
                </a:solidFill>
                <a:latin typeface="Century Gothic" panose="020B0502020202020204" pitchFamily="34" charset="0"/>
              </a:rPr>
              <a:t>avoid</a:t>
            </a:r>
            <a:r>
              <a:rPr lang="it-IT" sz="2400" b="1">
                <a:solidFill>
                  <a:schemeClr val="bg1"/>
                </a:solidFill>
                <a:latin typeface="Century Gothic" panose="020B0502020202020204" pitchFamily="34" charset="0"/>
              </a:rPr>
              <a:t> IR </a:t>
            </a:r>
            <a:r>
              <a:rPr lang="it-IT" sz="2400" b="1" err="1">
                <a:solidFill>
                  <a:schemeClr val="bg1"/>
                </a:solidFill>
                <a:latin typeface="Century Gothic" panose="020B0502020202020204" pitchFamily="34" charset="0"/>
              </a:rPr>
              <a:t>drop</a:t>
            </a:r>
            <a:r>
              <a:rPr lang="it-IT" sz="2400" b="1">
                <a:solidFill>
                  <a:schemeClr val="bg1"/>
                </a:solidFill>
                <a:latin typeface="Century Gothic" panose="020B0502020202020204" pitchFamily="34" charset="0"/>
              </a:rPr>
              <a:t> in DISC Ibias1 </a:t>
            </a:r>
            <a:endParaRPr lang="en-GB" sz="2400" b="1">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it-IT"/>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12</a:t>
            </a:fld>
            <a:endParaRPr lang="en-GB"/>
          </a:p>
        </p:txBody>
      </p:sp>
      <p:pic>
        <p:nvPicPr>
          <p:cNvPr id="10" name="Picture 9">
            <a:extLst>
              <a:ext uri="{FF2B5EF4-FFF2-40B4-BE49-F238E27FC236}">
                <a16:creationId xmlns:a16="http://schemas.microsoft.com/office/drawing/2014/main" id="{F804DB69-5B1B-3649-8CE0-2F40F4BC2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059582"/>
            <a:ext cx="6922879" cy="3483937"/>
          </a:xfrm>
          <a:prstGeom prst="rect">
            <a:avLst/>
          </a:prstGeom>
        </p:spPr>
      </p:pic>
      <p:sp>
        <p:nvSpPr>
          <p:cNvPr id="11" name="Rectangle 10">
            <a:extLst>
              <a:ext uri="{FF2B5EF4-FFF2-40B4-BE49-F238E27FC236}">
                <a16:creationId xmlns:a16="http://schemas.microsoft.com/office/drawing/2014/main" id="{C2B6CDFF-821B-3746-9764-7E73A22D4C87}"/>
              </a:ext>
            </a:extLst>
          </p:cNvPr>
          <p:cNvSpPr/>
          <p:nvPr/>
        </p:nvSpPr>
        <p:spPr>
          <a:xfrm>
            <a:off x="7877271" y="805727"/>
            <a:ext cx="1186543" cy="523220"/>
          </a:xfrm>
          <a:prstGeom prst="rect">
            <a:avLst/>
          </a:prstGeom>
          <a:solidFill>
            <a:schemeClr val="tx1"/>
          </a:solidFill>
        </p:spPr>
        <p:txBody>
          <a:bodyPr wrap="none">
            <a:spAutoFit/>
          </a:bodyPr>
          <a:lstStyle/>
          <a:p>
            <a:pPr algn="ctr"/>
            <a:r>
              <a:rPr lang="en-GB" sz="1400" b="1">
                <a:solidFill>
                  <a:srgbClr val="C00000"/>
                </a:solidFill>
                <a:latin typeface="Century Gothic" panose="020B0502020202020204" pitchFamily="34" charset="0"/>
              </a:rPr>
              <a:t>Solution for </a:t>
            </a:r>
          </a:p>
          <a:p>
            <a:pPr algn="ctr"/>
            <a:r>
              <a:rPr lang="en-GB" sz="1400" b="1">
                <a:solidFill>
                  <a:srgbClr val="C00000"/>
                </a:solidFill>
                <a:latin typeface="Century Gothic" panose="020B0502020202020204" pitchFamily="34" charset="0"/>
              </a:rPr>
              <a:t>DiscIbias1</a:t>
            </a:r>
            <a:endParaRPr lang="it-IT" sz="1400" b="1"/>
          </a:p>
        </p:txBody>
      </p:sp>
    </p:spTree>
    <p:extLst>
      <p:ext uri="{BB962C8B-B14F-4D97-AF65-F5344CB8AC3E}">
        <p14:creationId xmlns:p14="http://schemas.microsoft.com/office/powerpoint/2010/main" val="1734367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73CB3B6-F9E0-594E-A2B9-8FC5E0DC4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059582"/>
            <a:ext cx="6922879" cy="3483937"/>
          </a:xfrm>
          <a:prstGeom prst="rect">
            <a:avLst/>
          </a:prstGeom>
        </p:spPr>
      </p:pic>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4"/>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it-IT" sz="2400" b="1">
                <a:solidFill>
                  <a:schemeClr val="bg1"/>
                </a:solidFill>
                <a:latin typeface="Century Gothic" panose="020B0502020202020204" pitchFamily="34" charset="0"/>
              </a:rPr>
              <a:t>Solution to </a:t>
            </a:r>
            <a:r>
              <a:rPr lang="it-IT" sz="2400" b="1" err="1">
                <a:solidFill>
                  <a:schemeClr val="bg1"/>
                </a:solidFill>
                <a:latin typeface="Century Gothic" panose="020B0502020202020204" pitchFamily="34" charset="0"/>
              </a:rPr>
              <a:t>avoid</a:t>
            </a:r>
            <a:r>
              <a:rPr lang="it-IT" sz="2400" b="1">
                <a:solidFill>
                  <a:schemeClr val="bg1"/>
                </a:solidFill>
                <a:latin typeface="Century Gothic" panose="020B0502020202020204" pitchFamily="34" charset="0"/>
              </a:rPr>
              <a:t> IR </a:t>
            </a:r>
            <a:r>
              <a:rPr lang="it-IT" sz="2400" b="1" err="1">
                <a:solidFill>
                  <a:schemeClr val="bg1"/>
                </a:solidFill>
                <a:latin typeface="Century Gothic" panose="020B0502020202020204" pitchFamily="34" charset="0"/>
              </a:rPr>
              <a:t>drop</a:t>
            </a:r>
            <a:r>
              <a:rPr lang="it-IT" sz="2400" b="1">
                <a:solidFill>
                  <a:schemeClr val="bg1"/>
                </a:solidFill>
                <a:latin typeface="Century Gothic" panose="020B0502020202020204" pitchFamily="34" charset="0"/>
              </a:rPr>
              <a:t> in DISC Ibias1 </a:t>
            </a:r>
            <a:endParaRPr lang="en-GB" sz="2400" b="1">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it-IT"/>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13</a:t>
            </a:fld>
            <a:endParaRPr lang="en-GB"/>
          </a:p>
        </p:txBody>
      </p:sp>
      <p:sp>
        <p:nvSpPr>
          <p:cNvPr id="4" name="Rounded Rectangle 3">
            <a:extLst>
              <a:ext uri="{FF2B5EF4-FFF2-40B4-BE49-F238E27FC236}">
                <a16:creationId xmlns:a16="http://schemas.microsoft.com/office/drawing/2014/main" id="{CB5D86E1-B41B-3244-9E33-B9681B5B9846}"/>
              </a:ext>
            </a:extLst>
          </p:cNvPr>
          <p:cNvSpPr/>
          <p:nvPr/>
        </p:nvSpPr>
        <p:spPr>
          <a:xfrm>
            <a:off x="782960" y="1946239"/>
            <a:ext cx="621547" cy="9361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4">
            <a:extLst>
              <a:ext uri="{FF2B5EF4-FFF2-40B4-BE49-F238E27FC236}">
                <a16:creationId xmlns:a16="http://schemas.microsoft.com/office/drawing/2014/main" id="{808BF1A6-E911-2A48-9C21-C2DD3B00839A}"/>
              </a:ext>
            </a:extLst>
          </p:cNvPr>
          <p:cNvSpPr txBox="1"/>
          <p:nvPr/>
        </p:nvSpPr>
        <p:spPr>
          <a:xfrm>
            <a:off x="107504" y="1037718"/>
            <a:ext cx="1186543" cy="461665"/>
          </a:xfrm>
          <a:prstGeom prst="rect">
            <a:avLst/>
          </a:prstGeom>
          <a:noFill/>
        </p:spPr>
        <p:txBody>
          <a:bodyPr wrap="square" rtlCol="0">
            <a:spAutoFit/>
          </a:bodyPr>
          <a:lstStyle/>
          <a:p>
            <a:r>
              <a:rPr lang="it-IT" sz="1200">
                <a:latin typeface="Century Gothic" panose="020B0502020202020204" pitchFamily="34" charset="0"/>
              </a:rPr>
              <a:t>On the test </a:t>
            </a:r>
            <a:r>
              <a:rPr lang="it-IT" sz="1200" err="1">
                <a:latin typeface="Century Gothic" panose="020B0502020202020204" pitchFamily="34" charset="0"/>
              </a:rPr>
              <a:t>board</a:t>
            </a:r>
            <a:r>
              <a:rPr lang="it-IT" sz="1200">
                <a:latin typeface="Century Gothic" panose="020B0502020202020204" pitchFamily="34" charset="0"/>
              </a:rPr>
              <a:t> </a:t>
            </a:r>
          </a:p>
        </p:txBody>
      </p:sp>
      <p:cxnSp>
        <p:nvCxnSpPr>
          <p:cNvPr id="9" name="Straight Arrow Connector 8">
            <a:extLst>
              <a:ext uri="{FF2B5EF4-FFF2-40B4-BE49-F238E27FC236}">
                <a16:creationId xmlns:a16="http://schemas.microsoft.com/office/drawing/2014/main" id="{0DBDEB9D-7594-AC41-86A3-760E7730B53D}"/>
              </a:ext>
            </a:extLst>
          </p:cNvPr>
          <p:cNvCxnSpPr>
            <a:cxnSpLocks/>
          </p:cNvCxnSpPr>
          <p:nvPr/>
        </p:nvCxnSpPr>
        <p:spPr>
          <a:xfrm>
            <a:off x="755576" y="1588609"/>
            <a:ext cx="72008" cy="263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B2DC293-2E0D-5246-AC58-91D7EE921991}"/>
              </a:ext>
            </a:extLst>
          </p:cNvPr>
          <p:cNvCxnSpPr>
            <a:cxnSpLocks/>
          </p:cNvCxnSpPr>
          <p:nvPr/>
        </p:nvCxnSpPr>
        <p:spPr>
          <a:xfrm flipV="1">
            <a:off x="908522" y="2801550"/>
            <a:ext cx="711150" cy="1120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C19D537-21D5-0041-9D84-79558366C9C2}"/>
              </a:ext>
            </a:extLst>
          </p:cNvPr>
          <p:cNvSpPr txBox="1"/>
          <p:nvPr/>
        </p:nvSpPr>
        <p:spPr>
          <a:xfrm>
            <a:off x="264916" y="3965899"/>
            <a:ext cx="1287213" cy="646331"/>
          </a:xfrm>
          <a:prstGeom prst="rect">
            <a:avLst/>
          </a:prstGeom>
          <a:noFill/>
        </p:spPr>
        <p:txBody>
          <a:bodyPr wrap="square" rtlCol="0">
            <a:spAutoFit/>
          </a:bodyPr>
          <a:lstStyle/>
          <a:p>
            <a:r>
              <a:rPr lang="it-IT" sz="1200">
                <a:latin typeface="Century Gothic" panose="020B0502020202020204" pitchFamily="34" charset="0"/>
              </a:rPr>
              <a:t>Voltage </a:t>
            </a:r>
            <a:r>
              <a:rPr lang="it-IT" sz="1200" err="1">
                <a:latin typeface="Century Gothic" panose="020B0502020202020204" pitchFamily="34" charset="0"/>
              </a:rPr>
              <a:t>sent</a:t>
            </a:r>
            <a:r>
              <a:rPr lang="it-IT" sz="1200">
                <a:latin typeface="Century Gothic" panose="020B0502020202020204" pitchFamily="34" charset="0"/>
              </a:rPr>
              <a:t> </a:t>
            </a:r>
            <a:r>
              <a:rPr lang="it-IT" sz="1200" err="1">
                <a:latin typeface="Century Gothic" panose="020B0502020202020204" pitchFamily="34" charset="0"/>
              </a:rPr>
              <a:t>along</a:t>
            </a:r>
            <a:r>
              <a:rPr lang="it-IT" sz="1200">
                <a:latin typeface="Century Gothic" panose="020B0502020202020204" pitchFamily="34" charset="0"/>
              </a:rPr>
              <a:t> the ASIC</a:t>
            </a:r>
          </a:p>
        </p:txBody>
      </p:sp>
      <p:sp>
        <p:nvSpPr>
          <p:cNvPr id="20" name="TextBox 19">
            <a:extLst>
              <a:ext uri="{FF2B5EF4-FFF2-40B4-BE49-F238E27FC236}">
                <a16:creationId xmlns:a16="http://schemas.microsoft.com/office/drawing/2014/main" id="{D39A9512-67D9-464A-A05D-F2EB8D4E31B6}"/>
              </a:ext>
            </a:extLst>
          </p:cNvPr>
          <p:cNvSpPr txBox="1"/>
          <p:nvPr/>
        </p:nvSpPr>
        <p:spPr>
          <a:xfrm>
            <a:off x="1746055" y="4612230"/>
            <a:ext cx="6286728" cy="461665"/>
          </a:xfrm>
          <a:prstGeom prst="rect">
            <a:avLst/>
          </a:prstGeom>
          <a:noFill/>
        </p:spPr>
        <p:txBody>
          <a:bodyPr wrap="square" rtlCol="0">
            <a:spAutoFit/>
          </a:bodyPr>
          <a:lstStyle/>
          <a:p>
            <a:r>
              <a:rPr lang="it-IT" sz="800" dirty="0">
                <a:latin typeface="Century Gothic" panose="020B0502020202020204" pitchFamily="34" charset="0"/>
              </a:rPr>
              <a:t>In </a:t>
            </a:r>
            <a:r>
              <a:rPr lang="it-IT" sz="800" dirty="0" err="1">
                <a:latin typeface="Century Gothic" panose="020B0502020202020204" pitchFamily="34" charset="0"/>
              </a:rPr>
              <a:t>theory</a:t>
            </a:r>
            <a:r>
              <a:rPr lang="it-IT" sz="800" dirty="0">
                <a:latin typeface="Century Gothic" panose="020B0502020202020204" pitchFamily="34" charset="0"/>
              </a:rPr>
              <a:t> </a:t>
            </a:r>
            <a:r>
              <a:rPr lang="it-IT" sz="800" dirty="0" err="1">
                <a:latin typeface="Century Gothic" panose="020B0502020202020204" pitchFamily="34" charset="0"/>
              </a:rPr>
              <a:t>we</a:t>
            </a:r>
            <a:r>
              <a:rPr lang="it-IT" sz="800" dirty="0">
                <a:latin typeface="Century Gothic" panose="020B0502020202020204" pitchFamily="34" charset="0"/>
              </a:rPr>
              <a:t> can </a:t>
            </a:r>
            <a:r>
              <a:rPr lang="it-IT" sz="800" dirty="0" err="1">
                <a:latin typeface="Century Gothic" panose="020B0502020202020204" pitchFamily="34" charset="0"/>
              </a:rPr>
              <a:t>sent</a:t>
            </a:r>
            <a:r>
              <a:rPr lang="it-IT" sz="800" dirty="0">
                <a:latin typeface="Century Gothic" panose="020B0502020202020204" pitchFamily="34" charset="0"/>
              </a:rPr>
              <a:t> </a:t>
            </a:r>
            <a:r>
              <a:rPr lang="it-IT" sz="800" dirty="0" err="1">
                <a:latin typeface="Century Gothic" panose="020B0502020202020204" pitchFamily="34" charset="0"/>
              </a:rPr>
              <a:t>only</a:t>
            </a:r>
            <a:r>
              <a:rPr lang="it-IT" sz="800" dirty="0">
                <a:latin typeface="Century Gothic" panose="020B0502020202020204" pitchFamily="34" charset="0"/>
              </a:rPr>
              <a:t> </a:t>
            </a:r>
            <a:r>
              <a:rPr lang="it-IT" sz="800" dirty="0" err="1">
                <a:latin typeface="Century Gothic" panose="020B0502020202020204" pitchFamily="34" charset="0"/>
              </a:rPr>
              <a:t>this</a:t>
            </a:r>
            <a:r>
              <a:rPr lang="it-IT" sz="800" dirty="0">
                <a:latin typeface="Century Gothic" panose="020B0502020202020204" pitchFamily="34" charset="0"/>
              </a:rPr>
              <a:t> voltage </a:t>
            </a:r>
            <a:r>
              <a:rPr lang="it-IT" sz="800" dirty="0" err="1">
                <a:latin typeface="Century Gothic" panose="020B0502020202020204" pitchFamily="34" charset="0"/>
              </a:rPr>
              <a:t>along</a:t>
            </a:r>
            <a:r>
              <a:rPr lang="it-IT" sz="800" dirty="0">
                <a:latin typeface="Century Gothic" panose="020B0502020202020204" pitchFamily="34" charset="0"/>
              </a:rPr>
              <a:t> the 20 </a:t>
            </a:r>
            <a:r>
              <a:rPr lang="it-IT" sz="800" dirty="0" err="1">
                <a:latin typeface="Century Gothic" panose="020B0502020202020204" pitchFamily="34" charset="0"/>
              </a:rPr>
              <a:t>channels</a:t>
            </a:r>
            <a:r>
              <a:rPr lang="it-IT" sz="800" dirty="0">
                <a:latin typeface="Century Gothic" panose="020B0502020202020204" pitchFamily="34" charset="0"/>
              </a:rPr>
              <a:t>. The </a:t>
            </a:r>
            <a:r>
              <a:rPr lang="it-IT" sz="800" dirty="0" err="1">
                <a:latin typeface="Century Gothic" panose="020B0502020202020204" pitchFamily="34" charset="0"/>
              </a:rPr>
              <a:t>solution</a:t>
            </a:r>
            <a:r>
              <a:rPr lang="it-IT" sz="800" dirty="0">
                <a:latin typeface="Century Gothic" panose="020B0502020202020204" pitchFamily="34" charset="0"/>
              </a:rPr>
              <a:t> </a:t>
            </a:r>
            <a:r>
              <a:rPr lang="it-IT" sz="800" dirty="0" err="1">
                <a:latin typeface="Century Gothic" panose="020B0502020202020204" pitchFamily="34" charset="0"/>
              </a:rPr>
              <a:t>would</a:t>
            </a:r>
            <a:r>
              <a:rPr lang="it-IT" sz="800" dirty="0">
                <a:latin typeface="Century Gothic" panose="020B0502020202020204" pitchFamily="34" charset="0"/>
              </a:rPr>
              <a:t> be </a:t>
            </a:r>
            <a:r>
              <a:rPr lang="it-IT" sz="800" dirty="0" err="1">
                <a:latin typeface="Century Gothic" panose="020B0502020202020204" pitchFamily="34" charset="0"/>
              </a:rPr>
              <a:t>simpler</a:t>
            </a:r>
            <a:r>
              <a:rPr lang="it-IT" sz="800" dirty="0">
                <a:latin typeface="Century Gothic" panose="020B0502020202020204" pitchFamily="34" charset="0"/>
              </a:rPr>
              <a:t> </a:t>
            </a:r>
            <a:r>
              <a:rPr lang="it-IT" sz="800" dirty="0" err="1">
                <a:latin typeface="Century Gothic" panose="020B0502020202020204" pitchFamily="34" charset="0"/>
              </a:rPr>
              <a:t>but</a:t>
            </a:r>
            <a:r>
              <a:rPr lang="it-IT" sz="800" dirty="0">
                <a:latin typeface="Century Gothic" panose="020B0502020202020204" pitchFamily="34" charset="0"/>
              </a:rPr>
              <a:t> </a:t>
            </a:r>
            <a:r>
              <a:rPr lang="it-IT" sz="800" dirty="0" err="1">
                <a:latin typeface="Century Gothic" panose="020B0502020202020204" pitchFamily="34" charset="0"/>
              </a:rPr>
              <a:t>it</a:t>
            </a:r>
            <a:r>
              <a:rPr lang="it-IT" sz="800" dirty="0">
                <a:latin typeface="Century Gothic" panose="020B0502020202020204" pitchFamily="34" charset="0"/>
              </a:rPr>
              <a:t> </a:t>
            </a:r>
            <a:r>
              <a:rPr lang="it-IT" sz="800" dirty="0" err="1">
                <a:latin typeface="Century Gothic" panose="020B0502020202020204" pitchFamily="34" charset="0"/>
              </a:rPr>
              <a:t>does</a:t>
            </a:r>
            <a:r>
              <a:rPr lang="it-IT" sz="800" dirty="0">
                <a:latin typeface="Century Gothic" panose="020B0502020202020204" pitchFamily="34" charset="0"/>
              </a:rPr>
              <a:t> </a:t>
            </a:r>
            <a:r>
              <a:rPr lang="it-IT" sz="800" dirty="0" err="1">
                <a:latin typeface="Century Gothic" panose="020B0502020202020204" pitchFamily="34" charset="0"/>
              </a:rPr>
              <a:t>not</a:t>
            </a:r>
            <a:r>
              <a:rPr lang="it-IT" sz="800" dirty="0">
                <a:latin typeface="Century Gothic" panose="020B0502020202020204" pitchFamily="34" charset="0"/>
              </a:rPr>
              <a:t> take </a:t>
            </a:r>
            <a:r>
              <a:rPr lang="it-IT" sz="800" dirty="0" err="1">
                <a:latin typeface="Century Gothic" panose="020B0502020202020204" pitchFamily="34" charset="0"/>
              </a:rPr>
              <a:t>into</a:t>
            </a:r>
            <a:r>
              <a:rPr lang="it-IT" sz="800" dirty="0">
                <a:latin typeface="Century Gothic" panose="020B0502020202020204" pitchFamily="34" charset="0"/>
              </a:rPr>
              <a:t> account </a:t>
            </a:r>
            <a:r>
              <a:rPr lang="it-IT" sz="800" dirty="0" err="1">
                <a:latin typeface="Century Gothic" panose="020B0502020202020204" pitchFamily="34" charset="0"/>
              </a:rPr>
              <a:t>vdd</a:t>
            </a:r>
            <a:r>
              <a:rPr lang="it-IT" sz="800" dirty="0">
                <a:latin typeface="Century Gothic" panose="020B0502020202020204" pitchFamily="34" charset="0"/>
              </a:rPr>
              <a:t> </a:t>
            </a:r>
            <a:r>
              <a:rPr lang="it-IT" sz="800" dirty="0" err="1">
                <a:latin typeface="Century Gothic" panose="020B0502020202020204" pitchFamily="34" charset="0"/>
              </a:rPr>
              <a:t>variations</a:t>
            </a:r>
            <a:r>
              <a:rPr lang="it-IT" sz="800" dirty="0">
                <a:latin typeface="Century Gothic" panose="020B0502020202020204" pitchFamily="34" charset="0"/>
              </a:rPr>
              <a:t> </a:t>
            </a:r>
            <a:r>
              <a:rPr lang="it-IT" sz="800" dirty="0" err="1">
                <a:latin typeface="Century Gothic" panose="020B0502020202020204" pitchFamily="34" charset="0"/>
              </a:rPr>
              <a:t>between</a:t>
            </a:r>
            <a:r>
              <a:rPr lang="it-IT" sz="800" dirty="0">
                <a:latin typeface="Century Gothic" panose="020B0502020202020204" pitchFamily="34" charset="0"/>
              </a:rPr>
              <a:t> </a:t>
            </a:r>
            <a:r>
              <a:rPr lang="it-IT" sz="800" dirty="0" err="1">
                <a:latin typeface="Century Gothic" panose="020B0502020202020204" pitchFamily="34" charset="0"/>
              </a:rPr>
              <a:t>sectors</a:t>
            </a:r>
            <a:r>
              <a:rPr lang="it-IT" sz="800" dirty="0">
                <a:latin typeface="Century Gothic" panose="020B0502020202020204" pitchFamily="34" charset="0"/>
              </a:rPr>
              <a:t>. For </a:t>
            </a:r>
            <a:r>
              <a:rPr lang="it-IT" sz="800" dirty="0" err="1">
                <a:latin typeface="Century Gothic" panose="020B0502020202020204" pitchFamily="34" charset="0"/>
              </a:rPr>
              <a:t>this</a:t>
            </a:r>
            <a:r>
              <a:rPr lang="it-IT" sz="800" dirty="0">
                <a:latin typeface="Century Gothic" panose="020B0502020202020204" pitchFamily="34" charset="0"/>
              </a:rPr>
              <a:t> </a:t>
            </a:r>
            <a:r>
              <a:rPr lang="it-IT" sz="800" dirty="0" err="1">
                <a:latin typeface="Century Gothic" panose="020B0502020202020204" pitchFamily="34" charset="0"/>
              </a:rPr>
              <a:t>reason</a:t>
            </a:r>
            <a:r>
              <a:rPr lang="it-IT" sz="800" dirty="0">
                <a:latin typeface="Century Gothic" panose="020B0502020202020204" pitchFamily="34" charset="0"/>
              </a:rPr>
              <a:t> </a:t>
            </a:r>
            <a:r>
              <a:rPr lang="it-IT" sz="800" dirty="0" err="1">
                <a:latin typeface="Century Gothic" panose="020B0502020202020204" pitchFamily="34" charset="0"/>
              </a:rPr>
              <a:t>it</a:t>
            </a:r>
            <a:r>
              <a:rPr lang="it-IT" sz="800" dirty="0">
                <a:latin typeface="Century Gothic" panose="020B0502020202020204" pitchFamily="34" charset="0"/>
              </a:rPr>
              <a:t> </a:t>
            </a:r>
            <a:r>
              <a:rPr lang="it-IT" sz="800" dirty="0" err="1">
                <a:latin typeface="Century Gothic" panose="020B0502020202020204" pitchFamily="34" charset="0"/>
              </a:rPr>
              <a:t>is</a:t>
            </a:r>
            <a:r>
              <a:rPr lang="it-IT" sz="800" dirty="0">
                <a:latin typeface="Century Gothic" panose="020B0502020202020204" pitchFamily="34" charset="0"/>
              </a:rPr>
              <a:t> </a:t>
            </a:r>
            <a:r>
              <a:rPr lang="it-IT" sz="800" dirty="0" err="1">
                <a:latin typeface="Century Gothic" panose="020B0502020202020204" pitchFamily="34" charset="0"/>
              </a:rPr>
              <a:t>better</a:t>
            </a:r>
            <a:r>
              <a:rPr lang="it-IT" sz="800" dirty="0">
                <a:latin typeface="Century Gothic" panose="020B0502020202020204" pitchFamily="34" charset="0"/>
              </a:rPr>
              <a:t> to </a:t>
            </a:r>
            <a:r>
              <a:rPr lang="it-IT" sz="800" dirty="0" err="1">
                <a:latin typeface="Century Gothic" panose="020B0502020202020204" pitchFamily="34" charset="0"/>
              </a:rPr>
              <a:t>maintain</a:t>
            </a:r>
            <a:r>
              <a:rPr lang="it-IT" sz="800" dirty="0">
                <a:latin typeface="Century Gothic" panose="020B0502020202020204" pitchFamily="34" charset="0"/>
              </a:rPr>
              <a:t> the </a:t>
            </a:r>
            <a:r>
              <a:rPr lang="it-IT" sz="800" dirty="0" err="1">
                <a:latin typeface="Century Gothic" panose="020B0502020202020204" pitchFamily="34" charset="0"/>
              </a:rPr>
              <a:t>sector</a:t>
            </a:r>
            <a:r>
              <a:rPr lang="it-IT" sz="800" dirty="0">
                <a:latin typeface="Century Gothic" panose="020B0502020202020204" pitchFamily="34" charset="0"/>
              </a:rPr>
              <a:t> </a:t>
            </a:r>
            <a:r>
              <a:rPr lang="it-IT" sz="800" dirty="0" err="1">
                <a:latin typeface="Century Gothic" panose="020B0502020202020204" pitchFamily="34" charset="0"/>
              </a:rPr>
              <a:t>division</a:t>
            </a:r>
            <a:r>
              <a:rPr lang="it-IT" sz="800" dirty="0">
                <a:latin typeface="Century Gothic" panose="020B0502020202020204" pitchFamily="34" charset="0"/>
              </a:rPr>
              <a:t> </a:t>
            </a:r>
            <a:r>
              <a:rPr lang="it-IT" sz="800" dirty="0" err="1">
                <a:latin typeface="Century Gothic" panose="020B0502020202020204" pitchFamily="34" charset="0"/>
              </a:rPr>
              <a:t>even</a:t>
            </a:r>
            <a:r>
              <a:rPr lang="it-IT" sz="800" dirty="0">
                <a:latin typeface="Century Gothic" panose="020B0502020202020204" pitchFamily="34" charset="0"/>
              </a:rPr>
              <a:t> </a:t>
            </a:r>
            <a:r>
              <a:rPr lang="it-IT" sz="800" dirty="0" err="1">
                <a:latin typeface="Century Gothic" panose="020B0502020202020204" pitchFamily="34" charset="0"/>
              </a:rPr>
              <a:t>if</a:t>
            </a:r>
            <a:r>
              <a:rPr lang="it-IT" sz="800" dirty="0">
                <a:latin typeface="Century Gothic" panose="020B0502020202020204" pitchFamily="34" charset="0"/>
              </a:rPr>
              <a:t> </a:t>
            </a:r>
            <a:r>
              <a:rPr lang="it-IT" sz="800" dirty="0" err="1">
                <a:latin typeface="Century Gothic" panose="020B0502020202020204" pitchFamily="34" charset="0"/>
              </a:rPr>
              <a:t>power</a:t>
            </a:r>
            <a:r>
              <a:rPr lang="it-IT" sz="800" dirty="0">
                <a:latin typeface="Century Gothic" panose="020B0502020202020204" pitchFamily="34" charset="0"/>
              </a:rPr>
              <a:t> </a:t>
            </a:r>
            <a:r>
              <a:rPr lang="it-IT" sz="800" dirty="0" err="1">
                <a:latin typeface="Century Gothic" panose="020B0502020202020204" pitchFamily="34" charset="0"/>
              </a:rPr>
              <a:t>consumption</a:t>
            </a:r>
            <a:r>
              <a:rPr lang="it-IT" sz="800" dirty="0">
                <a:latin typeface="Century Gothic" panose="020B0502020202020204" pitchFamily="34" charset="0"/>
              </a:rPr>
              <a:t> </a:t>
            </a:r>
            <a:r>
              <a:rPr lang="it-IT" sz="800" dirty="0" err="1">
                <a:latin typeface="Century Gothic" panose="020B0502020202020204" pitchFamily="34" charset="0"/>
              </a:rPr>
              <a:t>increases</a:t>
            </a:r>
            <a:r>
              <a:rPr lang="it-IT" sz="800" dirty="0">
                <a:latin typeface="Century Gothic" panose="020B0502020202020204" pitchFamily="34" charset="0"/>
              </a:rPr>
              <a:t> a </a:t>
            </a:r>
            <a:r>
              <a:rPr lang="it-IT" sz="800" dirty="0" err="1">
                <a:latin typeface="Century Gothic" panose="020B0502020202020204" pitchFamily="34" charset="0"/>
              </a:rPr>
              <a:t>little</a:t>
            </a:r>
            <a:r>
              <a:rPr lang="it-IT" sz="800" dirty="0">
                <a:latin typeface="Century Gothic" panose="020B0502020202020204" pitchFamily="34" charset="0"/>
              </a:rPr>
              <a:t> bit</a:t>
            </a:r>
          </a:p>
        </p:txBody>
      </p:sp>
      <p:cxnSp>
        <p:nvCxnSpPr>
          <p:cNvPr id="21" name="Straight Arrow Connector 20">
            <a:extLst>
              <a:ext uri="{FF2B5EF4-FFF2-40B4-BE49-F238E27FC236}">
                <a16:creationId xmlns:a16="http://schemas.microsoft.com/office/drawing/2014/main" id="{1B201F91-2008-5945-B0BC-B373E479F67C}"/>
              </a:ext>
            </a:extLst>
          </p:cNvPr>
          <p:cNvCxnSpPr>
            <a:cxnSpLocks/>
          </p:cNvCxnSpPr>
          <p:nvPr/>
        </p:nvCxnSpPr>
        <p:spPr>
          <a:xfrm flipV="1">
            <a:off x="3131840" y="3361653"/>
            <a:ext cx="220238" cy="12505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70FFD62-BC54-3545-812F-E4BCF3352436}"/>
              </a:ext>
            </a:extLst>
          </p:cNvPr>
          <p:cNvSpPr/>
          <p:nvPr/>
        </p:nvSpPr>
        <p:spPr>
          <a:xfrm>
            <a:off x="7877271" y="805727"/>
            <a:ext cx="1186543" cy="523220"/>
          </a:xfrm>
          <a:prstGeom prst="rect">
            <a:avLst/>
          </a:prstGeom>
          <a:solidFill>
            <a:schemeClr val="tx1"/>
          </a:solidFill>
        </p:spPr>
        <p:txBody>
          <a:bodyPr wrap="none">
            <a:spAutoFit/>
          </a:bodyPr>
          <a:lstStyle/>
          <a:p>
            <a:pPr algn="ctr"/>
            <a:r>
              <a:rPr lang="en-GB" sz="1400" b="1">
                <a:solidFill>
                  <a:srgbClr val="C00000"/>
                </a:solidFill>
                <a:latin typeface="Century Gothic" panose="020B0502020202020204" pitchFamily="34" charset="0"/>
              </a:rPr>
              <a:t>Solution for </a:t>
            </a:r>
          </a:p>
          <a:p>
            <a:pPr algn="ctr"/>
            <a:r>
              <a:rPr lang="en-GB" sz="1400" b="1">
                <a:solidFill>
                  <a:srgbClr val="C00000"/>
                </a:solidFill>
                <a:latin typeface="Century Gothic" panose="020B0502020202020204" pitchFamily="34" charset="0"/>
              </a:rPr>
              <a:t>DiscIbias1</a:t>
            </a:r>
            <a:endParaRPr lang="it-IT" sz="1400" b="1"/>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D4BB64E-8912-C741-998B-B2E8BA6B9644}"/>
                  </a:ext>
                </a:extLst>
              </p:cNvPr>
              <p:cNvSpPr txBox="1"/>
              <p:nvPr/>
            </p:nvSpPr>
            <p:spPr>
              <a:xfrm>
                <a:off x="7859565" y="1492896"/>
                <a:ext cx="1186543" cy="34394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050" i="1" smtClean="0">
                              <a:latin typeface="Cambria Math" panose="02040503050406030204" pitchFamily="18" charset="0"/>
                            </a:rPr>
                          </m:ctrlPr>
                        </m:sSubPr>
                        <m:e>
                          <m:r>
                            <a:rPr lang="it-IT" sz="1050" b="0" i="1" smtClean="0">
                              <a:latin typeface="Cambria Math" panose="02040503050406030204" pitchFamily="18" charset="0"/>
                            </a:rPr>
                            <m:t>𝐼</m:t>
                          </m:r>
                        </m:e>
                        <m:sub>
                          <m:r>
                            <a:rPr lang="it-IT" sz="1050" b="0" i="1" smtClean="0">
                              <a:latin typeface="Cambria Math" panose="02040503050406030204" pitchFamily="18" charset="0"/>
                            </a:rPr>
                            <m:t>𝐷𝑖𝑠𝑐</m:t>
                          </m:r>
                          <m:r>
                            <a:rPr lang="it-IT" sz="1050" b="0" i="1" smtClean="0">
                              <a:latin typeface="Cambria Math" panose="02040503050406030204" pitchFamily="18" charset="0"/>
                            </a:rPr>
                            <m:t>,</m:t>
                          </m:r>
                          <m:r>
                            <a:rPr lang="it-IT" sz="1050" b="0" i="1" smtClean="0">
                              <a:latin typeface="Cambria Math" panose="02040503050406030204" pitchFamily="18" charset="0"/>
                            </a:rPr>
                            <m:t>𝐼𝑏𝑖𝑎𝑠</m:t>
                          </m:r>
                          <m:r>
                            <a:rPr lang="it-IT" sz="1050" b="0" i="1" smtClean="0">
                              <a:latin typeface="Cambria Math" panose="02040503050406030204" pitchFamily="18" charset="0"/>
                            </a:rPr>
                            <m:t>1</m:t>
                          </m:r>
                        </m:sub>
                      </m:sSub>
                      <m:r>
                        <a:rPr lang="it-IT" sz="1050" b="0" i="1" smtClean="0">
                          <a:latin typeface="Cambria Math" panose="02040503050406030204" pitchFamily="18" charset="0"/>
                        </a:rPr>
                        <m:t>= </m:t>
                      </m:r>
                      <m:f>
                        <m:fPr>
                          <m:ctrlPr>
                            <a:rPr lang="it-IT" sz="1050" b="0" i="1" smtClean="0">
                              <a:latin typeface="Cambria Math" panose="02040503050406030204" pitchFamily="18" charset="0"/>
                            </a:rPr>
                          </m:ctrlPr>
                        </m:fPr>
                        <m:num>
                          <m:r>
                            <a:rPr lang="it-IT" sz="1050" b="0" i="1" smtClean="0">
                              <a:latin typeface="Cambria Math" panose="02040503050406030204" pitchFamily="18" charset="0"/>
                            </a:rPr>
                            <m:t>3</m:t>
                          </m:r>
                        </m:num>
                        <m:den>
                          <m:r>
                            <a:rPr lang="it-IT" sz="1050" b="0" i="1" smtClean="0">
                              <a:latin typeface="Cambria Math" panose="02040503050406030204" pitchFamily="18" charset="0"/>
                            </a:rPr>
                            <m:t>4</m:t>
                          </m:r>
                        </m:den>
                      </m:f>
                      <m:f>
                        <m:fPr>
                          <m:ctrlPr>
                            <a:rPr lang="it-IT" sz="1050" b="0" i="1" smtClean="0">
                              <a:latin typeface="Cambria Math" panose="02040503050406030204" pitchFamily="18" charset="0"/>
                            </a:rPr>
                          </m:ctrlPr>
                        </m:fPr>
                        <m:num>
                          <m:sSub>
                            <m:sSubPr>
                              <m:ctrlPr>
                                <a:rPr lang="it-IT" sz="1050" b="0" i="1" smtClean="0">
                                  <a:latin typeface="Cambria Math" panose="02040503050406030204" pitchFamily="18" charset="0"/>
                                </a:rPr>
                              </m:ctrlPr>
                            </m:sSubPr>
                            <m:e>
                              <m:r>
                                <a:rPr lang="it-IT" sz="1050" b="0" i="1" smtClean="0">
                                  <a:latin typeface="Cambria Math" panose="02040503050406030204" pitchFamily="18" charset="0"/>
                                </a:rPr>
                                <m:t>𝑉</m:t>
                              </m:r>
                            </m:e>
                            <m:sub>
                              <m:r>
                                <a:rPr lang="it-IT" sz="1050" b="0" i="1" smtClean="0">
                                  <a:latin typeface="Cambria Math" panose="02040503050406030204" pitchFamily="18" charset="0"/>
                                </a:rPr>
                                <m:t>𝑟𝑒𝑓</m:t>
                              </m:r>
                            </m:sub>
                          </m:sSub>
                        </m:num>
                        <m:den>
                          <m:sSub>
                            <m:sSubPr>
                              <m:ctrlPr>
                                <a:rPr lang="it-IT" sz="1050" b="0" i="1" smtClean="0">
                                  <a:latin typeface="Cambria Math" panose="02040503050406030204" pitchFamily="18" charset="0"/>
                                </a:rPr>
                              </m:ctrlPr>
                            </m:sSubPr>
                            <m:e>
                              <m:r>
                                <a:rPr lang="it-IT" sz="1050" b="0" i="1" smtClean="0">
                                  <a:latin typeface="Cambria Math" panose="02040503050406030204" pitchFamily="18" charset="0"/>
                                </a:rPr>
                                <m:t>𝑅</m:t>
                              </m:r>
                            </m:e>
                            <m:sub>
                              <m:r>
                                <a:rPr lang="it-IT" sz="1050" b="0" i="1" smtClean="0">
                                  <a:latin typeface="Cambria Math" panose="02040503050406030204" pitchFamily="18" charset="0"/>
                                </a:rPr>
                                <m:t>2</m:t>
                              </m:r>
                            </m:sub>
                          </m:sSub>
                        </m:den>
                      </m:f>
                    </m:oMath>
                  </m:oMathPara>
                </a14:m>
                <a:endParaRPr lang="it-IT" sz="1050"/>
              </a:p>
            </p:txBody>
          </p:sp>
        </mc:Choice>
        <mc:Fallback xmlns="">
          <p:sp>
            <p:nvSpPr>
              <p:cNvPr id="7" name="TextBox 6">
                <a:extLst>
                  <a:ext uri="{FF2B5EF4-FFF2-40B4-BE49-F238E27FC236}">
                    <a16:creationId xmlns:a16="http://schemas.microsoft.com/office/drawing/2014/main" id="{DD4BB64E-8912-C741-998B-B2E8BA6B9644}"/>
                  </a:ext>
                </a:extLst>
              </p:cNvPr>
              <p:cNvSpPr txBox="1">
                <a:spLocks noRot="1" noChangeAspect="1" noMove="1" noResize="1" noEditPoints="1" noAdjustHandles="1" noChangeArrowheads="1" noChangeShapeType="1" noTextEdit="1"/>
              </p:cNvSpPr>
              <p:nvPr/>
            </p:nvSpPr>
            <p:spPr>
              <a:xfrm>
                <a:off x="7859565" y="1492896"/>
                <a:ext cx="1186543" cy="343940"/>
              </a:xfrm>
              <a:prstGeom prst="rect">
                <a:avLst/>
              </a:prstGeom>
              <a:blipFill>
                <a:blip r:embed="rId5"/>
                <a:stretch>
                  <a:fillRect b="-357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98D51753-A8DA-3B4A-83DD-4320042C94AC}"/>
                  </a:ext>
                </a:extLst>
              </p:cNvPr>
              <p:cNvSpPr/>
              <p:nvPr/>
            </p:nvSpPr>
            <p:spPr>
              <a:xfrm>
                <a:off x="7822471" y="1926954"/>
                <a:ext cx="1353127" cy="2418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it-IT" sz="900" i="1" smtClean="0">
                              <a:latin typeface="Cambria Math" panose="02040503050406030204" pitchFamily="18" charset="0"/>
                            </a:rPr>
                          </m:ctrlPr>
                        </m:sSubPr>
                        <m:e>
                          <m:r>
                            <a:rPr lang="it-IT" sz="900" i="1">
                              <a:latin typeface="Cambria Math" panose="02040503050406030204" pitchFamily="18" charset="0"/>
                            </a:rPr>
                            <m:t>𝑉</m:t>
                          </m:r>
                        </m:e>
                        <m:sub>
                          <m:r>
                            <a:rPr lang="it-IT" sz="900" i="1">
                              <a:latin typeface="Cambria Math" panose="02040503050406030204" pitchFamily="18" charset="0"/>
                            </a:rPr>
                            <m:t>𝑟𝑒𝑓</m:t>
                          </m:r>
                          <m:r>
                            <a:rPr lang="it-IT" sz="900" b="0" i="1" smtClean="0">
                              <a:latin typeface="Cambria Math" panose="02040503050406030204" pitchFamily="18" charset="0"/>
                            </a:rPr>
                            <m:t>,</m:t>
                          </m:r>
                          <m:r>
                            <a:rPr lang="it-IT" sz="900" b="0" i="1" smtClean="0">
                              <a:latin typeface="Cambria Math" panose="02040503050406030204" pitchFamily="18" charset="0"/>
                            </a:rPr>
                            <m:t>𝑛𝑜𝑚𝑖𝑛𝑎𝑙</m:t>
                          </m:r>
                        </m:sub>
                      </m:sSub>
                      <m:r>
                        <a:rPr lang="it-IT" sz="900" b="0" i="1" smtClean="0">
                          <a:latin typeface="Cambria Math" panose="02040503050406030204" pitchFamily="18" charset="0"/>
                        </a:rPr>
                        <m:t>=460 </m:t>
                      </m:r>
                      <m:r>
                        <a:rPr lang="it-IT" sz="900" b="0" i="1" smtClean="0">
                          <a:latin typeface="Cambria Math" panose="02040503050406030204" pitchFamily="18" charset="0"/>
                        </a:rPr>
                        <m:t>𝑚𝑉</m:t>
                      </m:r>
                      <m:r>
                        <a:rPr lang="it-IT" sz="900" b="0" i="1" smtClean="0">
                          <a:latin typeface="Cambria Math" panose="02040503050406030204" pitchFamily="18" charset="0"/>
                        </a:rPr>
                        <m:t> </m:t>
                      </m:r>
                    </m:oMath>
                  </m:oMathPara>
                </a14:m>
                <a:endParaRPr lang="it-IT" sz="900"/>
              </a:p>
            </p:txBody>
          </p:sp>
        </mc:Choice>
        <mc:Fallback xmlns="">
          <p:sp>
            <p:nvSpPr>
              <p:cNvPr id="10" name="Rectangle 9">
                <a:extLst>
                  <a:ext uri="{FF2B5EF4-FFF2-40B4-BE49-F238E27FC236}">
                    <a16:creationId xmlns:a16="http://schemas.microsoft.com/office/drawing/2014/main" id="{98D51753-A8DA-3B4A-83DD-4320042C94AC}"/>
                  </a:ext>
                </a:extLst>
              </p:cNvPr>
              <p:cNvSpPr>
                <a:spLocks noRot="1" noChangeAspect="1" noMove="1" noResize="1" noEditPoints="1" noAdjustHandles="1" noChangeArrowheads="1" noChangeShapeType="1" noTextEdit="1"/>
              </p:cNvSpPr>
              <p:nvPr/>
            </p:nvSpPr>
            <p:spPr>
              <a:xfrm>
                <a:off x="7822471" y="1926954"/>
                <a:ext cx="1353127" cy="241861"/>
              </a:xfrm>
              <a:prstGeom prst="rect">
                <a:avLst/>
              </a:prstGeom>
              <a:blipFill>
                <a:blip r:embed="rId6"/>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05703A0B-C63B-0F43-919F-6245B6440D13}"/>
                  </a:ext>
                </a:extLst>
              </p:cNvPr>
              <p:cNvSpPr/>
              <p:nvPr/>
            </p:nvSpPr>
            <p:spPr>
              <a:xfrm>
                <a:off x="7824729" y="2074173"/>
                <a:ext cx="934487" cy="2308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it-IT" sz="900" i="1" smtClean="0">
                              <a:latin typeface="Cambria Math" panose="02040503050406030204" pitchFamily="18" charset="0"/>
                            </a:rPr>
                          </m:ctrlPr>
                        </m:sSubPr>
                        <m:e>
                          <m:r>
                            <a:rPr lang="it-IT" sz="900" i="1">
                              <a:latin typeface="Cambria Math" panose="02040503050406030204" pitchFamily="18" charset="0"/>
                            </a:rPr>
                            <m:t>𝑅</m:t>
                          </m:r>
                        </m:e>
                        <m:sub>
                          <m:r>
                            <a:rPr lang="it-IT" sz="900" i="1">
                              <a:latin typeface="Cambria Math" panose="02040503050406030204" pitchFamily="18" charset="0"/>
                            </a:rPr>
                            <m:t>2</m:t>
                          </m:r>
                        </m:sub>
                      </m:sSub>
                      <m:r>
                        <a:rPr lang="it-IT" sz="900" b="0" i="1" smtClean="0">
                          <a:latin typeface="Cambria Math" panose="02040503050406030204" pitchFamily="18" charset="0"/>
                        </a:rPr>
                        <m:t>=11.77 </m:t>
                      </m:r>
                      <m:r>
                        <a:rPr lang="it-IT" sz="900" b="0" i="1" smtClean="0">
                          <a:latin typeface="Cambria Math" panose="02040503050406030204" pitchFamily="18" charset="0"/>
                        </a:rPr>
                        <m:t>𝑘</m:t>
                      </m:r>
                      <m:r>
                        <m:rPr>
                          <m:sty m:val="p"/>
                        </m:rPr>
                        <a:rPr lang="it-IT" sz="900" b="0" i="0" smtClean="0">
                          <a:latin typeface="Cambria Math" panose="02040503050406030204" pitchFamily="18" charset="0"/>
                        </a:rPr>
                        <m:t>Ω</m:t>
                      </m:r>
                    </m:oMath>
                  </m:oMathPara>
                </a14:m>
                <a:endParaRPr lang="it-IT" sz="900"/>
              </a:p>
            </p:txBody>
          </p:sp>
        </mc:Choice>
        <mc:Fallback xmlns="">
          <p:sp>
            <p:nvSpPr>
              <p:cNvPr id="11" name="Rectangle 10">
                <a:extLst>
                  <a:ext uri="{FF2B5EF4-FFF2-40B4-BE49-F238E27FC236}">
                    <a16:creationId xmlns:a16="http://schemas.microsoft.com/office/drawing/2014/main" id="{05703A0B-C63B-0F43-919F-6245B6440D13}"/>
                  </a:ext>
                </a:extLst>
              </p:cNvPr>
              <p:cNvSpPr>
                <a:spLocks noRot="1" noChangeAspect="1" noMove="1" noResize="1" noEditPoints="1" noAdjustHandles="1" noChangeArrowheads="1" noChangeShapeType="1" noTextEdit="1"/>
              </p:cNvSpPr>
              <p:nvPr/>
            </p:nvSpPr>
            <p:spPr>
              <a:xfrm>
                <a:off x="7824729" y="2074173"/>
                <a:ext cx="934487" cy="230832"/>
              </a:xfrm>
              <a:prstGeom prst="rect">
                <a:avLst/>
              </a:prstGeom>
              <a:blipFill>
                <a:blip r:embed="rId7"/>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12952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73CB3B6-F9E0-594E-A2B9-8FC5E0DC4CA9}"/>
              </a:ext>
            </a:extLst>
          </p:cNvPr>
          <p:cNvPicPr>
            <a:picLocks noChangeAspect="1"/>
          </p:cNvPicPr>
          <p:nvPr/>
        </p:nvPicPr>
        <p:blipFill rotWithShape="1">
          <a:blip r:embed="rId3">
            <a:extLst>
              <a:ext uri="{28A0092B-C50C-407E-A947-70E740481C1C}">
                <a14:useLocalDpi xmlns:a14="http://schemas.microsoft.com/office/drawing/2010/main" val="0"/>
              </a:ext>
            </a:extLst>
          </a:blip>
          <a:srcRect r="43139"/>
          <a:stretch/>
        </p:blipFill>
        <p:spPr>
          <a:xfrm>
            <a:off x="350803" y="880298"/>
            <a:ext cx="2887460" cy="2555548"/>
          </a:xfrm>
          <a:prstGeom prst="rect">
            <a:avLst/>
          </a:prstGeom>
        </p:spPr>
      </p:pic>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4"/>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it-IT" sz="2400" b="1" dirty="0">
                <a:solidFill>
                  <a:schemeClr val="bg1"/>
                </a:solidFill>
                <a:latin typeface="Century Gothic" panose="020B0502020202020204" pitchFamily="34" charset="0"/>
              </a:rPr>
              <a:t>Compatibility with FAST-PCB</a:t>
            </a:r>
            <a:endParaRPr lang="en-GB" sz="24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it-IT"/>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14</a:t>
            </a:fld>
            <a:endParaRPr lang="en-GB"/>
          </a:p>
        </p:txBody>
      </p:sp>
      <p:cxnSp>
        <p:nvCxnSpPr>
          <p:cNvPr id="9" name="Straight Arrow Connector 8">
            <a:extLst>
              <a:ext uri="{FF2B5EF4-FFF2-40B4-BE49-F238E27FC236}">
                <a16:creationId xmlns:a16="http://schemas.microsoft.com/office/drawing/2014/main" id="{0DBDEB9D-7594-AC41-86A3-760E7730B53D}"/>
              </a:ext>
            </a:extLst>
          </p:cNvPr>
          <p:cNvCxnSpPr>
            <a:cxnSpLocks/>
          </p:cNvCxnSpPr>
          <p:nvPr/>
        </p:nvCxnSpPr>
        <p:spPr>
          <a:xfrm>
            <a:off x="2915816" y="2934759"/>
            <a:ext cx="72008" cy="263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39A9512-67D9-464A-A05D-F2EB8D4E31B6}"/>
              </a:ext>
            </a:extLst>
          </p:cNvPr>
          <p:cNvSpPr txBox="1"/>
          <p:nvPr/>
        </p:nvSpPr>
        <p:spPr>
          <a:xfrm>
            <a:off x="3238263" y="914023"/>
            <a:ext cx="5554934" cy="861774"/>
          </a:xfrm>
          <a:prstGeom prst="rect">
            <a:avLst/>
          </a:prstGeom>
          <a:noFill/>
        </p:spPr>
        <p:txBody>
          <a:bodyPr wrap="square" rtlCol="0">
            <a:spAutoFit/>
          </a:bodyPr>
          <a:lstStyle/>
          <a:p>
            <a:pPr marL="171450" indent="-171450">
              <a:buFont typeface="Wingdings" pitchFamily="2" charset="2"/>
              <a:buChar char="Ø"/>
            </a:pPr>
            <a:r>
              <a:rPr lang="it-IT" sz="1000" dirty="0">
                <a:latin typeface="Century Gothic" panose="020B0502020202020204" pitchFamily="34" charset="0"/>
              </a:rPr>
              <a:t>R1 </a:t>
            </a:r>
            <a:r>
              <a:rPr lang="it-IT" sz="1000" dirty="0" err="1">
                <a:latin typeface="Century Gothic" panose="020B0502020202020204" pitchFamily="34" charset="0"/>
              </a:rPr>
              <a:t>is</a:t>
            </a:r>
            <a:r>
              <a:rPr lang="it-IT" sz="1000" dirty="0">
                <a:latin typeface="Century Gothic" panose="020B0502020202020204" pitchFamily="34" charset="0"/>
              </a:rPr>
              <a:t> </a:t>
            </a:r>
            <a:r>
              <a:rPr lang="it-IT" sz="1000" dirty="0" err="1">
                <a:latin typeface="Century Gothic" panose="020B0502020202020204" pitchFamily="34" charset="0"/>
              </a:rPr>
              <a:t>needed</a:t>
            </a:r>
            <a:r>
              <a:rPr lang="it-IT" sz="1000" dirty="0">
                <a:latin typeface="Century Gothic" panose="020B0502020202020204" pitchFamily="34" charset="0"/>
              </a:rPr>
              <a:t> to </a:t>
            </a:r>
            <a:r>
              <a:rPr lang="it-IT" sz="1000" dirty="0" err="1">
                <a:latin typeface="Century Gothic" panose="020B0502020202020204" pitchFamily="34" charset="0"/>
              </a:rPr>
              <a:t>convert</a:t>
            </a:r>
            <a:r>
              <a:rPr lang="it-IT" sz="1000" dirty="0">
                <a:latin typeface="Century Gothic" panose="020B0502020202020204" pitchFamily="34" charset="0"/>
              </a:rPr>
              <a:t> the </a:t>
            </a:r>
            <a:r>
              <a:rPr lang="it-IT" sz="1000" dirty="0" err="1">
                <a:latin typeface="Century Gothic" panose="020B0502020202020204" pitchFamily="34" charset="0"/>
              </a:rPr>
              <a:t>bias</a:t>
            </a:r>
            <a:r>
              <a:rPr lang="it-IT" sz="1000" dirty="0">
                <a:latin typeface="Century Gothic" panose="020B0502020202020204" pitchFamily="34" charset="0"/>
              </a:rPr>
              <a:t> from current to voltage. </a:t>
            </a:r>
            <a:r>
              <a:rPr lang="it-IT" sz="1000" dirty="0" err="1">
                <a:latin typeface="Century Gothic" panose="020B0502020202020204" pitchFamily="34" charset="0"/>
              </a:rPr>
              <a:t>This</a:t>
            </a:r>
            <a:r>
              <a:rPr lang="it-IT" sz="1000" dirty="0">
                <a:latin typeface="Century Gothic" panose="020B0502020202020204" pitchFamily="34" charset="0"/>
              </a:rPr>
              <a:t> </a:t>
            </a:r>
            <a:r>
              <a:rPr lang="it-IT" sz="1000" dirty="0" err="1">
                <a:latin typeface="Century Gothic" panose="020B0502020202020204" pitchFamily="34" charset="0"/>
              </a:rPr>
              <a:t>resistor</a:t>
            </a:r>
            <a:r>
              <a:rPr lang="it-IT" sz="1000" dirty="0">
                <a:latin typeface="Century Gothic" panose="020B0502020202020204" pitchFamily="34" charset="0"/>
              </a:rPr>
              <a:t> can be </a:t>
            </a:r>
            <a:r>
              <a:rPr lang="it-IT" sz="1000" dirty="0" err="1">
                <a:latin typeface="Century Gothic" panose="020B0502020202020204" pitchFamily="34" charset="0"/>
              </a:rPr>
              <a:t>mounted</a:t>
            </a:r>
            <a:r>
              <a:rPr lang="it-IT" sz="1000" dirty="0">
                <a:latin typeface="Century Gothic" panose="020B0502020202020204" pitchFamily="34" charset="0"/>
              </a:rPr>
              <a:t> </a:t>
            </a:r>
            <a:r>
              <a:rPr lang="it-IT" sz="1000" dirty="0" err="1">
                <a:latin typeface="Century Gothic" panose="020B0502020202020204" pitchFamily="34" charset="0"/>
              </a:rPr>
              <a:t>directly</a:t>
            </a:r>
            <a:r>
              <a:rPr lang="it-IT" sz="1000" dirty="0">
                <a:latin typeface="Century Gothic" panose="020B0502020202020204" pitchFamily="34" charset="0"/>
              </a:rPr>
              <a:t> on the </a:t>
            </a:r>
            <a:r>
              <a:rPr lang="it-IT" sz="1000" dirty="0" err="1">
                <a:latin typeface="Century Gothic" panose="020B0502020202020204" pitchFamily="34" charset="0"/>
              </a:rPr>
              <a:t>board</a:t>
            </a:r>
            <a:r>
              <a:rPr lang="it-IT" sz="1000" dirty="0">
                <a:latin typeface="Century Gothic" panose="020B0502020202020204" pitchFamily="34" charset="0"/>
              </a:rPr>
              <a:t>. </a:t>
            </a:r>
            <a:r>
              <a:rPr lang="it-IT" sz="1000" dirty="0" err="1">
                <a:latin typeface="Century Gothic" panose="020B0502020202020204" pitchFamily="34" charset="0"/>
              </a:rPr>
              <a:t>This</a:t>
            </a:r>
            <a:r>
              <a:rPr lang="it-IT" sz="1000" dirty="0">
                <a:latin typeface="Century Gothic" panose="020B0502020202020204" pitchFamily="34" charset="0"/>
              </a:rPr>
              <a:t> </a:t>
            </a:r>
            <a:r>
              <a:rPr lang="it-IT" sz="1000" dirty="0" err="1">
                <a:latin typeface="Century Gothic" panose="020B0502020202020204" pitchFamily="34" charset="0"/>
              </a:rPr>
              <a:t>solution</a:t>
            </a:r>
            <a:r>
              <a:rPr lang="it-IT" sz="1000" dirty="0">
                <a:latin typeface="Century Gothic" panose="020B0502020202020204" pitchFamily="34" charset="0"/>
              </a:rPr>
              <a:t> </a:t>
            </a:r>
            <a:r>
              <a:rPr lang="it-IT" sz="1000" dirty="0" err="1">
                <a:latin typeface="Century Gothic" panose="020B0502020202020204" pitchFamily="34" charset="0"/>
              </a:rPr>
              <a:t>allows</a:t>
            </a:r>
            <a:r>
              <a:rPr lang="it-IT" sz="1000" dirty="0">
                <a:latin typeface="Century Gothic" panose="020B0502020202020204" pitchFamily="34" charset="0"/>
              </a:rPr>
              <a:t> to </a:t>
            </a:r>
            <a:r>
              <a:rPr lang="it-IT" sz="1000" dirty="0" err="1">
                <a:latin typeface="Century Gothic" panose="020B0502020202020204" pitchFamily="34" charset="0"/>
              </a:rPr>
              <a:t>change</a:t>
            </a:r>
            <a:r>
              <a:rPr lang="it-IT" sz="1000" dirty="0">
                <a:latin typeface="Century Gothic" panose="020B0502020202020204" pitchFamily="34" charset="0"/>
              </a:rPr>
              <a:t> the </a:t>
            </a:r>
            <a:r>
              <a:rPr lang="it-IT" sz="1000" dirty="0" err="1">
                <a:latin typeface="Century Gothic" panose="020B0502020202020204" pitchFamily="34" charset="0"/>
              </a:rPr>
              <a:t>device</a:t>
            </a:r>
            <a:r>
              <a:rPr lang="it-IT" sz="1000" dirty="0">
                <a:latin typeface="Century Gothic" panose="020B0502020202020204" pitchFamily="34" charset="0"/>
              </a:rPr>
              <a:t> in case a </a:t>
            </a:r>
            <a:r>
              <a:rPr lang="it-IT" sz="1000" dirty="0" err="1">
                <a:latin typeface="Century Gothic" panose="020B0502020202020204" pitchFamily="34" charset="0"/>
              </a:rPr>
              <a:t>different</a:t>
            </a:r>
            <a:r>
              <a:rPr lang="it-IT" sz="1000" dirty="0">
                <a:latin typeface="Century Gothic" panose="020B0502020202020204" pitchFamily="34" charset="0"/>
              </a:rPr>
              <a:t> </a:t>
            </a:r>
            <a:r>
              <a:rPr lang="it-IT" sz="1000" dirty="0" err="1">
                <a:latin typeface="Century Gothic" panose="020B0502020202020204" pitchFamily="34" charset="0"/>
              </a:rPr>
              <a:t>value</a:t>
            </a:r>
            <a:r>
              <a:rPr lang="it-IT" sz="1000" dirty="0">
                <a:latin typeface="Century Gothic" panose="020B0502020202020204" pitchFamily="34" charset="0"/>
              </a:rPr>
              <a:t> </a:t>
            </a:r>
            <a:r>
              <a:rPr lang="it-IT" sz="1000" dirty="0" err="1">
                <a:latin typeface="Century Gothic" panose="020B0502020202020204" pitchFamily="34" charset="0"/>
              </a:rPr>
              <a:t>is</a:t>
            </a:r>
            <a:r>
              <a:rPr lang="it-IT" sz="1000" dirty="0">
                <a:latin typeface="Century Gothic" panose="020B0502020202020204" pitchFamily="34" charset="0"/>
              </a:rPr>
              <a:t> </a:t>
            </a:r>
            <a:r>
              <a:rPr lang="it-IT" sz="1000" dirty="0" err="1">
                <a:latin typeface="Century Gothic" panose="020B0502020202020204" pitchFamily="34" charset="0"/>
              </a:rPr>
              <a:t>needed</a:t>
            </a:r>
            <a:r>
              <a:rPr lang="it-IT" sz="1000" dirty="0">
                <a:latin typeface="Century Gothic" panose="020B0502020202020204" pitchFamily="34" charset="0"/>
              </a:rPr>
              <a:t>.</a:t>
            </a:r>
          </a:p>
          <a:p>
            <a:pPr marL="171450" indent="-171450">
              <a:buFont typeface="Wingdings" pitchFamily="2" charset="2"/>
              <a:buChar char="Ø"/>
            </a:pPr>
            <a:r>
              <a:rPr lang="it-IT" sz="1000" dirty="0">
                <a:latin typeface="Century Gothic" panose="020B0502020202020204" pitchFamily="34" charset="0"/>
              </a:rPr>
              <a:t>R1 (1.8k) must be </a:t>
            </a:r>
            <a:r>
              <a:rPr lang="it-IT" sz="1000" dirty="0" err="1">
                <a:latin typeface="Century Gothic" panose="020B0502020202020204" pitchFamily="34" charset="0"/>
              </a:rPr>
              <a:t>mounted</a:t>
            </a:r>
            <a:r>
              <a:rPr lang="it-IT" sz="1000" dirty="0">
                <a:latin typeface="Century Gothic" panose="020B0502020202020204" pitchFamily="34" charset="0"/>
              </a:rPr>
              <a:t> in </a:t>
            </a:r>
            <a:r>
              <a:rPr lang="it-IT" sz="1000" dirty="0" err="1">
                <a:latin typeface="Century Gothic" panose="020B0502020202020204" pitchFamily="34" charset="0"/>
              </a:rPr>
              <a:t>parallel</a:t>
            </a:r>
            <a:r>
              <a:rPr lang="it-IT" sz="1000" dirty="0">
                <a:latin typeface="Century Gothic" panose="020B0502020202020204" pitchFamily="34" charset="0"/>
              </a:rPr>
              <a:t> to </a:t>
            </a:r>
            <a:r>
              <a:rPr lang="it-IT" sz="1000" b="1" dirty="0">
                <a:solidFill>
                  <a:srgbClr val="FF0000"/>
                </a:solidFill>
                <a:latin typeface="Century Gothic" panose="020B0502020202020204" pitchFamily="34" charset="0"/>
              </a:rPr>
              <a:t>C20 </a:t>
            </a:r>
            <a:r>
              <a:rPr lang="it-IT" sz="1000" dirty="0">
                <a:latin typeface="Century Gothic" panose="020B0502020202020204" pitchFamily="34" charset="0"/>
              </a:rPr>
              <a:t>. The </a:t>
            </a:r>
            <a:r>
              <a:rPr lang="it-IT" sz="1000" dirty="0" err="1">
                <a:latin typeface="Century Gothic" panose="020B0502020202020204" pitchFamily="34" charset="0"/>
              </a:rPr>
              <a:t>capacitor</a:t>
            </a:r>
            <a:r>
              <a:rPr lang="it-IT" sz="1000" dirty="0">
                <a:latin typeface="Century Gothic" panose="020B0502020202020204" pitchFamily="34" charset="0"/>
              </a:rPr>
              <a:t> </a:t>
            </a:r>
            <a:r>
              <a:rPr lang="it-IT" sz="1000" dirty="0" err="1">
                <a:latin typeface="Century Gothic" panose="020B0502020202020204" pitchFamily="34" charset="0"/>
              </a:rPr>
              <a:t>is</a:t>
            </a:r>
            <a:r>
              <a:rPr lang="it-IT" sz="1000" dirty="0">
                <a:latin typeface="Century Gothic" panose="020B0502020202020204" pitchFamily="34" charset="0"/>
              </a:rPr>
              <a:t> big </a:t>
            </a:r>
            <a:r>
              <a:rPr lang="it-IT" sz="1000" dirty="0" err="1">
                <a:latin typeface="Century Gothic" panose="020B0502020202020204" pitchFamily="34" charset="0"/>
              </a:rPr>
              <a:t>enough</a:t>
            </a:r>
            <a:r>
              <a:rPr lang="it-IT" sz="1000" dirty="0">
                <a:latin typeface="Century Gothic" panose="020B0502020202020204" pitchFamily="34" charset="0"/>
              </a:rPr>
              <a:t> (code 0603 – 1.5 mm) and </a:t>
            </a:r>
            <a:r>
              <a:rPr lang="it-IT" sz="1000" dirty="0" err="1">
                <a:latin typeface="Century Gothic" panose="020B0502020202020204" pitchFamily="34" charset="0"/>
              </a:rPr>
              <a:t>is</a:t>
            </a:r>
            <a:r>
              <a:rPr lang="it-IT" sz="1000" dirty="0">
                <a:latin typeface="Century Gothic" panose="020B0502020202020204" pitchFamily="34" charset="0"/>
              </a:rPr>
              <a:t> </a:t>
            </a:r>
            <a:r>
              <a:rPr lang="it-IT" sz="1000" dirty="0" err="1">
                <a:latin typeface="Century Gothic" panose="020B0502020202020204" pitchFamily="34" charset="0"/>
              </a:rPr>
              <a:t>placed</a:t>
            </a:r>
            <a:r>
              <a:rPr lang="it-IT" sz="1000" dirty="0">
                <a:latin typeface="Century Gothic" panose="020B0502020202020204" pitchFamily="34" charset="0"/>
              </a:rPr>
              <a:t> </a:t>
            </a:r>
            <a:r>
              <a:rPr lang="it-IT" sz="1000" dirty="0" err="1">
                <a:latin typeface="Century Gothic" panose="020B0502020202020204" pitchFamily="34" charset="0"/>
              </a:rPr>
              <a:t>close</a:t>
            </a:r>
            <a:r>
              <a:rPr lang="it-IT" sz="1000" dirty="0">
                <a:latin typeface="Century Gothic" panose="020B0502020202020204" pitchFamily="34" charset="0"/>
              </a:rPr>
              <a:t> to the </a:t>
            </a:r>
            <a:r>
              <a:rPr lang="it-IT" sz="1000" dirty="0" err="1">
                <a:latin typeface="Century Gothic" panose="020B0502020202020204" pitchFamily="34" charset="0"/>
              </a:rPr>
              <a:t>trimmers</a:t>
            </a:r>
            <a:r>
              <a:rPr lang="it-IT" sz="1000" dirty="0">
                <a:latin typeface="Century Gothic" panose="020B0502020202020204" pitchFamily="34" charset="0"/>
              </a:rPr>
              <a:t> of the PCB </a:t>
            </a:r>
          </a:p>
        </p:txBody>
      </p:sp>
      <p:sp>
        <p:nvSpPr>
          <p:cNvPr id="22" name="Rounded Rectangle 21">
            <a:extLst>
              <a:ext uri="{FF2B5EF4-FFF2-40B4-BE49-F238E27FC236}">
                <a16:creationId xmlns:a16="http://schemas.microsoft.com/office/drawing/2014/main" id="{8C2E4826-4EBE-8246-B6AE-DFD0904FCEE5}"/>
              </a:ext>
            </a:extLst>
          </p:cNvPr>
          <p:cNvSpPr/>
          <p:nvPr/>
        </p:nvSpPr>
        <p:spPr>
          <a:xfrm>
            <a:off x="668332" y="2058769"/>
            <a:ext cx="270611" cy="5238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Picture 13">
            <a:extLst>
              <a:ext uri="{FF2B5EF4-FFF2-40B4-BE49-F238E27FC236}">
                <a16:creationId xmlns:a16="http://schemas.microsoft.com/office/drawing/2014/main" id="{D29BE192-71CF-6248-A581-29207618B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7348" y="2048707"/>
            <a:ext cx="4571456" cy="2637994"/>
          </a:xfrm>
          <a:prstGeom prst="rect">
            <a:avLst/>
          </a:prstGeom>
        </p:spPr>
      </p:pic>
      <p:sp>
        <p:nvSpPr>
          <p:cNvPr id="17" name="Oval 16">
            <a:extLst>
              <a:ext uri="{FF2B5EF4-FFF2-40B4-BE49-F238E27FC236}">
                <a16:creationId xmlns:a16="http://schemas.microsoft.com/office/drawing/2014/main" id="{D0D2A99D-935D-464E-9628-B3C34F8C995C}"/>
              </a:ext>
            </a:extLst>
          </p:cNvPr>
          <p:cNvSpPr/>
          <p:nvPr/>
        </p:nvSpPr>
        <p:spPr>
          <a:xfrm>
            <a:off x="6123076" y="2743284"/>
            <a:ext cx="537156" cy="4320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3" name="Straight Arrow Connector 22">
            <a:extLst>
              <a:ext uri="{FF2B5EF4-FFF2-40B4-BE49-F238E27FC236}">
                <a16:creationId xmlns:a16="http://schemas.microsoft.com/office/drawing/2014/main" id="{5890BDDC-6B6F-7343-999F-7E09F7F8850C}"/>
              </a:ext>
            </a:extLst>
          </p:cNvPr>
          <p:cNvCxnSpPr/>
          <p:nvPr/>
        </p:nvCxnSpPr>
        <p:spPr>
          <a:xfrm>
            <a:off x="5652120" y="1635646"/>
            <a:ext cx="470956" cy="110763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908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CB9135-9992-C746-B888-B03692DF07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558" y="1197723"/>
            <a:ext cx="4248472" cy="2670946"/>
          </a:xfrm>
          <a:prstGeom prst="rect">
            <a:avLst/>
          </a:prstGeom>
        </p:spPr>
      </p:pic>
      <p:pic>
        <p:nvPicPr>
          <p:cNvPr id="24" name="Picture 23">
            <a:extLst>
              <a:ext uri="{FF2B5EF4-FFF2-40B4-BE49-F238E27FC236}">
                <a16:creationId xmlns:a16="http://schemas.microsoft.com/office/drawing/2014/main" id="{64D7C99C-3B61-694C-9B9B-72A9CC43312C}"/>
              </a:ext>
            </a:extLst>
          </p:cNvPr>
          <p:cNvPicPr>
            <a:picLocks noChangeAspect="1"/>
          </p:cNvPicPr>
          <p:nvPr/>
        </p:nvPicPr>
        <p:blipFill rotWithShape="1">
          <a:blip r:embed="rId3">
            <a:extLst>
              <a:ext uri="{28A0092B-C50C-407E-A947-70E740481C1C}">
                <a14:useLocalDpi xmlns:a14="http://schemas.microsoft.com/office/drawing/2010/main" val="0"/>
              </a:ext>
            </a:extLst>
          </a:blip>
          <a:srcRect t="7860"/>
          <a:stretch/>
        </p:blipFill>
        <p:spPr>
          <a:xfrm>
            <a:off x="4882919" y="1321315"/>
            <a:ext cx="4053183" cy="2465929"/>
          </a:xfrm>
          <a:prstGeom prst="rect">
            <a:avLst/>
          </a:prstGeom>
        </p:spPr>
      </p:pic>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4"/>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219446" y="214661"/>
            <a:ext cx="6858000" cy="357235"/>
          </a:xfrm>
          <a:prstGeom prst="rect">
            <a:avLst/>
          </a:prstGeom>
        </p:spPr>
        <p:txBody>
          <a:bodyPr wrap="square" lIns="48980" tIns="24490" rIns="48980" bIns="24490">
            <a:spAutoFit/>
          </a:bodyPr>
          <a:lstStyle/>
          <a:p>
            <a:r>
              <a:rPr lang="it-IT" sz="2000" b="1">
                <a:solidFill>
                  <a:schemeClr val="bg1"/>
                </a:solidFill>
                <a:latin typeface="Museo Slab 300" pitchFamily="50" charset="0"/>
              </a:rPr>
              <a:t>Current </a:t>
            </a:r>
            <a:r>
              <a:rPr lang="it-IT" sz="2000" b="1" err="1">
                <a:solidFill>
                  <a:schemeClr val="bg1"/>
                </a:solidFill>
                <a:latin typeface="Museo Slab 300" pitchFamily="50" charset="0"/>
              </a:rPr>
              <a:t>regulation</a:t>
            </a:r>
            <a:r>
              <a:rPr lang="it-IT" sz="2000" b="1">
                <a:solidFill>
                  <a:schemeClr val="bg1"/>
                </a:solidFill>
                <a:latin typeface="Museo Slab 300" pitchFamily="50" charset="0"/>
              </a:rPr>
              <a:t> with the new </a:t>
            </a:r>
            <a:r>
              <a:rPr lang="it-IT" sz="2000" b="1" err="1">
                <a:solidFill>
                  <a:schemeClr val="bg1"/>
                </a:solidFill>
                <a:latin typeface="Museo Slab 300" pitchFamily="50" charset="0"/>
              </a:rPr>
              <a:t>bias</a:t>
            </a:r>
            <a:endParaRPr lang="en-GB" sz="2000" b="1">
              <a:solidFill>
                <a:schemeClr val="bg1"/>
              </a:solidFill>
            </a:endParaRPr>
          </a:p>
        </p:txBody>
      </p:sp>
      <p:sp>
        <p:nvSpPr>
          <p:cNvPr id="9" name="Segnaposto numero diapositiva 1">
            <a:extLst>
              <a:ext uri="{FF2B5EF4-FFF2-40B4-BE49-F238E27FC236}">
                <a16:creationId xmlns:a16="http://schemas.microsoft.com/office/drawing/2014/main" id="{B487D9FE-7DFB-974A-AD35-C0E387128D52}"/>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15</a:t>
            </a:fld>
            <a:endParaRPr lang="en-GB"/>
          </a:p>
        </p:txBody>
      </p:sp>
      <p:sp>
        <p:nvSpPr>
          <p:cNvPr id="6" name="TextBox 5">
            <a:extLst>
              <a:ext uri="{FF2B5EF4-FFF2-40B4-BE49-F238E27FC236}">
                <a16:creationId xmlns:a16="http://schemas.microsoft.com/office/drawing/2014/main" id="{92FBA64F-66CE-0248-B014-C4B15745EEFA}"/>
              </a:ext>
            </a:extLst>
          </p:cNvPr>
          <p:cNvSpPr txBox="1"/>
          <p:nvPr/>
        </p:nvSpPr>
        <p:spPr>
          <a:xfrm rot="16200000">
            <a:off x="-113462" y="1645374"/>
            <a:ext cx="1083951" cy="307777"/>
          </a:xfrm>
          <a:prstGeom prst="rect">
            <a:avLst/>
          </a:prstGeom>
          <a:solidFill>
            <a:schemeClr val="bg1"/>
          </a:solidFill>
        </p:spPr>
        <p:txBody>
          <a:bodyPr wrap="none" rtlCol="0">
            <a:spAutoFit/>
          </a:bodyPr>
          <a:lstStyle/>
          <a:p>
            <a:r>
              <a:rPr lang="it-IT" sz="1400">
                <a:solidFill>
                  <a:schemeClr val="tx1">
                    <a:lumMod val="85000"/>
                    <a:lumOff val="15000"/>
                  </a:schemeClr>
                </a:solidFill>
                <a:latin typeface="Century Gothic" panose="020B0502020202020204" pitchFamily="34" charset="0"/>
              </a:rPr>
              <a:t>Idisc1 [</a:t>
            </a:r>
            <a:r>
              <a:rPr lang="it-IT" sz="1400" err="1">
                <a:solidFill>
                  <a:schemeClr val="tx1">
                    <a:lumMod val="85000"/>
                    <a:lumOff val="15000"/>
                  </a:schemeClr>
                </a:solidFill>
                <a:latin typeface="Century Gothic" panose="020B0502020202020204" pitchFamily="34" charset="0"/>
              </a:rPr>
              <a:t>uA</a:t>
            </a:r>
            <a:r>
              <a:rPr lang="it-IT" sz="1400">
                <a:solidFill>
                  <a:schemeClr val="tx1">
                    <a:lumMod val="85000"/>
                    <a:lumOff val="15000"/>
                  </a:schemeClr>
                </a:solidFill>
                <a:latin typeface="Century Gothic" panose="020B0502020202020204" pitchFamily="34" charset="0"/>
              </a:rPr>
              <a:t>]</a:t>
            </a:r>
          </a:p>
        </p:txBody>
      </p:sp>
      <p:sp>
        <p:nvSpPr>
          <p:cNvPr id="12" name="TextBox 11">
            <a:extLst>
              <a:ext uri="{FF2B5EF4-FFF2-40B4-BE49-F238E27FC236}">
                <a16:creationId xmlns:a16="http://schemas.microsoft.com/office/drawing/2014/main" id="{1B74EE87-489E-E84C-B50A-4DAC27E05ED8}"/>
              </a:ext>
            </a:extLst>
          </p:cNvPr>
          <p:cNvSpPr txBox="1"/>
          <p:nvPr/>
        </p:nvSpPr>
        <p:spPr>
          <a:xfrm rot="16200000">
            <a:off x="105487" y="2696767"/>
            <a:ext cx="599844" cy="307777"/>
          </a:xfrm>
          <a:prstGeom prst="rect">
            <a:avLst/>
          </a:prstGeom>
          <a:solidFill>
            <a:schemeClr val="bg1"/>
          </a:solidFill>
        </p:spPr>
        <p:txBody>
          <a:bodyPr wrap="none" rtlCol="0">
            <a:spAutoFit/>
          </a:bodyPr>
          <a:lstStyle/>
          <a:p>
            <a:r>
              <a:rPr lang="it-IT" sz="1400">
                <a:solidFill>
                  <a:schemeClr val="tx1">
                    <a:lumMod val="85000"/>
                    <a:lumOff val="15000"/>
                  </a:schemeClr>
                </a:solidFill>
                <a:latin typeface="Century Gothic" panose="020B0502020202020204" pitchFamily="34" charset="0"/>
              </a:rPr>
              <a:t>% </a:t>
            </a:r>
            <a:r>
              <a:rPr lang="it-IT" sz="1400" err="1">
                <a:solidFill>
                  <a:schemeClr val="tx1">
                    <a:lumMod val="85000"/>
                    <a:lumOff val="15000"/>
                  </a:schemeClr>
                </a:solidFill>
                <a:latin typeface="Century Gothic" panose="020B0502020202020204" pitchFamily="34" charset="0"/>
              </a:rPr>
              <a:t>err</a:t>
            </a:r>
            <a:endParaRPr lang="it-IT" sz="1400">
              <a:solidFill>
                <a:schemeClr val="tx1">
                  <a:lumMod val="85000"/>
                  <a:lumOff val="15000"/>
                </a:schemeClr>
              </a:solidFill>
              <a:latin typeface="Century Gothic" panose="020B0502020202020204" pitchFamily="34" charset="0"/>
            </a:endParaRPr>
          </a:p>
        </p:txBody>
      </p:sp>
      <p:sp>
        <p:nvSpPr>
          <p:cNvPr id="13" name="TextBox 12">
            <a:extLst>
              <a:ext uri="{FF2B5EF4-FFF2-40B4-BE49-F238E27FC236}">
                <a16:creationId xmlns:a16="http://schemas.microsoft.com/office/drawing/2014/main" id="{E202B51F-AD0C-CF4B-AFA0-CBFAFD07DA40}"/>
              </a:ext>
            </a:extLst>
          </p:cNvPr>
          <p:cNvSpPr txBox="1"/>
          <p:nvPr/>
        </p:nvSpPr>
        <p:spPr>
          <a:xfrm>
            <a:off x="2371630" y="3723297"/>
            <a:ext cx="1008609" cy="307777"/>
          </a:xfrm>
          <a:prstGeom prst="rect">
            <a:avLst/>
          </a:prstGeom>
          <a:solidFill>
            <a:schemeClr val="bg1"/>
          </a:solidFill>
        </p:spPr>
        <p:txBody>
          <a:bodyPr wrap="none" rtlCol="0">
            <a:spAutoFit/>
          </a:bodyPr>
          <a:lstStyle/>
          <a:p>
            <a:r>
              <a:rPr lang="it-IT" sz="1400" err="1">
                <a:solidFill>
                  <a:schemeClr val="tx1">
                    <a:lumMod val="85000"/>
                    <a:lumOff val="15000"/>
                  </a:schemeClr>
                </a:solidFill>
                <a:latin typeface="Century Gothic" panose="020B0502020202020204" pitchFamily="34" charset="0"/>
              </a:rPr>
              <a:t>Vref</a:t>
            </a:r>
            <a:r>
              <a:rPr lang="it-IT" sz="1400">
                <a:solidFill>
                  <a:schemeClr val="tx1">
                    <a:lumMod val="85000"/>
                    <a:lumOff val="15000"/>
                  </a:schemeClr>
                </a:solidFill>
                <a:latin typeface="Century Gothic" panose="020B0502020202020204" pitchFamily="34" charset="0"/>
              </a:rPr>
              <a:t> [mV]</a:t>
            </a:r>
          </a:p>
        </p:txBody>
      </p:sp>
      <p:sp>
        <p:nvSpPr>
          <p:cNvPr id="10" name="TextBox 9">
            <a:extLst>
              <a:ext uri="{FF2B5EF4-FFF2-40B4-BE49-F238E27FC236}">
                <a16:creationId xmlns:a16="http://schemas.microsoft.com/office/drawing/2014/main" id="{D2CDEFE3-5F1A-F54B-8E77-7A54E6C5B926}"/>
              </a:ext>
            </a:extLst>
          </p:cNvPr>
          <p:cNvSpPr txBox="1"/>
          <p:nvPr/>
        </p:nvSpPr>
        <p:spPr>
          <a:xfrm>
            <a:off x="1426353" y="699542"/>
            <a:ext cx="3102131" cy="369332"/>
          </a:xfrm>
          <a:prstGeom prst="rect">
            <a:avLst/>
          </a:prstGeom>
          <a:noFill/>
        </p:spPr>
        <p:txBody>
          <a:bodyPr wrap="none" rtlCol="0">
            <a:spAutoFit/>
          </a:bodyPr>
          <a:lstStyle/>
          <a:p>
            <a:r>
              <a:rPr lang="it-IT">
                <a:solidFill>
                  <a:srgbClr val="C00000"/>
                </a:solidFill>
                <a:latin typeface="Century Gothic" panose="020B0502020202020204" pitchFamily="34" charset="0"/>
              </a:rPr>
              <a:t>Current Disc Ibias1 vs </a:t>
            </a:r>
            <a:r>
              <a:rPr lang="it-IT" err="1">
                <a:solidFill>
                  <a:srgbClr val="C00000"/>
                </a:solidFill>
                <a:latin typeface="Century Gothic" panose="020B0502020202020204" pitchFamily="34" charset="0"/>
              </a:rPr>
              <a:t>Vref</a:t>
            </a:r>
            <a:endParaRPr lang="it-IT">
              <a:solidFill>
                <a:srgbClr val="C00000"/>
              </a:solidFill>
              <a:latin typeface="Century Gothic" panose="020B0502020202020204" pitchFamily="34" charset="0"/>
            </a:endParaRPr>
          </a:p>
        </p:txBody>
      </p:sp>
      <p:sp>
        <p:nvSpPr>
          <p:cNvPr id="18" name="TextBox 17">
            <a:extLst>
              <a:ext uri="{FF2B5EF4-FFF2-40B4-BE49-F238E27FC236}">
                <a16:creationId xmlns:a16="http://schemas.microsoft.com/office/drawing/2014/main" id="{51E0CC4A-BB50-4746-AD1F-B07C2924EA24}"/>
              </a:ext>
            </a:extLst>
          </p:cNvPr>
          <p:cNvSpPr txBox="1"/>
          <p:nvPr/>
        </p:nvSpPr>
        <p:spPr>
          <a:xfrm>
            <a:off x="5255289" y="714816"/>
            <a:ext cx="3510898" cy="369332"/>
          </a:xfrm>
          <a:prstGeom prst="rect">
            <a:avLst/>
          </a:prstGeom>
          <a:noFill/>
        </p:spPr>
        <p:txBody>
          <a:bodyPr wrap="none" rtlCol="0">
            <a:spAutoFit/>
          </a:bodyPr>
          <a:lstStyle/>
          <a:p>
            <a:r>
              <a:rPr lang="it-IT">
                <a:solidFill>
                  <a:srgbClr val="C00000"/>
                </a:solidFill>
                <a:latin typeface="Century Gothic" panose="020B0502020202020204" pitchFamily="34" charset="0"/>
              </a:rPr>
              <a:t>Current Disc Ibias1 vs channel</a:t>
            </a:r>
          </a:p>
        </p:txBody>
      </p:sp>
      <p:sp>
        <p:nvSpPr>
          <p:cNvPr id="19" name="TextBox 18">
            <a:extLst>
              <a:ext uri="{FF2B5EF4-FFF2-40B4-BE49-F238E27FC236}">
                <a16:creationId xmlns:a16="http://schemas.microsoft.com/office/drawing/2014/main" id="{F5ED648D-FC03-F446-B9D7-F7DDC65EBF1B}"/>
              </a:ext>
            </a:extLst>
          </p:cNvPr>
          <p:cNvSpPr txBox="1"/>
          <p:nvPr/>
        </p:nvSpPr>
        <p:spPr>
          <a:xfrm rot="16200000">
            <a:off x="4340944" y="2195660"/>
            <a:ext cx="1083951" cy="307777"/>
          </a:xfrm>
          <a:prstGeom prst="rect">
            <a:avLst/>
          </a:prstGeom>
          <a:solidFill>
            <a:schemeClr val="bg1"/>
          </a:solidFill>
        </p:spPr>
        <p:txBody>
          <a:bodyPr wrap="none" rtlCol="0">
            <a:spAutoFit/>
          </a:bodyPr>
          <a:lstStyle/>
          <a:p>
            <a:r>
              <a:rPr lang="it-IT" sz="1400">
                <a:solidFill>
                  <a:schemeClr val="tx1">
                    <a:lumMod val="85000"/>
                    <a:lumOff val="15000"/>
                  </a:schemeClr>
                </a:solidFill>
                <a:latin typeface="Century Gothic" panose="020B0502020202020204" pitchFamily="34" charset="0"/>
              </a:rPr>
              <a:t>Idisc1 [</a:t>
            </a:r>
            <a:r>
              <a:rPr lang="it-IT" sz="1400" err="1">
                <a:solidFill>
                  <a:schemeClr val="tx1">
                    <a:lumMod val="85000"/>
                    <a:lumOff val="15000"/>
                  </a:schemeClr>
                </a:solidFill>
                <a:latin typeface="Century Gothic" panose="020B0502020202020204" pitchFamily="34" charset="0"/>
              </a:rPr>
              <a:t>uA</a:t>
            </a:r>
            <a:r>
              <a:rPr lang="it-IT" sz="1400">
                <a:solidFill>
                  <a:schemeClr val="tx1">
                    <a:lumMod val="85000"/>
                    <a:lumOff val="15000"/>
                  </a:schemeClr>
                </a:solidFill>
                <a:latin typeface="Century Gothic" panose="020B0502020202020204" pitchFamily="34" charset="0"/>
              </a:rPr>
              <a:t>]</a:t>
            </a:r>
          </a:p>
        </p:txBody>
      </p:sp>
      <p:sp>
        <p:nvSpPr>
          <p:cNvPr id="20" name="TextBox 19">
            <a:extLst>
              <a:ext uri="{FF2B5EF4-FFF2-40B4-BE49-F238E27FC236}">
                <a16:creationId xmlns:a16="http://schemas.microsoft.com/office/drawing/2014/main" id="{A3F99102-7270-6044-8141-BBCB185DEFE7}"/>
              </a:ext>
            </a:extLst>
          </p:cNvPr>
          <p:cNvSpPr txBox="1"/>
          <p:nvPr/>
        </p:nvSpPr>
        <p:spPr>
          <a:xfrm>
            <a:off x="8083938" y="1378010"/>
            <a:ext cx="627992" cy="307777"/>
          </a:xfrm>
          <a:prstGeom prst="rect">
            <a:avLst/>
          </a:prstGeom>
          <a:noFill/>
        </p:spPr>
        <p:txBody>
          <a:bodyPr wrap="none" rtlCol="0">
            <a:spAutoFit/>
          </a:bodyPr>
          <a:lstStyle/>
          <a:p>
            <a:r>
              <a:rPr lang="it-IT" sz="1400" b="1">
                <a:solidFill>
                  <a:srgbClr val="002060"/>
                </a:solidFill>
              </a:rPr>
              <a:t>FAST1</a:t>
            </a:r>
          </a:p>
        </p:txBody>
      </p:sp>
      <p:sp>
        <p:nvSpPr>
          <p:cNvPr id="21" name="TextBox 20">
            <a:extLst>
              <a:ext uri="{FF2B5EF4-FFF2-40B4-BE49-F238E27FC236}">
                <a16:creationId xmlns:a16="http://schemas.microsoft.com/office/drawing/2014/main" id="{F7A7B8C0-99B2-E841-A1EF-40B3B50B0C78}"/>
              </a:ext>
            </a:extLst>
          </p:cNvPr>
          <p:cNvSpPr txBox="1"/>
          <p:nvPr/>
        </p:nvSpPr>
        <p:spPr>
          <a:xfrm>
            <a:off x="8083938" y="2154521"/>
            <a:ext cx="627992" cy="307777"/>
          </a:xfrm>
          <a:prstGeom prst="rect">
            <a:avLst/>
          </a:prstGeom>
          <a:noFill/>
        </p:spPr>
        <p:txBody>
          <a:bodyPr wrap="none" rtlCol="0">
            <a:spAutoFit/>
          </a:bodyPr>
          <a:lstStyle/>
          <a:p>
            <a:r>
              <a:rPr lang="it-IT" sz="1400" b="1">
                <a:solidFill>
                  <a:srgbClr val="FF4200"/>
                </a:solidFill>
              </a:rPr>
              <a:t>FAST2</a:t>
            </a:r>
          </a:p>
        </p:txBody>
      </p:sp>
      <p:sp>
        <p:nvSpPr>
          <p:cNvPr id="22" name="Rectangle 21">
            <a:extLst>
              <a:ext uri="{FF2B5EF4-FFF2-40B4-BE49-F238E27FC236}">
                <a16:creationId xmlns:a16="http://schemas.microsoft.com/office/drawing/2014/main" id="{05AB5801-D952-5642-A696-BA0D06DE5AB2}"/>
              </a:ext>
            </a:extLst>
          </p:cNvPr>
          <p:cNvSpPr/>
          <p:nvPr/>
        </p:nvSpPr>
        <p:spPr>
          <a:xfrm>
            <a:off x="381095" y="4054943"/>
            <a:ext cx="8303203" cy="984885"/>
          </a:xfrm>
          <a:prstGeom prst="rect">
            <a:avLst/>
          </a:prstGeom>
          <a:noFill/>
          <a:ln>
            <a:noFill/>
          </a:ln>
        </p:spPr>
        <p:txBody>
          <a:bodyPr wrap="square">
            <a:spAutoFit/>
          </a:bodyPr>
          <a:lstStyle/>
          <a:p>
            <a:pPr marL="171450" indent="-171450">
              <a:buFont typeface="Wingdings" pitchFamily="2" charset="2"/>
              <a:buChar char="q"/>
            </a:pPr>
            <a:endParaRPr lang="it-IT" sz="500">
              <a:latin typeface="Century Gothic" panose="020B0502020202020204" pitchFamily="34" charset="0"/>
            </a:endParaRPr>
          </a:p>
          <a:p>
            <a:pPr marL="171450" indent="-171450">
              <a:spcAft>
                <a:spcPts val="600"/>
              </a:spcAft>
              <a:buFont typeface="Wingdings" pitchFamily="2" charset="2"/>
              <a:buChar char="q"/>
            </a:pPr>
            <a:r>
              <a:rPr lang="it-IT" sz="1200">
                <a:latin typeface="Century Gothic" panose="020B0502020202020204" pitchFamily="34" charset="0"/>
              </a:rPr>
              <a:t>The new </a:t>
            </a:r>
            <a:r>
              <a:rPr lang="it-IT" sz="1200" err="1">
                <a:latin typeface="Century Gothic" panose="020B0502020202020204" pitchFamily="34" charset="0"/>
              </a:rPr>
              <a:t>solution</a:t>
            </a:r>
            <a:r>
              <a:rPr lang="it-IT" sz="1200">
                <a:latin typeface="Century Gothic" panose="020B0502020202020204" pitchFamily="34" charset="0"/>
              </a:rPr>
              <a:t> </a:t>
            </a:r>
            <a:r>
              <a:rPr lang="it-IT" sz="1200" err="1">
                <a:latin typeface="Century Gothic" panose="020B0502020202020204" pitchFamily="34" charset="0"/>
              </a:rPr>
              <a:t>allows</a:t>
            </a:r>
            <a:r>
              <a:rPr lang="it-IT" sz="1200">
                <a:latin typeface="Century Gothic" panose="020B0502020202020204" pitchFamily="34" charset="0"/>
              </a:rPr>
              <a:t> a linear </a:t>
            </a:r>
            <a:r>
              <a:rPr lang="it-IT" sz="1200" err="1">
                <a:latin typeface="Century Gothic" panose="020B0502020202020204" pitchFamily="34" charset="0"/>
              </a:rPr>
              <a:t>regulation</a:t>
            </a:r>
            <a:r>
              <a:rPr lang="it-IT" sz="1200">
                <a:latin typeface="Century Gothic" panose="020B0502020202020204" pitchFamily="34" charset="0"/>
              </a:rPr>
              <a:t> (&lt;2%) from 20 </a:t>
            </a:r>
            <a:r>
              <a:rPr lang="it-IT" sz="1200" err="1">
                <a:latin typeface="Century Gothic" panose="020B0502020202020204" pitchFamily="34" charset="0"/>
              </a:rPr>
              <a:t>uA</a:t>
            </a:r>
            <a:r>
              <a:rPr lang="it-IT" sz="1200">
                <a:latin typeface="Century Gothic" panose="020B0502020202020204" pitchFamily="34" charset="0"/>
              </a:rPr>
              <a:t> to 50 </a:t>
            </a:r>
            <a:r>
              <a:rPr lang="it-IT" sz="1200" err="1">
                <a:latin typeface="Century Gothic" panose="020B0502020202020204" pitchFamily="34" charset="0"/>
              </a:rPr>
              <a:t>uA</a:t>
            </a:r>
            <a:r>
              <a:rPr lang="it-IT" sz="1200">
                <a:latin typeface="Century Gothic" panose="020B0502020202020204" pitchFamily="34" charset="0"/>
              </a:rPr>
              <a:t>. The </a:t>
            </a:r>
            <a:r>
              <a:rPr lang="it-IT" sz="1200" err="1">
                <a:latin typeface="Century Gothic" panose="020B0502020202020204" pitchFamily="34" charset="0"/>
              </a:rPr>
              <a:t>nominal</a:t>
            </a:r>
            <a:r>
              <a:rPr lang="it-IT" sz="1200">
                <a:latin typeface="Century Gothic" panose="020B0502020202020204" pitchFamily="34" charset="0"/>
              </a:rPr>
              <a:t> </a:t>
            </a:r>
            <a:r>
              <a:rPr lang="it-IT" sz="1200" err="1">
                <a:latin typeface="Century Gothic" panose="020B0502020202020204" pitchFamily="34" charset="0"/>
              </a:rPr>
              <a:t>value</a:t>
            </a:r>
            <a:r>
              <a:rPr lang="it-IT" sz="1200">
                <a:latin typeface="Century Gothic" panose="020B0502020202020204" pitchFamily="34" charset="0"/>
              </a:rPr>
              <a:t> </a:t>
            </a:r>
            <a:r>
              <a:rPr lang="it-IT" sz="1200" err="1">
                <a:latin typeface="Century Gothic" panose="020B0502020202020204" pitchFamily="34" charset="0"/>
              </a:rPr>
              <a:t>is</a:t>
            </a:r>
            <a:r>
              <a:rPr lang="it-IT" sz="1200">
                <a:latin typeface="Century Gothic" panose="020B0502020202020204" pitchFamily="34" charset="0"/>
              </a:rPr>
              <a:t> 30 </a:t>
            </a:r>
            <a:r>
              <a:rPr lang="it-IT" sz="1200" err="1">
                <a:latin typeface="Century Gothic" panose="020B0502020202020204" pitchFamily="34" charset="0"/>
              </a:rPr>
              <a:t>uA</a:t>
            </a:r>
            <a:endParaRPr lang="it-IT" sz="1200">
              <a:latin typeface="Century Gothic" panose="020B0502020202020204" pitchFamily="34" charset="0"/>
            </a:endParaRPr>
          </a:p>
          <a:p>
            <a:pPr marL="171450" indent="-171450">
              <a:spcAft>
                <a:spcPts val="600"/>
              </a:spcAft>
              <a:buFont typeface="Wingdings" pitchFamily="2" charset="2"/>
              <a:buChar char="q"/>
            </a:pPr>
            <a:r>
              <a:rPr lang="it-IT" sz="1200" err="1">
                <a:latin typeface="Century Gothic" panose="020B0502020202020204" pitchFamily="34" charset="0"/>
              </a:rPr>
              <a:t>Compared</a:t>
            </a:r>
            <a:r>
              <a:rPr lang="it-IT" sz="1200">
                <a:latin typeface="Century Gothic" panose="020B0502020202020204" pitchFamily="34" charset="0"/>
              </a:rPr>
              <a:t> with the </a:t>
            </a:r>
            <a:r>
              <a:rPr lang="it-IT" sz="1200" err="1">
                <a:latin typeface="Century Gothic" panose="020B0502020202020204" pitchFamily="34" charset="0"/>
              </a:rPr>
              <a:t>bias</a:t>
            </a:r>
            <a:r>
              <a:rPr lang="it-IT" sz="1200">
                <a:latin typeface="Century Gothic" panose="020B0502020202020204" pitchFamily="34" charset="0"/>
              </a:rPr>
              <a:t> </a:t>
            </a:r>
            <a:r>
              <a:rPr lang="it-IT" sz="1200" err="1">
                <a:latin typeface="Century Gothic" panose="020B0502020202020204" pitchFamily="34" charset="0"/>
              </a:rPr>
              <a:t>implemented</a:t>
            </a:r>
            <a:r>
              <a:rPr lang="it-IT" sz="1200">
                <a:latin typeface="Century Gothic" panose="020B0502020202020204" pitchFamily="34" charset="0"/>
              </a:rPr>
              <a:t> in FAST1, the </a:t>
            </a:r>
            <a:r>
              <a:rPr lang="it-IT" sz="1200" err="1">
                <a:latin typeface="Century Gothic" panose="020B0502020202020204" pitchFamily="34" charset="0"/>
              </a:rPr>
              <a:t>solution</a:t>
            </a:r>
            <a:r>
              <a:rPr lang="it-IT" sz="1200">
                <a:latin typeface="Century Gothic" panose="020B0502020202020204" pitchFamily="34" charset="0"/>
              </a:rPr>
              <a:t> </a:t>
            </a:r>
            <a:r>
              <a:rPr lang="it-IT" sz="1200" err="1">
                <a:latin typeface="Century Gothic" panose="020B0502020202020204" pitchFamily="34" charset="0"/>
              </a:rPr>
              <a:t>adopted</a:t>
            </a:r>
            <a:r>
              <a:rPr lang="it-IT" sz="1200">
                <a:latin typeface="Century Gothic" panose="020B0502020202020204" pitchFamily="34" charset="0"/>
              </a:rPr>
              <a:t> in FAST2 </a:t>
            </a:r>
            <a:r>
              <a:rPr lang="it-IT" sz="1200" err="1">
                <a:latin typeface="Century Gothic" panose="020B0502020202020204" pitchFamily="34" charset="0"/>
              </a:rPr>
              <a:t>removes</a:t>
            </a:r>
            <a:r>
              <a:rPr lang="it-IT" sz="1200">
                <a:latin typeface="Century Gothic" panose="020B0502020202020204" pitchFamily="34" charset="0"/>
              </a:rPr>
              <a:t> </a:t>
            </a:r>
            <a:r>
              <a:rPr lang="it-IT" sz="1200" err="1">
                <a:latin typeface="Century Gothic" panose="020B0502020202020204" pitchFamily="34" charset="0"/>
              </a:rPr>
              <a:t>completely</a:t>
            </a:r>
            <a:r>
              <a:rPr lang="it-IT" sz="1200">
                <a:latin typeface="Century Gothic" panose="020B0502020202020204" pitchFamily="34" charset="0"/>
              </a:rPr>
              <a:t> the IR </a:t>
            </a:r>
            <a:r>
              <a:rPr lang="it-IT" sz="1200" err="1">
                <a:latin typeface="Century Gothic" panose="020B0502020202020204" pitchFamily="34" charset="0"/>
              </a:rPr>
              <a:t>drop</a:t>
            </a:r>
            <a:r>
              <a:rPr lang="it-IT" sz="1200">
                <a:latin typeface="Century Gothic" panose="020B0502020202020204" pitchFamily="34" charset="0"/>
              </a:rPr>
              <a:t> </a:t>
            </a:r>
            <a:r>
              <a:rPr lang="it-IT" sz="1200" err="1">
                <a:latin typeface="Century Gothic" panose="020B0502020202020204" pitchFamily="34" charset="0"/>
              </a:rPr>
              <a:t>problem</a:t>
            </a:r>
            <a:r>
              <a:rPr lang="it-IT" sz="1200">
                <a:latin typeface="Century Gothic" panose="020B0502020202020204" pitchFamily="34" charset="0"/>
              </a:rPr>
              <a:t>. </a:t>
            </a:r>
            <a:r>
              <a:rPr lang="it-IT" sz="1200" err="1">
                <a:latin typeface="Century Gothic" panose="020B0502020202020204" pitchFamily="34" charset="0"/>
              </a:rPr>
              <a:t>According</a:t>
            </a:r>
            <a:r>
              <a:rPr lang="it-IT" sz="1200">
                <a:latin typeface="Century Gothic" panose="020B0502020202020204" pitchFamily="34" charset="0"/>
              </a:rPr>
              <a:t> to </a:t>
            </a:r>
            <a:r>
              <a:rPr lang="it-IT" sz="1200" err="1">
                <a:latin typeface="Century Gothic" panose="020B0502020202020204" pitchFamily="34" charset="0"/>
              </a:rPr>
              <a:t>simulations</a:t>
            </a:r>
            <a:r>
              <a:rPr lang="it-IT" sz="1200">
                <a:latin typeface="Century Gothic" panose="020B0502020202020204" pitchFamily="34" charset="0"/>
              </a:rPr>
              <a:t>, </a:t>
            </a:r>
            <a:r>
              <a:rPr lang="it-IT" sz="1200" err="1">
                <a:latin typeface="Century Gothic" panose="020B0502020202020204" pitchFamily="34" charset="0"/>
              </a:rPr>
              <a:t>this</a:t>
            </a:r>
            <a:r>
              <a:rPr lang="it-IT" sz="1200">
                <a:latin typeface="Century Gothic" panose="020B0502020202020204" pitchFamily="34" charset="0"/>
              </a:rPr>
              <a:t> </a:t>
            </a:r>
            <a:r>
              <a:rPr lang="it-IT" sz="1200" err="1">
                <a:latin typeface="Century Gothic" panose="020B0502020202020204" pitchFamily="34" charset="0"/>
              </a:rPr>
              <a:t>should</a:t>
            </a:r>
            <a:r>
              <a:rPr lang="it-IT" sz="1200">
                <a:latin typeface="Century Gothic" panose="020B0502020202020204" pitchFamily="34" charset="0"/>
              </a:rPr>
              <a:t> </a:t>
            </a:r>
            <a:r>
              <a:rPr lang="it-IT" sz="1200" err="1">
                <a:latin typeface="Century Gothic" panose="020B0502020202020204" pitchFamily="34" charset="0"/>
              </a:rPr>
              <a:t>remove</a:t>
            </a:r>
            <a:r>
              <a:rPr lang="it-IT" sz="1200">
                <a:latin typeface="Century Gothic" panose="020B0502020202020204" pitchFamily="34" charset="0"/>
              </a:rPr>
              <a:t> the </a:t>
            </a:r>
            <a:r>
              <a:rPr lang="it-IT" sz="1200" err="1">
                <a:latin typeface="Century Gothic" panose="020B0502020202020204" pitchFamily="34" charset="0"/>
              </a:rPr>
              <a:t>geometrical</a:t>
            </a:r>
            <a:r>
              <a:rPr lang="it-IT" sz="1200">
                <a:latin typeface="Century Gothic" panose="020B0502020202020204" pitchFamily="34" charset="0"/>
              </a:rPr>
              <a:t> </a:t>
            </a:r>
            <a:r>
              <a:rPr lang="it-IT" sz="1200" err="1">
                <a:latin typeface="Century Gothic" panose="020B0502020202020204" pitchFamily="34" charset="0"/>
              </a:rPr>
              <a:t>effect</a:t>
            </a:r>
            <a:r>
              <a:rPr lang="it-IT" sz="1200">
                <a:latin typeface="Century Gothic" panose="020B0502020202020204" pitchFamily="34" charset="0"/>
              </a:rPr>
              <a:t> </a:t>
            </a:r>
            <a:r>
              <a:rPr lang="it-IT" sz="1200" err="1">
                <a:latin typeface="Century Gothic" panose="020B0502020202020204" pitchFamily="34" charset="0"/>
              </a:rPr>
              <a:t>observed</a:t>
            </a:r>
            <a:r>
              <a:rPr lang="it-IT" sz="1200">
                <a:latin typeface="Century Gothic" panose="020B0502020202020204" pitchFamily="34" charset="0"/>
              </a:rPr>
              <a:t> in the baseline </a:t>
            </a:r>
            <a:r>
              <a:rPr lang="it-IT" sz="1200" err="1">
                <a:latin typeface="Century Gothic" panose="020B0502020202020204" pitchFamily="34" charset="0"/>
              </a:rPr>
              <a:t>measurements</a:t>
            </a:r>
            <a:r>
              <a:rPr lang="it-IT" sz="1200">
                <a:latin typeface="Century Gothic" panose="020B0502020202020204" pitchFamily="34" charset="0"/>
              </a:rPr>
              <a:t> </a:t>
            </a:r>
            <a:r>
              <a:rPr lang="it-IT" sz="1200" err="1">
                <a:latin typeface="Century Gothic" panose="020B0502020202020204" pitchFamily="34" charset="0"/>
              </a:rPr>
              <a:t>reported</a:t>
            </a:r>
            <a:r>
              <a:rPr lang="it-IT" sz="1200">
                <a:latin typeface="Century Gothic" panose="020B0502020202020204" pitchFamily="34" charset="0"/>
              </a:rPr>
              <a:t> </a:t>
            </a:r>
            <a:r>
              <a:rPr lang="it-IT" sz="1200" err="1">
                <a:latin typeface="Century Gothic" panose="020B0502020202020204" pitchFamily="34" charset="0"/>
                <a:hlinkClick r:id="rId5" action="ppaction://hlinksldjump"/>
              </a:rPr>
              <a:t>here</a:t>
            </a:r>
            <a:endParaRPr lang="it-IT" sz="1200">
              <a:latin typeface="Century Gothic" panose="020B0502020202020204" pitchFamily="34" charset="0"/>
            </a:endParaRPr>
          </a:p>
        </p:txBody>
      </p:sp>
      <p:sp>
        <p:nvSpPr>
          <p:cNvPr id="27" name="Oval 26">
            <a:extLst>
              <a:ext uri="{FF2B5EF4-FFF2-40B4-BE49-F238E27FC236}">
                <a16:creationId xmlns:a16="http://schemas.microsoft.com/office/drawing/2014/main" id="{6B979FD7-E8F2-9D4D-AA05-6133B0A065B4}"/>
              </a:ext>
            </a:extLst>
          </p:cNvPr>
          <p:cNvSpPr/>
          <p:nvPr/>
        </p:nvSpPr>
        <p:spPr>
          <a:xfrm>
            <a:off x="2151864" y="1893649"/>
            <a:ext cx="108000" cy="1080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TextBox 27">
            <a:extLst>
              <a:ext uri="{FF2B5EF4-FFF2-40B4-BE49-F238E27FC236}">
                <a16:creationId xmlns:a16="http://schemas.microsoft.com/office/drawing/2014/main" id="{3FA29422-5A11-5A4B-8B09-2639BAF274EF}"/>
              </a:ext>
            </a:extLst>
          </p:cNvPr>
          <p:cNvSpPr txBox="1"/>
          <p:nvPr/>
        </p:nvSpPr>
        <p:spPr>
          <a:xfrm>
            <a:off x="2577794" y="1909565"/>
            <a:ext cx="1850186" cy="200055"/>
          </a:xfrm>
          <a:prstGeom prst="rect">
            <a:avLst/>
          </a:prstGeom>
          <a:noFill/>
        </p:spPr>
        <p:txBody>
          <a:bodyPr wrap="none" rtlCol="0">
            <a:spAutoFit/>
          </a:bodyPr>
          <a:lstStyle/>
          <a:p>
            <a:r>
              <a:rPr lang="it-IT" sz="700" b="1" err="1">
                <a:solidFill>
                  <a:srgbClr val="C00000"/>
                </a:solidFill>
                <a:latin typeface="Century Gothic" panose="020B0502020202020204" pitchFamily="34" charset="0"/>
              </a:rPr>
              <a:t>Nominal</a:t>
            </a:r>
            <a:r>
              <a:rPr lang="it-IT" sz="700" b="1">
                <a:solidFill>
                  <a:srgbClr val="C00000"/>
                </a:solidFill>
                <a:latin typeface="Century Gothic" panose="020B0502020202020204" pitchFamily="34" charset="0"/>
              </a:rPr>
              <a:t> OP:  30 </a:t>
            </a:r>
            <a:r>
              <a:rPr lang="it-IT" sz="700" b="1" err="1">
                <a:solidFill>
                  <a:srgbClr val="C00000"/>
                </a:solidFill>
                <a:latin typeface="Century Gothic" panose="020B0502020202020204" pitchFamily="34" charset="0"/>
              </a:rPr>
              <a:t>uA</a:t>
            </a:r>
            <a:r>
              <a:rPr lang="it-IT" sz="700" b="1">
                <a:solidFill>
                  <a:srgbClr val="C00000"/>
                </a:solidFill>
                <a:latin typeface="Century Gothic" panose="020B0502020202020204" pitchFamily="34" charset="0"/>
              </a:rPr>
              <a:t> with </a:t>
            </a:r>
            <a:r>
              <a:rPr lang="it-IT" sz="700" b="1" err="1">
                <a:solidFill>
                  <a:srgbClr val="C00000"/>
                </a:solidFill>
                <a:latin typeface="Century Gothic" panose="020B0502020202020204" pitchFamily="34" charset="0"/>
              </a:rPr>
              <a:t>Vref</a:t>
            </a:r>
            <a:r>
              <a:rPr lang="it-IT" sz="700" b="1">
                <a:solidFill>
                  <a:srgbClr val="C00000"/>
                </a:solidFill>
                <a:latin typeface="Century Gothic" panose="020B0502020202020204" pitchFamily="34" charset="0"/>
              </a:rPr>
              <a:t> = 460 mV</a:t>
            </a:r>
          </a:p>
        </p:txBody>
      </p:sp>
      <p:cxnSp>
        <p:nvCxnSpPr>
          <p:cNvPr id="30" name="Straight Arrow Connector 29">
            <a:extLst>
              <a:ext uri="{FF2B5EF4-FFF2-40B4-BE49-F238E27FC236}">
                <a16:creationId xmlns:a16="http://schemas.microsoft.com/office/drawing/2014/main" id="{51C71370-9AD5-9A4B-9D27-C5A895310F5F}"/>
              </a:ext>
            </a:extLst>
          </p:cNvPr>
          <p:cNvCxnSpPr>
            <a:stCxn id="28" idx="1"/>
          </p:cNvCxnSpPr>
          <p:nvPr/>
        </p:nvCxnSpPr>
        <p:spPr>
          <a:xfrm flipH="1" flipV="1">
            <a:off x="2286866" y="1973239"/>
            <a:ext cx="290928" cy="36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6278853-FE5E-C045-84E5-06C0BC027298}"/>
              </a:ext>
            </a:extLst>
          </p:cNvPr>
          <p:cNvSpPr txBox="1"/>
          <p:nvPr/>
        </p:nvSpPr>
        <p:spPr>
          <a:xfrm>
            <a:off x="1125125" y="1272646"/>
            <a:ext cx="1846980" cy="230832"/>
          </a:xfrm>
          <a:prstGeom prst="rect">
            <a:avLst/>
          </a:prstGeom>
          <a:noFill/>
        </p:spPr>
        <p:txBody>
          <a:bodyPr wrap="none" rtlCol="0">
            <a:spAutoFit/>
          </a:bodyPr>
          <a:lstStyle/>
          <a:p>
            <a:r>
              <a:rPr lang="it-IT" sz="900">
                <a:latin typeface="Century Gothic" panose="020B0502020202020204" pitchFamily="34" charset="0"/>
              </a:rPr>
              <a:t>Disc_Ibias1 = 1.53 + 61.9 x </a:t>
            </a:r>
            <a:r>
              <a:rPr lang="it-IT" sz="900" err="1">
                <a:latin typeface="Century Gothic" panose="020B0502020202020204" pitchFamily="34" charset="0"/>
              </a:rPr>
              <a:t>Vref</a:t>
            </a:r>
            <a:endParaRPr lang="it-IT" sz="900">
              <a:latin typeface="Century Gothic" panose="020B0502020202020204" pitchFamily="34" charset="0"/>
            </a:endParaRPr>
          </a:p>
        </p:txBody>
      </p:sp>
    </p:spTree>
    <p:extLst>
      <p:ext uri="{BB962C8B-B14F-4D97-AF65-F5344CB8AC3E}">
        <p14:creationId xmlns:p14="http://schemas.microsoft.com/office/powerpoint/2010/main" val="2011362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D9CDB1-8DDC-3A45-8864-56D940BC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656" y="2476158"/>
            <a:ext cx="3312367" cy="2233922"/>
          </a:xfrm>
          <a:prstGeom prst="rect">
            <a:avLst/>
          </a:prstGeom>
        </p:spPr>
      </p:pic>
      <p:pic>
        <p:nvPicPr>
          <p:cNvPr id="6" name="Picture 5">
            <a:extLst>
              <a:ext uri="{FF2B5EF4-FFF2-40B4-BE49-F238E27FC236}">
                <a16:creationId xmlns:a16="http://schemas.microsoft.com/office/drawing/2014/main" id="{C56BFED6-83F8-1C44-A29B-2DA9F2311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971" y="2506303"/>
            <a:ext cx="3312368" cy="2233923"/>
          </a:xfrm>
          <a:prstGeom prst="rect">
            <a:avLst/>
          </a:prstGeom>
        </p:spPr>
      </p:pic>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4"/>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219445" y="214661"/>
            <a:ext cx="7866657" cy="357235"/>
          </a:xfrm>
          <a:prstGeom prst="rect">
            <a:avLst/>
          </a:prstGeom>
        </p:spPr>
        <p:txBody>
          <a:bodyPr wrap="square" lIns="48980" tIns="24490" rIns="48980" bIns="24490">
            <a:spAutoFit/>
          </a:bodyPr>
          <a:lstStyle/>
          <a:p>
            <a:r>
              <a:rPr lang="it-IT" sz="2000" b="1">
                <a:solidFill>
                  <a:schemeClr val="bg1"/>
                </a:solidFill>
                <a:latin typeface="Museo Slab 300" pitchFamily="50" charset="0"/>
              </a:rPr>
              <a:t>Jitter performance of FAST2-EVO1 with the new Disc bias1</a:t>
            </a:r>
            <a:endParaRPr lang="en-GB" sz="2000" b="1">
              <a:solidFill>
                <a:schemeClr val="bg1"/>
              </a:solidFill>
            </a:endParaRPr>
          </a:p>
        </p:txBody>
      </p:sp>
      <p:sp>
        <p:nvSpPr>
          <p:cNvPr id="9" name="Segnaposto numero diapositiva 1">
            <a:extLst>
              <a:ext uri="{FF2B5EF4-FFF2-40B4-BE49-F238E27FC236}">
                <a16:creationId xmlns:a16="http://schemas.microsoft.com/office/drawing/2014/main" id="{B487D9FE-7DFB-974A-AD35-C0E387128D52}"/>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16</a:t>
            </a:fld>
            <a:endParaRPr lang="en-GB"/>
          </a:p>
        </p:txBody>
      </p:sp>
      <p:sp>
        <p:nvSpPr>
          <p:cNvPr id="22" name="Rectangle 21">
            <a:extLst>
              <a:ext uri="{FF2B5EF4-FFF2-40B4-BE49-F238E27FC236}">
                <a16:creationId xmlns:a16="http://schemas.microsoft.com/office/drawing/2014/main" id="{05AB5801-D952-5642-A696-BA0D06DE5AB2}"/>
              </a:ext>
            </a:extLst>
          </p:cNvPr>
          <p:cNvSpPr/>
          <p:nvPr/>
        </p:nvSpPr>
        <p:spPr>
          <a:xfrm>
            <a:off x="323528" y="1024190"/>
            <a:ext cx="3312368" cy="1138773"/>
          </a:xfrm>
          <a:prstGeom prst="rect">
            <a:avLst/>
          </a:prstGeom>
          <a:noFill/>
          <a:ln>
            <a:noFill/>
          </a:ln>
        </p:spPr>
        <p:txBody>
          <a:bodyPr wrap="square">
            <a:spAutoFit/>
          </a:bodyPr>
          <a:lstStyle/>
          <a:p>
            <a:pPr marL="171450" indent="-171450">
              <a:buFont typeface="Wingdings" pitchFamily="2" charset="2"/>
              <a:buChar char="q"/>
            </a:pPr>
            <a:endParaRPr lang="it-IT" sz="500">
              <a:latin typeface="Century Gothic" panose="020B0502020202020204" pitchFamily="34" charset="0"/>
            </a:endParaRPr>
          </a:p>
          <a:p>
            <a:pPr marL="171450" indent="-171450">
              <a:spcAft>
                <a:spcPts val="600"/>
              </a:spcAft>
              <a:buFont typeface="Wingdings" pitchFamily="2" charset="2"/>
              <a:buChar char="q"/>
            </a:pPr>
            <a:r>
              <a:rPr lang="it-IT" sz="1200">
                <a:latin typeface="Century Gothic" panose="020B0502020202020204" pitchFamily="34" charset="0"/>
              </a:rPr>
              <a:t>Full channel </a:t>
            </a:r>
            <a:r>
              <a:rPr lang="it-IT" sz="1200" err="1">
                <a:latin typeface="Century Gothic" panose="020B0502020202020204" pitchFamily="34" charset="0"/>
              </a:rPr>
              <a:t>simulation</a:t>
            </a:r>
            <a:r>
              <a:rPr lang="it-IT" sz="1200">
                <a:latin typeface="Century Gothic" panose="020B0502020202020204" pitchFamily="34" charset="0"/>
              </a:rPr>
              <a:t> - </a:t>
            </a:r>
            <a:r>
              <a:rPr lang="it-IT" sz="1200" err="1">
                <a:latin typeface="Century Gothic" panose="020B0502020202020204" pitchFamily="34" charset="0"/>
              </a:rPr>
              <a:t>schematic</a:t>
            </a:r>
            <a:endParaRPr lang="it-IT" sz="1200">
              <a:latin typeface="Century Gothic" panose="020B0502020202020204" pitchFamily="34" charset="0"/>
            </a:endParaRPr>
          </a:p>
          <a:p>
            <a:pPr marL="171450" indent="-171450">
              <a:spcAft>
                <a:spcPts val="600"/>
              </a:spcAft>
              <a:buFont typeface="Wingdings" pitchFamily="2" charset="2"/>
              <a:buChar char="q"/>
            </a:pPr>
            <a:r>
              <a:rPr lang="it-IT" sz="1200">
                <a:latin typeface="Century Gothic" panose="020B0502020202020204" pitchFamily="34" charset="0"/>
              </a:rPr>
              <a:t>Input: 8 fC </a:t>
            </a:r>
            <a:r>
              <a:rPr lang="it-IT" sz="1200" err="1">
                <a:latin typeface="Century Gothic" panose="020B0502020202020204" pitchFamily="34" charset="0"/>
              </a:rPr>
              <a:t>trapezoidal</a:t>
            </a:r>
            <a:endParaRPr lang="it-IT" sz="1200">
              <a:latin typeface="Century Gothic" panose="020B0502020202020204" pitchFamily="34" charset="0"/>
            </a:endParaRPr>
          </a:p>
          <a:p>
            <a:pPr marL="171450" indent="-171450">
              <a:spcAft>
                <a:spcPts val="600"/>
              </a:spcAft>
              <a:buFont typeface="Wingdings" pitchFamily="2" charset="2"/>
              <a:buChar char="q"/>
            </a:pPr>
            <a:r>
              <a:rPr lang="it-IT" sz="1200" err="1">
                <a:latin typeface="Century Gothic" panose="020B0502020202020204" pitchFamily="34" charset="0"/>
              </a:rPr>
              <a:t>Simu</a:t>
            </a:r>
            <a:r>
              <a:rPr lang="it-IT" sz="1200">
                <a:latin typeface="Century Gothic" panose="020B0502020202020204" pitchFamily="34" charset="0"/>
              </a:rPr>
              <a:t>: </a:t>
            </a:r>
            <a:r>
              <a:rPr lang="it-IT" sz="1200" err="1">
                <a:latin typeface="Century Gothic" panose="020B0502020202020204" pitchFamily="34" charset="0"/>
              </a:rPr>
              <a:t>transient</a:t>
            </a:r>
            <a:r>
              <a:rPr lang="it-IT" sz="1200">
                <a:latin typeface="Century Gothic" panose="020B0502020202020204" pitchFamily="34" charset="0"/>
              </a:rPr>
              <a:t> </a:t>
            </a:r>
            <a:r>
              <a:rPr lang="it-IT" sz="1200" err="1">
                <a:latin typeface="Century Gothic" panose="020B0502020202020204" pitchFamily="34" charset="0"/>
              </a:rPr>
              <a:t>noise</a:t>
            </a:r>
            <a:r>
              <a:rPr lang="it-IT" sz="1200">
                <a:latin typeface="Century Gothic" panose="020B0502020202020204" pitchFamily="34" charset="0"/>
              </a:rPr>
              <a:t> x 30 </a:t>
            </a:r>
            <a:r>
              <a:rPr lang="it-IT" sz="1200" err="1">
                <a:latin typeface="Century Gothic" panose="020B0502020202020204" pitchFamily="34" charset="0"/>
              </a:rPr>
              <a:t>runs</a:t>
            </a:r>
            <a:endParaRPr lang="it-IT" sz="1200">
              <a:latin typeface="Century Gothic" panose="020B0502020202020204" pitchFamily="34" charset="0"/>
            </a:endParaRPr>
          </a:p>
          <a:p>
            <a:pPr marL="171450" indent="-171450">
              <a:spcAft>
                <a:spcPts val="600"/>
              </a:spcAft>
              <a:buFont typeface="Wingdings" pitchFamily="2" charset="2"/>
              <a:buChar char="q"/>
            </a:pPr>
            <a:r>
              <a:rPr lang="it-IT" sz="1200">
                <a:latin typeface="Century Gothic" panose="020B0502020202020204" pitchFamily="34" charset="0"/>
              </a:rPr>
              <a:t>Jitter </a:t>
            </a:r>
            <a:r>
              <a:rPr lang="it-IT" sz="1200" err="1">
                <a:latin typeface="Century Gothic" panose="020B0502020202020204" pitchFamily="34" charset="0"/>
              </a:rPr>
              <a:t>simulated</a:t>
            </a:r>
            <a:r>
              <a:rPr lang="it-IT" sz="1200">
                <a:latin typeface="Century Gothic" panose="020B0502020202020204" pitchFamily="34" charset="0"/>
              </a:rPr>
              <a:t> </a:t>
            </a:r>
            <a:r>
              <a:rPr lang="it-IT" sz="1200" err="1">
                <a:latin typeface="Century Gothic" panose="020B0502020202020204" pitchFamily="34" charset="0"/>
              </a:rPr>
              <a:t>as</a:t>
            </a:r>
            <a:r>
              <a:rPr lang="it-IT" sz="1200">
                <a:latin typeface="Century Gothic" panose="020B0502020202020204" pitchFamily="34" charset="0"/>
              </a:rPr>
              <a:t> sigma ToA</a:t>
            </a:r>
          </a:p>
        </p:txBody>
      </p:sp>
      <p:sp>
        <p:nvSpPr>
          <p:cNvPr id="23" name="TextBox 22">
            <a:extLst>
              <a:ext uri="{FF2B5EF4-FFF2-40B4-BE49-F238E27FC236}">
                <a16:creationId xmlns:a16="http://schemas.microsoft.com/office/drawing/2014/main" id="{2ECFEABF-1C9B-4C4F-86AE-AEEA1F018AC1}"/>
              </a:ext>
            </a:extLst>
          </p:cNvPr>
          <p:cNvSpPr txBox="1"/>
          <p:nvPr/>
        </p:nvSpPr>
        <p:spPr>
          <a:xfrm>
            <a:off x="239175" y="716413"/>
            <a:ext cx="1681871" cy="307777"/>
          </a:xfrm>
          <a:prstGeom prst="rect">
            <a:avLst/>
          </a:prstGeom>
          <a:noFill/>
        </p:spPr>
        <p:txBody>
          <a:bodyPr wrap="none" rtlCol="0">
            <a:spAutoFit/>
          </a:bodyPr>
          <a:lstStyle/>
          <a:p>
            <a:r>
              <a:rPr lang="en-GB" sz="1400">
                <a:solidFill>
                  <a:srgbClr val="C00000"/>
                </a:solidFill>
                <a:latin typeface="Century Gothic" panose="020B0502020202020204" pitchFamily="34" charset="0"/>
              </a:rPr>
              <a:t>Simulation details</a:t>
            </a:r>
          </a:p>
        </p:txBody>
      </p:sp>
      <p:cxnSp>
        <p:nvCxnSpPr>
          <p:cNvPr id="7" name="Straight Connector 6">
            <a:extLst>
              <a:ext uri="{FF2B5EF4-FFF2-40B4-BE49-F238E27FC236}">
                <a16:creationId xmlns:a16="http://schemas.microsoft.com/office/drawing/2014/main" id="{5E75E419-C07B-E640-9101-4B5F2DA5FF59}"/>
              </a:ext>
            </a:extLst>
          </p:cNvPr>
          <p:cNvCxnSpPr/>
          <p:nvPr/>
        </p:nvCxnSpPr>
        <p:spPr>
          <a:xfrm>
            <a:off x="395536" y="1024190"/>
            <a:ext cx="1872208"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6A2A700-132E-F542-924D-EBC179DE1A91}"/>
              </a:ext>
            </a:extLst>
          </p:cNvPr>
          <p:cNvSpPr/>
          <p:nvPr/>
        </p:nvSpPr>
        <p:spPr>
          <a:xfrm rot="16200000">
            <a:off x="681938" y="3301231"/>
            <a:ext cx="856325" cy="276999"/>
          </a:xfrm>
          <a:prstGeom prst="rect">
            <a:avLst/>
          </a:prstGeom>
          <a:solidFill>
            <a:schemeClr val="bg1"/>
          </a:solidFill>
        </p:spPr>
        <p:txBody>
          <a:bodyPr wrap="none">
            <a:spAutoFit/>
          </a:bodyPr>
          <a:lstStyle/>
          <a:p>
            <a:r>
              <a:rPr lang="it-IT" sz="1200">
                <a:latin typeface="Century Gothic" panose="020B0502020202020204" pitchFamily="34" charset="0"/>
              </a:rPr>
              <a:t>Jitter [ps]</a:t>
            </a:r>
            <a:endParaRPr lang="it-IT" sz="1200"/>
          </a:p>
        </p:txBody>
      </p:sp>
      <p:sp>
        <p:nvSpPr>
          <p:cNvPr id="17" name="Rectangle 16">
            <a:extLst>
              <a:ext uri="{FF2B5EF4-FFF2-40B4-BE49-F238E27FC236}">
                <a16:creationId xmlns:a16="http://schemas.microsoft.com/office/drawing/2014/main" id="{A1763CF7-343D-C84D-9544-4F8B16FCBB38}"/>
              </a:ext>
            </a:extLst>
          </p:cNvPr>
          <p:cNvSpPr/>
          <p:nvPr/>
        </p:nvSpPr>
        <p:spPr>
          <a:xfrm rot="16200000">
            <a:off x="4151451" y="3296227"/>
            <a:ext cx="1237839" cy="276999"/>
          </a:xfrm>
          <a:prstGeom prst="rect">
            <a:avLst/>
          </a:prstGeom>
          <a:solidFill>
            <a:schemeClr val="bg1"/>
          </a:solidFill>
        </p:spPr>
        <p:txBody>
          <a:bodyPr wrap="none">
            <a:spAutoFit/>
          </a:bodyPr>
          <a:lstStyle/>
          <a:p>
            <a:r>
              <a:rPr lang="it-IT" sz="1200">
                <a:latin typeface="Century Gothic" panose="020B0502020202020204" pitchFamily="34" charset="0"/>
              </a:rPr>
              <a:t>Sigma ToT [ps]</a:t>
            </a:r>
            <a:endParaRPr lang="it-IT" sz="1200"/>
          </a:p>
        </p:txBody>
      </p:sp>
      <p:sp>
        <p:nvSpPr>
          <p:cNvPr id="12" name="Rectangle 11">
            <a:extLst>
              <a:ext uri="{FF2B5EF4-FFF2-40B4-BE49-F238E27FC236}">
                <a16:creationId xmlns:a16="http://schemas.microsoft.com/office/drawing/2014/main" id="{F2B36499-85F5-2B4A-BD0E-571604A123F8}"/>
              </a:ext>
            </a:extLst>
          </p:cNvPr>
          <p:cNvSpPr/>
          <p:nvPr/>
        </p:nvSpPr>
        <p:spPr>
          <a:xfrm>
            <a:off x="3828140" y="2087579"/>
            <a:ext cx="599844" cy="307777"/>
          </a:xfrm>
          <a:prstGeom prst="rect">
            <a:avLst/>
          </a:prstGeom>
        </p:spPr>
        <p:txBody>
          <a:bodyPr wrap="none">
            <a:spAutoFit/>
          </a:bodyPr>
          <a:lstStyle/>
          <a:p>
            <a:r>
              <a:rPr lang="en-GB" sz="1400">
                <a:solidFill>
                  <a:srgbClr val="C00000"/>
                </a:solidFill>
                <a:latin typeface="Century Gothic" panose="020B0502020202020204" pitchFamily="34" charset="0"/>
              </a:rPr>
              <a:t>Jitter</a:t>
            </a:r>
            <a:endParaRPr lang="it-IT" sz="1400"/>
          </a:p>
        </p:txBody>
      </p:sp>
      <p:sp>
        <p:nvSpPr>
          <p:cNvPr id="19" name="Rectangle 18">
            <a:extLst>
              <a:ext uri="{FF2B5EF4-FFF2-40B4-BE49-F238E27FC236}">
                <a16:creationId xmlns:a16="http://schemas.microsoft.com/office/drawing/2014/main" id="{E56C91A1-AA4B-1A42-97B3-9FFE4FBDBCA3}"/>
              </a:ext>
            </a:extLst>
          </p:cNvPr>
          <p:cNvSpPr/>
          <p:nvPr/>
        </p:nvSpPr>
        <p:spPr>
          <a:xfrm>
            <a:off x="6862693" y="2152182"/>
            <a:ext cx="1042273" cy="307777"/>
          </a:xfrm>
          <a:prstGeom prst="rect">
            <a:avLst/>
          </a:prstGeom>
        </p:spPr>
        <p:txBody>
          <a:bodyPr wrap="none">
            <a:spAutoFit/>
          </a:bodyPr>
          <a:lstStyle/>
          <a:p>
            <a:r>
              <a:rPr lang="en-GB" sz="1400">
                <a:solidFill>
                  <a:srgbClr val="C00000"/>
                </a:solidFill>
                <a:latin typeface="Century Gothic" panose="020B0502020202020204" pitchFamily="34" charset="0"/>
              </a:rPr>
              <a:t>Sigma ToT</a:t>
            </a:r>
            <a:endParaRPr lang="it-IT" sz="1400"/>
          </a:p>
        </p:txBody>
      </p:sp>
      <p:cxnSp>
        <p:nvCxnSpPr>
          <p:cNvPr id="20" name="Straight Connector 19">
            <a:extLst>
              <a:ext uri="{FF2B5EF4-FFF2-40B4-BE49-F238E27FC236}">
                <a16:creationId xmlns:a16="http://schemas.microsoft.com/office/drawing/2014/main" id="{B786755D-36C1-4947-BA85-2435DD22C1AA}"/>
              </a:ext>
            </a:extLst>
          </p:cNvPr>
          <p:cNvCxnSpPr>
            <a:cxnSpLocks/>
          </p:cNvCxnSpPr>
          <p:nvPr/>
        </p:nvCxnSpPr>
        <p:spPr>
          <a:xfrm>
            <a:off x="3623031" y="2388039"/>
            <a:ext cx="804953"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52729FE-ACB8-CE41-B2C3-74922411A5C1}"/>
              </a:ext>
            </a:extLst>
          </p:cNvPr>
          <p:cNvCxnSpPr>
            <a:cxnSpLocks/>
          </p:cNvCxnSpPr>
          <p:nvPr/>
        </p:nvCxnSpPr>
        <p:spPr>
          <a:xfrm>
            <a:off x="6981352" y="2432186"/>
            <a:ext cx="804953"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60033DF-52EE-5E4B-BD1B-5FD060C9AC57}"/>
              </a:ext>
            </a:extLst>
          </p:cNvPr>
          <p:cNvSpPr txBox="1"/>
          <p:nvPr/>
        </p:nvSpPr>
        <p:spPr>
          <a:xfrm>
            <a:off x="1777695" y="3579862"/>
            <a:ext cx="1858201" cy="200055"/>
          </a:xfrm>
          <a:prstGeom prst="rect">
            <a:avLst/>
          </a:prstGeom>
          <a:noFill/>
        </p:spPr>
        <p:txBody>
          <a:bodyPr wrap="none" rtlCol="0">
            <a:spAutoFit/>
          </a:bodyPr>
          <a:lstStyle/>
          <a:p>
            <a:r>
              <a:rPr lang="it-IT" sz="700" b="1" err="1">
                <a:solidFill>
                  <a:srgbClr val="C00000"/>
                </a:solidFill>
                <a:latin typeface="Century Gothic" panose="020B0502020202020204" pitchFamily="34" charset="0"/>
              </a:rPr>
              <a:t>Nominal</a:t>
            </a:r>
            <a:r>
              <a:rPr lang="it-IT" sz="700" b="1">
                <a:solidFill>
                  <a:srgbClr val="C00000"/>
                </a:solidFill>
                <a:latin typeface="Century Gothic" panose="020B0502020202020204" pitchFamily="34" charset="0"/>
              </a:rPr>
              <a:t> OP:  30 </a:t>
            </a:r>
            <a:r>
              <a:rPr lang="it-IT" sz="700" b="1" err="1">
                <a:solidFill>
                  <a:srgbClr val="C00000"/>
                </a:solidFill>
                <a:latin typeface="Century Gothic" panose="020B0502020202020204" pitchFamily="34" charset="0"/>
              </a:rPr>
              <a:t>uA</a:t>
            </a:r>
            <a:r>
              <a:rPr lang="it-IT" sz="700" b="1">
                <a:solidFill>
                  <a:srgbClr val="C00000"/>
                </a:solidFill>
                <a:latin typeface="Century Gothic" panose="020B0502020202020204" pitchFamily="34" charset="0"/>
              </a:rPr>
              <a:t> with </a:t>
            </a:r>
            <a:r>
              <a:rPr lang="it-IT" sz="700" b="1" err="1">
                <a:solidFill>
                  <a:srgbClr val="C00000"/>
                </a:solidFill>
                <a:latin typeface="Century Gothic" panose="020B0502020202020204" pitchFamily="34" charset="0"/>
              </a:rPr>
              <a:t>Vref</a:t>
            </a:r>
            <a:r>
              <a:rPr lang="it-IT" sz="700" b="1">
                <a:solidFill>
                  <a:srgbClr val="C00000"/>
                </a:solidFill>
                <a:latin typeface="Century Gothic" panose="020B0502020202020204" pitchFamily="34" charset="0"/>
              </a:rPr>
              <a:t> = 460 mV</a:t>
            </a:r>
          </a:p>
        </p:txBody>
      </p:sp>
      <p:cxnSp>
        <p:nvCxnSpPr>
          <p:cNvPr id="27" name="Straight Arrow Connector 26">
            <a:extLst>
              <a:ext uri="{FF2B5EF4-FFF2-40B4-BE49-F238E27FC236}">
                <a16:creationId xmlns:a16="http://schemas.microsoft.com/office/drawing/2014/main" id="{5A4FCAE1-EE53-1D4C-956F-E95A2A1EBF7B}"/>
              </a:ext>
            </a:extLst>
          </p:cNvPr>
          <p:cNvCxnSpPr>
            <a:cxnSpLocks/>
          </p:cNvCxnSpPr>
          <p:nvPr/>
        </p:nvCxnSpPr>
        <p:spPr>
          <a:xfrm>
            <a:off x="2771416" y="3804522"/>
            <a:ext cx="160478" cy="13467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964C777-2236-6747-BEB0-03C0D8FD611D}"/>
              </a:ext>
            </a:extLst>
          </p:cNvPr>
          <p:cNvSpPr txBox="1"/>
          <p:nvPr/>
        </p:nvSpPr>
        <p:spPr>
          <a:xfrm>
            <a:off x="5450103" y="3795886"/>
            <a:ext cx="1858201" cy="200055"/>
          </a:xfrm>
          <a:prstGeom prst="rect">
            <a:avLst/>
          </a:prstGeom>
          <a:noFill/>
        </p:spPr>
        <p:txBody>
          <a:bodyPr wrap="none" rtlCol="0">
            <a:spAutoFit/>
          </a:bodyPr>
          <a:lstStyle/>
          <a:p>
            <a:r>
              <a:rPr lang="it-IT" sz="700" b="1" err="1">
                <a:solidFill>
                  <a:srgbClr val="C00000"/>
                </a:solidFill>
                <a:latin typeface="Century Gothic" panose="020B0502020202020204" pitchFamily="34" charset="0"/>
              </a:rPr>
              <a:t>Nominal</a:t>
            </a:r>
            <a:r>
              <a:rPr lang="it-IT" sz="700" b="1">
                <a:solidFill>
                  <a:srgbClr val="C00000"/>
                </a:solidFill>
                <a:latin typeface="Century Gothic" panose="020B0502020202020204" pitchFamily="34" charset="0"/>
              </a:rPr>
              <a:t> OP:  30 </a:t>
            </a:r>
            <a:r>
              <a:rPr lang="it-IT" sz="700" b="1" err="1">
                <a:solidFill>
                  <a:srgbClr val="C00000"/>
                </a:solidFill>
                <a:latin typeface="Century Gothic" panose="020B0502020202020204" pitchFamily="34" charset="0"/>
              </a:rPr>
              <a:t>uA</a:t>
            </a:r>
            <a:r>
              <a:rPr lang="it-IT" sz="700" b="1">
                <a:solidFill>
                  <a:srgbClr val="C00000"/>
                </a:solidFill>
                <a:latin typeface="Century Gothic" panose="020B0502020202020204" pitchFamily="34" charset="0"/>
              </a:rPr>
              <a:t> with </a:t>
            </a:r>
            <a:r>
              <a:rPr lang="it-IT" sz="700" b="1" err="1">
                <a:solidFill>
                  <a:srgbClr val="C00000"/>
                </a:solidFill>
                <a:latin typeface="Century Gothic" panose="020B0502020202020204" pitchFamily="34" charset="0"/>
              </a:rPr>
              <a:t>Vref</a:t>
            </a:r>
            <a:r>
              <a:rPr lang="it-IT" sz="700" b="1">
                <a:solidFill>
                  <a:srgbClr val="C00000"/>
                </a:solidFill>
                <a:latin typeface="Century Gothic" panose="020B0502020202020204" pitchFamily="34" charset="0"/>
              </a:rPr>
              <a:t> = 460 mV</a:t>
            </a:r>
          </a:p>
        </p:txBody>
      </p:sp>
      <p:sp>
        <p:nvSpPr>
          <p:cNvPr id="32" name="Rectangle 31">
            <a:extLst>
              <a:ext uri="{FF2B5EF4-FFF2-40B4-BE49-F238E27FC236}">
                <a16:creationId xmlns:a16="http://schemas.microsoft.com/office/drawing/2014/main" id="{6BD7F6F4-3041-AB43-BA9C-EA0D08F8E902}"/>
              </a:ext>
            </a:extLst>
          </p:cNvPr>
          <p:cNvSpPr/>
          <p:nvPr/>
        </p:nvSpPr>
        <p:spPr>
          <a:xfrm>
            <a:off x="3564669" y="1024189"/>
            <a:ext cx="3312368" cy="615553"/>
          </a:xfrm>
          <a:prstGeom prst="rect">
            <a:avLst/>
          </a:prstGeom>
          <a:noFill/>
          <a:ln>
            <a:noFill/>
          </a:ln>
        </p:spPr>
        <p:txBody>
          <a:bodyPr wrap="square">
            <a:spAutoFit/>
          </a:bodyPr>
          <a:lstStyle/>
          <a:p>
            <a:pPr marL="171450" indent="-171450">
              <a:buFont typeface="Wingdings" pitchFamily="2" charset="2"/>
              <a:buChar char="q"/>
            </a:pPr>
            <a:endParaRPr lang="it-IT" sz="500">
              <a:latin typeface="Century Gothic" panose="020B0502020202020204" pitchFamily="34" charset="0"/>
            </a:endParaRPr>
          </a:p>
          <a:p>
            <a:pPr marL="171450" indent="-171450">
              <a:spcAft>
                <a:spcPts val="600"/>
              </a:spcAft>
              <a:buFont typeface="Wingdings" pitchFamily="2" charset="2"/>
              <a:buChar char="q"/>
            </a:pPr>
            <a:r>
              <a:rPr lang="it-IT" sz="1200">
                <a:latin typeface="Century Gothic" panose="020B0502020202020204" pitchFamily="34" charset="0"/>
              </a:rPr>
              <a:t>Vth </a:t>
            </a:r>
            <a:r>
              <a:rPr lang="it-IT" sz="1200" err="1">
                <a:latin typeface="Century Gothic" panose="020B0502020202020204" pitchFamily="34" charset="0"/>
              </a:rPr>
              <a:t>is</a:t>
            </a:r>
            <a:r>
              <a:rPr lang="it-IT" sz="1200">
                <a:latin typeface="Century Gothic" panose="020B0502020202020204" pitchFamily="34" charset="0"/>
              </a:rPr>
              <a:t> 3 fC</a:t>
            </a:r>
          </a:p>
          <a:p>
            <a:pPr marL="171450" indent="-171450">
              <a:spcAft>
                <a:spcPts val="600"/>
              </a:spcAft>
              <a:buFont typeface="Wingdings" pitchFamily="2" charset="2"/>
              <a:buChar char="q"/>
            </a:pPr>
            <a:r>
              <a:rPr lang="it-IT" sz="1200" err="1">
                <a:latin typeface="Century Gothic" panose="020B0502020202020204" pitchFamily="34" charset="0"/>
              </a:rPr>
              <a:t>Other</a:t>
            </a:r>
            <a:r>
              <a:rPr lang="it-IT" sz="1200">
                <a:latin typeface="Century Gothic" panose="020B0502020202020204" pitchFamily="34" charset="0"/>
              </a:rPr>
              <a:t> </a:t>
            </a:r>
            <a:r>
              <a:rPr lang="it-IT" sz="1200" err="1">
                <a:latin typeface="Century Gothic" panose="020B0502020202020204" pitchFamily="34" charset="0"/>
              </a:rPr>
              <a:t>settings</a:t>
            </a:r>
            <a:r>
              <a:rPr lang="it-IT" sz="1200">
                <a:latin typeface="Century Gothic" panose="020B0502020202020204" pitchFamily="34" charset="0"/>
              </a:rPr>
              <a:t> are the </a:t>
            </a:r>
            <a:r>
              <a:rPr lang="it-IT" sz="1200" err="1">
                <a:latin typeface="Century Gothic" panose="020B0502020202020204" pitchFamily="34" charset="0"/>
              </a:rPr>
              <a:t>nominal</a:t>
            </a:r>
            <a:r>
              <a:rPr lang="it-IT" sz="1200">
                <a:latin typeface="Century Gothic" panose="020B0502020202020204" pitchFamily="34" charset="0"/>
              </a:rPr>
              <a:t> of FAST1</a:t>
            </a:r>
          </a:p>
        </p:txBody>
      </p:sp>
      <p:sp>
        <p:nvSpPr>
          <p:cNvPr id="29" name="Rectangle 28">
            <a:extLst>
              <a:ext uri="{FF2B5EF4-FFF2-40B4-BE49-F238E27FC236}">
                <a16:creationId xmlns:a16="http://schemas.microsoft.com/office/drawing/2014/main" id="{92E6C858-79A8-E547-9C13-011295DFF137}"/>
              </a:ext>
            </a:extLst>
          </p:cNvPr>
          <p:cNvSpPr/>
          <p:nvPr/>
        </p:nvSpPr>
        <p:spPr>
          <a:xfrm>
            <a:off x="2341952" y="4651840"/>
            <a:ext cx="1293944" cy="276999"/>
          </a:xfrm>
          <a:prstGeom prst="rect">
            <a:avLst/>
          </a:prstGeom>
          <a:solidFill>
            <a:schemeClr val="bg1"/>
          </a:solidFill>
        </p:spPr>
        <p:txBody>
          <a:bodyPr wrap="none">
            <a:spAutoFit/>
          </a:bodyPr>
          <a:lstStyle/>
          <a:p>
            <a:r>
              <a:rPr lang="it-IT" sz="1200">
                <a:latin typeface="Century Gothic" panose="020B0502020202020204" pitchFamily="34" charset="0"/>
              </a:rPr>
              <a:t>Disc IBias1 [</a:t>
            </a:r>
            <a:r>
              <a:rPr lang="it-IT" sz="1200" err="1">
                <a:latin typeface="Century Gothic" panose="020B0502020202020204" pitchFamily="34" charset="0"/>
              </a:rPr>
              <a:t>uA</a:t>
            </a:r>
            <a:r>
              <a:rPr lang="it-IT" sz="1200">
                <a:latin typeface="Century Gothic" panose="020B0502020202020204" pitchFamily="34" charset="0"/>
              </a:rPr>
              <a:t>]</a:t>
            </a:r>
            <a:endParaRPr lang="it-IT" sz="1200"/>
          </a:p>
        </p:txBody>
      </p:sp>
      <p:sp>
        <p:nvSpPr>
          <p:cNvPr id="33" name="Rectangle 32">
            <a:extLst>
              <a:ext uri="{FF2B5EF4-FFF2-40B4-BE49-F238E27FC236}">
                <a16:creationId xmlns:a16="http://schemas.microsoft.com/office/drawing/2014/main" id="{51584ADB-D21F-074F-A7D6-5D7C0D382519}"/>
              </a:ext>
            </a:extLst>
          </p:cNvPr>
          <p:cNvSpPr/>
          <p:nvPr/>
        </p:nvSpPr>
        <p:spPr>
          <a:xfrm>
            <a:off x="5940152" y="4641572"/>
            <a:ext cx="1293944" cy="276999"/>
          </a:xfrm>
          <a:prstGeom prst="rect">
            <a:avLst/>
          </a:prstGeom>
          <a:solidFill>
            <a:schemeClr val="bg1"/>
          </a:solidFill>
        </p:spPr>
        <p:txBody>
          <a:bodyPr wrap="none">
            <a:spAutoFit/>
          </a:bodyPr>
          <a:lstStyle/>
          <a:p>
            <a:r>
              <a:rPr lang="it-IT" sz="1200">
                <a:latin typeface="Century Gothic" panose="020B0502020202020204" pitchFamily="34" charset="0"/>
              </a:rPr>
              <a:t>Disc IBias1 [</a:t>
            </a:r>
            <a:r>
              <a:rPr lang="it-IT" sz="1200" err="1">
                <a:latin typeface="Century Gothic" panose="020B0502020202020204" pitchFamily="34" charset="0"/>
              </a:rPr>
              <a:t>uA</a:t>
            </a:r>
            <a:r>
              <a:rPr lang="it-IT" sz="1200">
                <a:latin typeface="Century Gothic" panose="020B0502020202020204" pitchFamily="34" charset="0"/>
              </a:rPr>
              <a:t>]</a:t>
            </a:r>
            <a:endParaRPr lang="it-IT" sz="1200"/>
          </a:p>
        </p:txBody>
      </p:sp>
      <p:sp>
        <p:nvSpPr>
          <p:cNvPr id="34" name="Oval 33">
            <a:extLst>
              <a:ext uri="{FF2B5EF4-FFF2-40B4-BE49-F238E27FC236}">
                <a16:creationId xmlns:a16="http://schemas.microsoft.com/office/drawing/2014/main" id="{81439FC2-9DB9-1040-96C9-A82889325DC8}"/>
              </a:ext>
            </a:extLst>
          </p:cNvPr>
          <p:cNvSpPr/>
          <p:nvPr/>
        </p:nvSpPr>
        <p:spPr>
          <a:xfrm>
            <a:off x="6580344" y="4230077"/>
            <a:ext cx="108000" cy="1080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6" name="Straight Arrow Connector 35">
            <a:extLst>
              <a:ext uri="{FF2B5EF4-FFF2-40B4-BE49-F238E27FC236}">
                <a16:creationId xmlns:a16="http://schemas.microsoft.com/office/drawing/2014/main" id="{6A95694B-CC15-C540-B8A8-E688E1D927E9}"/>
              </a:ext>
            </a:extLst>
          </p:cNvPr>
          <p:cNvCxnSpPr>
            <a:cxnSpLocks/>
          </p:cNvCxnSpPr>
          <p:nvPr/>
        </p:nvCxnSpPr>
        <p:spPr>
          <a:xfrm>
            <a:off x="6443824" y="4059047"/>
            <a:ext cx="160478" cy="13467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BDDC8354-499F-BE41-A3C2-F5A0447B11DA}"/>
              </a:ext>
            </a:extLst>
          </p:cNvPr>
          <p:cNvSpPr/>
          <p:nvPr/>
        </p:nvSpPr>
        <p:spPr>
          <a:xfrm>
            <a:off x="2888685" y="3985177"/>
            <a:ext cx="108000" cy="1080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62068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219446" y="214661"/>
            <a:ext cx="6858000" cy="357235"/>
          </a:xfrm>
          <a:prstGeom prst="rect">
            <a:avLst/>
          </a:prstGeom>
        </p:spPr>
        <p:txBody>
          <a:bodyPr wrap="square" lIns="48980" tIns="24490" rIns="48980" bIns="24490">
            <a:spAutoFit/>
          </a:bodyPr>
          <a:lstStyle/>
          <a:p>
            <a:r>
              <a:rPr lang="it-IT" sz="2000" b="1">
                <a:solidFill>
                  <a:schemeClr val="bg1"/>
                </a:solidFill>
                <a:latin typeface="Museo Slab 300" pitchFamily="50" charset="0"/>
              </a:rPr>
              <a:t>Disc out for </a:t>
            </a:r>
            <a:r>
              <a:rPr lang="it-IT" sz="2000" b="1" err="1">
                <a:solidFill>
                  <a:schemeClr val="bg1"/>
                </a:solidFill>
                <a:latin typeface="Museo Slab 300" pitchFamily="50" charset="0"/>
              </a:rPr>
              <a:t>different</a:t>
            </a:r>
            <a:r>
              <a:rPr lang="it-IT" sz="2000" b="1">
                <a:solidFill>
                  <a:schemeClr val="bg1"/>
                </a:solidFill>
                <a:latin typeface="Museo Slab 300" pitchFamily="50" charset="0"/>
              </a:rPr>
              <a:t> Disc bias1</a:t>
            </a:r>
            <a:endParaRPr lang="en-GB" sz="2000" b="1">
              <a:solidFill>
                <a:schemeClr val="bg1"/>
              </a:solidFill>
            </a:endParaRPr>
          </a:p>
        </p:txBody>
      </p:sp>
      <p:sp>
        <p:nvSpPr>
          <p:cNvPr id="9" name="Segnaposto numero diapositiva 1">
            <a:extLst>
              <a:ext uri="{FF2B5EF4-FFF2-40B4-BE49-F238E27FC236}">
                <a16:creationId xmlns:a16="http://schemas.microsoft.com/office/drawing/2014/main" id="{B487D9FE-7DFB-974A-AD35-C0E387128D52}"/>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17</a:t>
            </a:fld>
            <a:endParaRPr lang="en-GB"/>
          </a:p>
        </p:txBody>
      </p:sp>
      <p:cxnSp>
        <p:nvCxnSpPr>
          <p:cNvPr id="7" name="Straight Connector 6">
            <a:extLst>
              <a:ext uri="{FF2B5EF4-FFF2-40B4-BE49-F238E27FC236}">
                <a16:creationId xmlns:a16="http://schemas.microsoft.com/office/drawing/2014/main" id="{5E75E419-C07B-E640-9101-4B5F2DA5FF59}"/>
              </a:ext>
            </a:extLst>
          </p:cNvPr>
          <p:cNvCxnSpPr>
            <a:cxnSpLocks/>
          </p:cNvCxnSpPr>
          <p:nvPr/>
        </p:nvCxnSpPr>
        <p:spPr>
          <a:xfrm>
            <a:off x="830119" y="1737283"/>
            <a:ext cx="1350810"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2A8D29B-DA7B-CD47-981C-B60077DA08AD}"/>
              </a:ext>
            </a:extLst>
          </p:cNvPr>
          <p:cNvPicPr>
            <a:picLocks noChangeAspect="1"/>
          </p:cNvPicPr>
          <p:nvPr/>
        </p:nvPicPr>
        <p:blipFill rotWithShape="1">
          <a:blip r:embed="rId3">
            <a:extLst>
              <a:ext uri="{28A0092B-C50C-407E-A947-70E740481C1C}">
                <a14:useLocalDpi xmlns:a14="http://schemas.microsoft.com/office/drawing/2010/main" val="0"/>
              </a:ext>
            </a:extLst>
          </a:blip>
          <a:srcRect l="782" t="1764"/>
          <a:stretch/>
        </p:blipFill>
        <p:spPr>
          <a:xfrm>
            <a:off x="560507" y="1845586"/>
            <a:ext cx="1688257" cy="1246695"/>
          </a:xfrm>
          <a:prstGeom prst="rect">
            <a:avLst/>
          </a:prstGeom>
        </p:spPr>
      </p:pic>
      <p:sp>
        <p:nvSpPr>
          <p:cNvPr id="29" name="TextBox 28">
            <a:extLst>
              <a:ext uri="{FF2B5EF4-FFF2-40B4-BE49-F238E27FC236}">
                <a16:creationId xmlns:a16="http://schemas.microsoft.com/office/drawing/2014/main" id="{44BADAA1-2813-BE41-B56F-7DAB823B9FFB}"/>
              </a:ext>
            </a:extLst>
          </p:cNvPr>
          <p:cNvSpPr txBox="1"/>
          <p:nvPr/>
        </p:nvSpPr>
        <p:spPr>
          <a:xfrm>
            <a:off x="703879" y="1521839"/>
            <a:ext cx="1239442" cy="215444"/>
          </a:xfrm>
          <a:prstGeom prst="rect">
            <a:avLst/>
          </a:prstGeom>
          <a:noFill/>
        </p:spPr>
        <p:txBody>
          <a:bodyPr wrap="none" rtlCol="0">
            <a:spAutoFit/>
          </a:bodyPr>
          <a:lstStyle/>
          <a:p>
            <a:r>
              <a:rPr lang="it-IT" sz="800">
                <a:solidFill>
                  <a:srgbClr val="C00000"/>
                </a:solidFill>
                <a:latin typeface="Century Gothic" panose="020B0502020202020204" pitchFamily="34" charset="0"/>
              </a:rPr>
              <a:t>             Ibias1 = 10 </a:t>
            </a:r>
            <a:r>
              <a:rPr lang="it-IT" sz="800" err="1">
                <a:solidFill>
                  <a:srgbClr val="C00000"/>
                </a:solidFill>
                <a:latin typeface="Century Gothic" panose="020B0502020202020204" pitchFamily="34" charset="0"/>
              </a:rPr>
              <a:t>uA</a:t>
            </a:r>
            <a:endParaRPr lang="it-IT" sz="800">
              <a:solidFill>
                <a:srgbClr val="C00000"/>
              </a:solidFill>
              <a:latin typeface="Century Gothic" panose="020B0502020202020204" pitchFamily="34" charset="0"/>
            </a:endParaRPr>
          </a:p>
        </p:txBody>
      </p:sp>
      <p:pic>
        <p:nvPicPr>
          <p:cNvPr id="25" name="Picture 24">
            <a:extLst>
              <a:ext uri="{FF2B5EF4-FFF2-40B4-BE49-F238E27FC236}">
                <a16:creationId xmlns:a16="http://schemas.microsoft.com/office/drawing/2014/main" id="{B1D47549-8BCE-604E-BDFD-CB63CB2B6FF6}"/>
              </a:ext>
            </a:extLst>
          </p:cNvPr>
          <p:cNvPicPr>
            <a:picLocks noChangeAspect="1"/>
          </p:cNvPicPr>
          <p:nvPr/>
        </p:nvPicPr>
        <p:blipFill rotWithShape="1">
          <a:blip r:embed="rId4">
            <a:extLst>
              <a:ext uri="{28A0092B-C50C-407E-A947-70E740481C1C}">
                <a14:useLocalDpi xmlns:a14="http://schemas.microsoft.com/office/drawing/2010/main" val="0"/>
              </a:ext>
            </a:extLst>
          </a:blip>
          <a:srcRect t="1499"/>
          <a:stretch/>
        </p:blipFill>
        <p:spPr>
          <a:xfrm>
            <a:off x="7084412" y="1665494"/>
            <a:ext cx="1778878" cy="1306856"/>
          </a:xfrm>
          <a:prstGeom prst="rect">
            <a:avLst/>
          </a:prstGeom>
        </p:spPr>
      </p:pic>
      <p:sp>
        <p:nvSpPr>
          <p:cNvPr id="34" name="TextBox 33">
            <a:extLst>
              <a:ext uri="{FF2B5EF4-FFF2-40B4-BE49-F238E27FC236}">
                <a16:creationId xmlns:a16="http://schemas.microsoft.com/office/drawing/2014/main" id="{D8E02916-EB34-F844-83EF-D93B400B7121}"/>
              </a:ext>
            </a:extLst>
          </p:cNvPr>
          <p:cNvSpPr txBox="1"/>
          <p:nvPr/>
        </p:nvSpPr>
        <p:spPr>
          <a:xfrm>
            <a:off x="4532470" y="1108328"/>
            <a:ext cx="184731" cy="369332"/>
          </a:xfrm>
          <a:prstGeom prst="rect">
            <a:avLst/>
          </a:prstGeom>
          <a:noFill/>
        </p:spPr>
        <p:txBody>
          <a:bodyPr wrap="none" rtlCol="0">
            <a:spAutoFit/>
          </a:bodyPr>
          <a:lstStyle/>
          <a:p>
            <a:endParaRPr lang="it-IT"/>
          </a:p>
        </p:txBody>
      </p:sp>
      <p:sp>
        <p:nvSpPr>
          <p:cNvPr id="35" name="TextBox 34">
            <a:extLst>
              <a:ext uri="{FF2B5EF4-FFF2-40B4-BE49-F238E27FC236}">
                <a16:creationId xmlns:a16="http://schemas.microsoft.com/office/drawing/2014/main" id="{A49AF722-6D3E-E34B-BD7C-C9AF854D2771}"/>
              </a:ext>
            </a:extLst>
          </p:cNvPr>
          <p:cNvSpPr txBox="1"/>
          <p:nvPr/>
        </p:nvSpPr>
        <p:spPr>
          <a:xfrm>
            <a:off x="1505524" y="4031622"/>
            <a:ext cx="6872252" cy="738664"/>
          </a:xfrm>
          <a:prstGeom prst="rect">
            <a:avLst/>
          </a:prstGeom>
          <a:noFill/>
        </p:spPr>
        <p:txBody>
          <a:bodyPr wrap="square" rtlCol="0">
            <a:spAutoFit/>
          </a:bodyPr>
          <a:lstStyle/>
          <a:p>
            <a:r>
              <a:rPr lang="it-IT" sz="1400">
                <a:latin typeface="Century Gothic" panose="020B0502020202020204" pitchFamily="34" charset="0"/>
              </a:rPr>
              <a:t>In </a:t>
            </a:r>
            <a:r>
              <a:rPr lang="it-IT" sz="1400" err="1">
                <a:latin typeface="Century Gothic" panose="020B0502020202020204" pitchFamily="34" charset="0"/>
              </a:rPr>
              <a:t>these</a:t>
            </a:r>
            <a:r>
              <a:rPr lang="it-IT" sz="1400">
                <a:latin typeface="Century Gothic" panose="020B0502020202020204" pitchFamily="34" charset="0"/>
              </a:rPr>
              <a:t> </a:t>
            </a:r>
            <a:r>
              <a:rPr lang="it-IT" sz="1400" err="1">
                <a:latin typeface="Century Gothic" panose="020B0502020202020204" pitchFamily="34" charset="0"/>
              </a:rPr>
              <a:t>two</a:t>
            </a:r>
            <a:r>
              <a:rPr lang="it-IT" sz="1400">
                <a:latin typeface="Century Gothic" panose="020B0502020202020204" pitchFamily="34" charset="0"/>
              </a:rPr>
              <a:t> </a:t>
            </a:r>
            <a:r>
              <a:rPr lang="it-IT" sz="1400" err="1">
                <a:latin typeface="Century Gothic" panose="020B0502020202020204" pitchFamily="34" charset="0"/>
              </a:rPr>
              <a:t>conditions</a:t>
            </a:r>
            <a:r>
              <a:rPr lang="it-IT" sz="1400">
                <a:latin typeface="Century Gothic" panose="020B0502020202020204" pitchFamily="34" charset="0"/>
              </a:rPr>
              <a:t> the </a:t>
            </a:r>
            <a:r>
              <a:rPr lang="it-IT" sz="1400" err="1">
                <a:latin typeface="Century Gothic" panose="020B0502020202020204" pitchFamily="34" charset="0"/>
              </a:rPr>
              <a:t>discriminators</a:t>
            </a:r>
            <a:r>
              <a:rPr lang="it-IT" sz="1400">
                <a:latin typeface="Century Gothic" panose="020B0502020202020204" pitchFamily="34" charset="0"/>
              </a:rPr>
              <a:t> do </a:t>
            </a:r>
            <a:r>
              <a:rPr lang="it-IT" sz="1400" err="1">
                <a:latin typeface="Century Gothic" panose="020B0502020202020204" pitchFamily="34" charset="0"/>
              </a:rPr>
              <a:t>not</a:t>
            </a:r>
            <a:r>
              <a:rPr lang="it-IT" sz="1400">
                <a:latin typeface="Century Gothic" panose="020B0502020202020204" pitchFamily="34" charset="0"/>
              </a:rPr>
              <a:t> work </a:t>
            </a:r>
            <a:r>
              <a:rPr lang="it-IT" sz="1400" err="1">
                <a:latin typeface="Century Gothic" panose="020B0502020202020204" pitchFamily="34" charset="0"/>
              </a:rPr>
              <a:t>propertly</a:t>
            </a:r>
            <a:r>
              <a:rPr lang="it-IT" sz="1400">
                <a:latin typeface="Century Gothic" panose="020B0502020202020204" pitchFamily="34" charset="0"/>
              </a:rPr>
              <a:t> so be </a:t>
            </a:r>
            <a:r>
              <a:rPr lang="it-IT" sz="1400" err="1">
                <a:latin typeface="Century Gothic" panose="020B0502020202020204" pitchFamily="34" charset="0"/>
              </a:rPr>
              <a:t>careful</a:t>
            </a:r>
            <a:r>
              <a:rPr lang="it-IT" sz="1400">
                <a:latin typeface="Century Gothic" panose="020B0502020202020204" pitchFamily="34" charset="0"/>
              </a:rPr>
              <a:t> with the </a:t>
            </a:r>
            <a:r>
              <a:rPr lang="it-IT" sz="1400" err="1">
                <a:latin typeface="Century Gothic" panose="020B0502020202020204" pitchFamily="34" charset="0"/>
              </a:rPr>
              <a:t>settings</a:t>
            </a:r>
            <a:r>
              <a:rPr lang="it-IT" sz="1400">
                <a:latin typeface="Century Gothic" panose="020B0502020202020204" pitchFamily="34" charset="0"/>
              </a:rPr>
              <a:t> </a:t>
            </a:r>
            <a:r>
              <a:rPr lang="it-IT" sz="1400" err="1">
                <a:latin typeface="Century Gothic" panose="020B0502020202020204" pitchFamily="34" charset="0"/>
              </a:rPr>
              <a:t>you</a:t>
            </a:r>
            <a:r>
              <a:rPr lang="it-IT" sz="1400">
                <a:latin typeface="Century Gothic" panose="020B0502020202020204" pitchFamily="34" charset="0"/>
              </a:rPr>
              <a:t> use for the trimmer </a:t>
            </a:r>
            <a:r>
              <a:rPr lang="it-IT" sz="1400" err="1">
                <a:latin typeface="Century Gothic" panose="020B0502020202020204" pitchFamily="34" charset="0"/>
              </a:rPr>
              <a:t>because</a:t>
            </a:r>
            <a:r>
              <a:rPr lang="it-IT" sz="1400">
                <a:latin typeface="Century Gothic" panose="020B0502020202020204" pitchFamily="34" charset="0"/>
              </a:rPr>
              <a:t> the </a:t>
            </a:r>
            <a:r>
              <a:rPr lang="it-IT" sz="1400" err="1">
                <a:latin typeface="Century Gothic" panose="020B0502020202020204" pitchFamily="34" charset="0"/>
              </a:rPr>
              <a:t>regulation</a:t>
            </a:r>
            <a:r>
              <a:rPr lang="it-IT" sz="1400">
                <a:latin typeface="Century Gothic" panose="020B0502020202020204" pitchFamily="34" charset="0"/>
              </a:rPr>
              <a:t> can </a:t>
            </a:r>
            <a:r>
              <a:rPr lang="it-IT" sz="1400" err="1">
                <a:latin typeface="Century Gothic" panose="020B0502020202020204" pitchFamily="34" charset="0"/>
              </a:rPr>
              <a:t>lead</a:t>
            </a:r>
            <a:r>
              <a:rPr lang="it-IT" sz="1400">
                <a:latin typeface="Century Gothic" panose="020B0502020202020204" pitchFamily="34" charset="0"/>
              </a:rPr>
              <a:t> </a:t>
            </a:r>
            <a:r>
              <a:rPr lang="it-IT" sz="1400" err="1">
                <a:latin typeface="Century Gothic" panose="020B0502020202020204" pitchFamily="34" charset="0"/>
              </a:rPr>
              <a:t>you</a:t>
            </a:r>
            <a:r>
              <a:rPr lang="it-IT" sz="1400">
                <a:latin typeface="Century Gothic" panose="020B0502020202020204" pitchFamily="34" charset="0"/>
              </a:rPr>
              <a:t> in </a:t>
            </a:r>
            <a:r>
              <a:rPr lang="it-IT" sz="1400" err="1">
                <a:latin typeface="Century Gothic" panose="020B0502020202020204" pitchFamily="34" charset="0"/>
              </a:rPr>
              <a:t>undesired</a:t>
            </a:r>
            <a:r>
              <a:rPr lang="it-IT" sz="1400">
                <a:latin typeface="Century Gothic" panose="020B0502020202020204" pitchFamily="34" charset="0"/>
              </a:rPr>
              <a:t> </a:t>
            </a:r>
            <a:r>
              <a:rPr lang="it-IT" sz="1400" err="1">
                <a:latin typeface="Century Gothic" panose="020B0502020202020204" pitchFamily="34" charset="0"/>
              </a:rPr>
              <a:t>working</a:t>
            </a:r>
            <a:r>
              <a:rPr lang="it-IT" sz="1400">
                <a:latin typeface="Century Gothic" panose="020B0502020202020204" pitchFamily="34" charset="0"/>
              </a:rPr>
              <a:t> </a:t>
            </a:r>
            <a:r>
              <a:rPr lang="it-IT" sz="1400" err="1">
                <a:latin typeface="Century Gothic" panose="020B0502020202020204" pitchFamily="34" charset="0"/>
              </a:rPr>
              <a:t>regions</a:t>
            </a:r>
            <a:endParaRPr lang="it-IT" sz="1400">
              <a:latin typeface="Century Gothic" panose="020B0502020202020204" pitchFamily="34" charset="0"/>
            </a:endParaRPr>
          </a:p>
        </p:txBody>
      </p:sp>
      <p:cxnSp>
        <p:nvCxnSpPr>
          <p:cNvPr id="41" name="Straight Connector 40">
            <a:extLst>
              <a:ext uri="{FF2B5EF4-FFF2-40B4-BE49-F238E27FC236}">
                <a16:creationId xmlns:a16="http://schemas.microsoft.com/office/drawing/2014/main" id="{711E74FA-BAD9-1647-B638-1504990100C7}"/>
              </a:ext>
            </a:extLst>
          </p:cNvPr>
          <p:cNvCxnSpPr>
            <a:cxnSpLocks/>
          </p:cNvCxnSpPr>
          <p:nvPr/>
        </p:nvCxnSpPr>
        <p:spPr>
          <a:xfrm>
            <a:off x="7242869" y="1595747"/>
            <a:ext cx="1350810"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D81C530-C03E-B54E-97AF-CBB511738275}"/>
              </a:ext>
            </a:extLst>
          </p:cNvPr>
          <p:cNvSpPr txBox="1"/>
          <p:nvPr/>
        </p:nvSpPr>
        <p:spPr>
          <a:xfrm>
            <a:off x="7341029" y="1380273"/>
            <a:ext cx="1096775" cy="215444"/>
          </a:xfrm>
          <a:prstGeom prst="rect">
            <a:avLst/>
          </a:prstGeom>
          <a:noFill/>
        </p:spPr>
        <p:txBody>
          <a:bodyPr wrap="none" rtlCol="0">
            <a:spAutoFit/>
          </a:bodyPr>
          <a:lstStyle/>
          <a:p>
            <a:r>
              <a:rPr lang="it-IT" sz="800">
                <a:solidFill>
                  <a:srgbClr val="C00000"/>
                </a:solidFill>
                <a:latin typeface="Century Gothic" panose="020B0502020202020204" pitchFamily="34" charset="0"/>
              </a:rPr>
              <a:t>Disc Ibias1 = 50 </a:t>
            </a:r>
            <a:r>
              <a:rPr lang="it-IT" sz="800" err="1">
                <a:solidFill>
                  <a:srgbClr val="C00000"/>
                </a:solidFill>
                <a:latin typeface="Century Gothic" panose="020B0502020202020204" pitchFamily="34" charset="0"/>
              </a:rPr>
              <a:t>uA</a:t>
            </a:r>
            <a:endParaRPr lang="it-IT" sz="800">
              <a:solidFill>
                <a:srgbClr val="C00000"/>
              </a:solidFill>
              <a:latin typeface="Century Gothic" panose="020B0502020202020204" pitchFamily="34" charset="0"/>
            </a:endParaRPr>
          </a:p>
        </p:txBody>
      </p:sp>
      <p:pic>
        <p:nvPicPr>
          <p:cNvPr id="44" name="Picture 43">
            <a:extLst>
              <a:ext uri="{FF2B5EF4-FFF2-40B4-BE49-F238E27FC236}">
                <a16:creationId xmlns:a16="http://schemas.microsoft.com/office/drawing/2014/main" id="{80B109AC-018E-A64F-BA25-AD2DEF7C10C6}"/>
              </a:ext>
            </a:extLst>
          </p:cNvPr>
          <p:cNvPicPr>
            <a:picLocks noChangeAspect="1"/>
          </p:cNvPicPr>
          <p:nvPr/>
        </p:nvPicPr>
        <p:blipFill rotWithShape="1">
          <a:blip r:embed="rId5">
            <a:extLst>
              <a:ext uri="{28A0092B-C50C-407E-A947-70E740481C1C}">
                <a14:useLocalDpi xmlns:a14="http://schemas.microsoft.com/office/drawing/2010/main" val="0"/>
              </a:ext>
            </a:extLst>
          </a:blip>
          <a:srcRect l="1003"/>
          <a:stretch/>
        </p:blipFill>
        <p:spPr>
          <a:xfrm>
            <a:off x="2810107" y="1105854"/>
            <a:ext cx="3780174" cy="2847949"/>
          </a:xfrm>
          <a:prstGeom prst="rect">
            <a:avLst/>
          </a:prstGeom>
        </p:spPr>
      </p:pic>
      <p:sp>
        <p:nvSpPr>
          <p:cNvPr id="46" name="TextBox 45">
            <a:extLst>
              <a:ext uri="{FF2B5EF4-FFF2-40B4-BE49-F238E27FC236}">
                <a16:creationId xmlns:a16="http://schemas.microsoft.com/office/drawing/2014/main" id="{FD91FB87-E178-1B4B-8456-F3A877E64A8A}"/>
              </a:ext>
            </a:extLst>
          </p:cNvPr>
          <p:cNvSpPr txBox="1"/>
          <p:nvPr/>
        </p:nvSpPr>
        <p:spPr>
          <a:xfrm>
            <a:off x="4168812" y="2036173"/>
            <a:ext cx="1096775" cy="215444"/>
          </a:xfrm>
          <a:prstGeom prst="rect">
            <a:avLst/>
          </a:prstGeom>
          <a:noFill/>
        </p:spPr>
        <p:txBody>
          <a:bodyPr wrap="none" rtlCol="0">
            <a:spAutoFit/>
          </a:bodyPr>
          <a:lstStyle/>
          <a:p>
            <a:r>
              <a:rPr lang="it-IT" sz="800">
                <a:solidFill>
                  <a:srgbClr val="C00000"/>
                </a:solidFill>
                <a:latin typeface="Century Gothic" panose="020B0502020202020204" pitchFamily="34" charset="0"/>
              </a:rPr>
              <a:t>Disc Ibias1 = 30 </a:t>
            </a:r>
            <a:r>
              <a:rPr lang="it-IT" sz="800" err="1">
                <a:solidFill>
                  <a:srgbClr val="C00000"/>
                </a:solidFill>
                <a:latin typeface="Century Gothic" panose="020B0502020202020204" pitchFamily="34" charset="0"/>
              </a:rPr>
              <a:t>uA</a:t>
            </a:r>
            <a:endParaRPr lang="it-IT" sz="800">
              <a:solidFill>
                <a:srgbClr val="C00000"/>
              </a:solidFill>
              <a:latin typeface="Century Gothic" panose="020B0502020202020204" pitchFamily="34" charset="0"/>
            </a:endParaRPr>
          </a:p>
        </p:txBody>
      </p:sp>
      <p:sp>
        <p:nvSpPr>
          <p:cNvPr id="48" name="TextBox 47">
            <a:extLst>
              <a:ext uri="{FF2B5EF4-FFF2-40B4-BE49-F238E27FC236}">
                <a16:creationId xmlns:a16="http://schemas.microsoft.com/office/drawing/2014/main" id="{BA7A781A-832F-DC46-87F2-C88141FF2E55}"/>
              </a:ext>
            </a:extLst>
          </p:cNvPr>
          <p:cNvSpPr txBox="1"/>
          <p:nvPr/>
        </p:nvSpPr>
        <p:spPr>
          <a:xfrm>
            <a:off x="4168813" y="1222396"/>
            <a:ext cx="1096775" cy="215444"/>
          </a:xfrm>
          <a:prstGeom prst="rect">
            <a:avLst/>
          </a:prstGeom>
          <a:noFill/>
        </p:spPr>
        <p:txBody>
          <a:bodyPr wrap="none" rtlCol="0">
            <a:spAutoFit/>
          </a:bodyPr>
          <a:lstStyle/>
          <a:p>
            <a:r>
              <a:rPr lang="it-IT" sz="800">
                <a:solidFill>
                  <a:srgbClr val="C00000"/>
                </a:solidFill>
                <a:latin typeface="Century Gothic" panose="020B0502020202020204" pitchFamily="34" charset="0"/>
              </a:rPr>
              <a:t>Disc Ibias1 = 20 </a:t>
            </a:r>
            <a:r>
              <a:rPr lang="it-IT" sz="800" err="1">
                <a:solidFill>
                  <a:srgbClr val="C00000"/>
                </a:solidFill>
                <a:latin typeface="Century Gothic" panose="020B0502020202020204" pitchFamily="34" charset="0"/>
              </a:rPr>
              <a:t>uA</a:t>
            </a:r>
            <a:endParaRPr lang="it-IT" sz="800">
              <a:solidFill>
                <a:srgbClr val="C00000"/>
              </a:solidFill>
              <a:latin typeface="Century Gothic" panose="020B0502020202020204" pitchFamily="34" charset="0"/>
            </a:endParaRPr>
          </a:p>
        </p:txBody>
      </p:sp>
      <p:sp>
        <p:nvSpPr>
          <p:cNvPr id="50" name="TextBox 49">
            <a:extLst>
              <a:ext uri="{FF2B5EF4-FFF2-40B4-BE49-F238E27FC236}">
                <a16:creationId xmlns:a16="http://schemas.microsoft.com/office/drawing/2014/main" id="{5C969CED-3777-F84E-AA7F-E5EC26E95556}"/>
              </a:ext>
            </a:extLst>
          </p:cNvPr>
          <p:cNvSpPr txBox="1"/>
          <p:nvPr/>
        </p:nvSpPr>
        <p:spPr>
          <a:xfrm>
            <a:off x="4168812" y="2905288"/>
            <a:ext cx="1096775" cy="215444"/>
          </a:xfrm>
          <a:prstGeom prst="rect">
            <a:avLst/>
          </a:prstGeom>
          <a:noFill/>
        </p:spPr>
        <p:txBody>
          <a:bodyPr wrap="none" rtlCol="0">
            <a:spAutoFit/>
          </a:bodyPr>
          <a:lstStyle/>
          <a:p>
            <a:r>
              <a:rPr lang="it-IT" sz="800">
                <a:solidFill>
                  <a:srgbClr val="C00000"/>
                </a:solidFill>
                <a:latin typeface="Century Gothic" panose="020B0502020202020204" pitchFamily="34" charset="0"/>
              </a:rPr>
              <a:t>Disc Ibias1 = 40 </a:t>
            </a:r>
            <a:r>
              <a:rPr lang="it-IT" sz="800" err="1">
                <a:solidFill>
                  <a:srgbClr val="C00000"/>
                </a:solidFill>
                <a:latin typeface="Century Gothic" panose="020B0502020202020204" pitchFamily="34" charset="0"/>
              </a:rPr>
              <a:t>uA</a:t>
            </a:r>
            <a:endParaRPr lang="it-IT" sz="800">
              <a:solidFill>
                <a:srgbClr val="C00000"/>
              </a:solidFill>
              <a:latin typeface="Century Gothic" panose="020B0502020202020204" pitchFamily="34" charset="0"/>
            </a:endParaRPr>
          </a:p>
        </p:txBody>
      </p:sp>
      <p:cxnSp>
        <p:nvCxnSpPr>
          <p:cNvPr id="52" name="Straight Arrow Connector 51">
            <a:extLst>
              <a:ext uri="{FF2B5EF4-FFF2-40B4-BE49-F238E27FC236}">
                <a16:creationId xmlns:a16="http://schemas.microsoft.com/office/drawing/2014/main" id="{388B536F-BEB9-EA47-A175-F0D41412BD7B}"/>
              </a:ext>
            </a:extLst>
          </p:cNvPr>
          <p:cNvCxnSpPr>
            <a:cxnSpLocks/>
          </p:cNvCxnSpPr>
          <p:nvPr/>
        </p:nvCxnSpPr>
        <p:spPr>
          <a:xfrm>
            <a:off x="1800516" y="3302004"/>
            <a:ext cx="496787" cy="511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0D730D4E-EB0D-3449-9355-8BD75148270E}"/>
              </a:ext>
            </a:extLst>
          </p:cNvPr>
          <p:cNvCxnSpPr>
            <a:cxnSpLocks/>
          </p:cNvCxnSpPr>
          <p:nvPr/>
        </p:nvCxnSpPr>
        <p:spPr>
          <a:xfrm flipH="1">
            <a:off x="7457067" y="3136085"/>
            <a:ext cx="648524" cy="677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1685A94-EF2A-674B-9566-E6DC686C52F5}"/>
              </a:ext>
            </a:extLst>
          </p:cNvPr>
          <p:cNvSpPr txBox="1"/>
          <p:nvPr/>
        </p:nvSpPr>
        <p:spPr>
          <a:xfrm>
            <a:off x="4384415" y="2208155"/>
            <a:ext cx="665567" cy="215444"/>
          </a:xfrm>
          <a:prstGeom prst="rect">
            <a:avLst/>
          </a:prstGeom>
          <a:noFill/>
        </p:spPr>
        <p:txBody>
          <a:bodyPr wrap="none" rtlCol="0">
            <a:spAutoFit/>
          </a:bodyPr>
          <a:lstStyle/>
          <a:p>
            <a:r>
              <a:rPr lang="it-IT" sz="800">
                <a:solidFill>
                  <a:srgbClr val="C00000"/>
                </a:solidFill>
                <a:latin typeface="Century Gothic" panose="020B0502020202020204" pitchFamily="34" charset="0"/>
              </a:rPr>
              <a:t>NOMINAL</a:t>
            </a:r>
          </a:p>
        </p:txBody>
      </p:sp>
      <p:pic>
        <p:nvPicPr>
          <p:cNvPr id="6" name="Picture 5">
            <a:extLst>
              <a:ext uri="{FF2B5EF4-FFF2-40B4-BE49-F238E27FC236}">
                <a16:creationId xmlns:a16="http://schemas.microsoft.com/office/drawing/2014/main" id="{61D2E539-A946-9C4A-A44D-F1A96099767E}"/>
              </a:ext>
            </a:extLst>
          </p:cNvPr>
          <p:cNvPicPr>
            <a:picLocks noChangeAspect="1"/>
          </p:cNvPicPr>
          <p:nvPr/>
        </p:nvPicPr>
        <p:blipFill rotWithShape="1">
          <a:blip r:embed="rId6"/>
          <a:srcRect t="13346" r="46670" b="23104"/>
          <a:stretch/>
        </p:blipFill>
        <p:spPr>
          <a:xfrm>
            <a:off x="6040723" y="1330118"/>
            <a:ext cx="405129" cy="369333"/>
          </a:xfrm>
          <a:prstGeom prst="rect">
            <a:avLst/>
          </a:prstGeom>
        </p:spPr>
      </p:pic>
      <p:pic>
        <p:nvPicPr>
          <p:cNvPr id="24" name="Picture 23">
            <a:extLst>
              <a:ext uri="{FF2B5EF4-FFF2-40B4-BE49-F238E27FC236}">
                <a16:creationId xmlns:a16="http://schemas.microsoft.com/office/drawing/2014/main" id="{ABD28407-970E-4C4B-8E43-AD7385182732}"/>
              </a:ext>
            </a:extLst>
          </p:cNvPr>
          <p:cNvPicPr>
            <a:picLocks noChangeAspect="1"/>
          </p:cNvPicPr>
          <p:nvPr/>
        </p:nvPicPr>
        <p:blipFill rotWithShape="1">
          <a:blip r:embed="rId6"/>
          <a:srcRect l="46670" t="13346" b="23104"/>
          <a:stretch/>
        </p:blipFill>
        <p:spPr>
          <a:xfrm>
            <a:off x="1310506" y="1081314"/>
            <a:ext cx="440542" cy="401616"/>
          </a:xfrm>
          <a:prstGeom prst="rect">
            <a:avLst/>
          </a:prstGeom>
        </p:spPr>
      </p:pic>
      <p:pic>
        <p:nvPicPr>
          <p:cNvPr id="26" name="Picture 25">
            <a:extLst>
              <a:ext uri="{FF2B5EF4-FFF2-40B4-BE49-F238E27FC236}">
                <a16:creationId xmlns:a16="http://schemas.microsoft.com/office/drawing/2014/main" id="{C040C81D-4348-5840-8FDE-EC3A8A7BFF0D}"/>
              </a:ext>
            </a:extLst>
          </p:cNvPr>
          <p:cNvPicPr>
            <a:picLocks noChangeAspect="1"/>
          </p:cNvPicPr>
          <p:nvPr/>
        </p:nvPicPr>
        <p:blipFill rotWithShape="1">
          <a:blip r:embed="rId6"/>
          <a:srcRect l="46670" t="13346" b="23104"/>
          <a:stretch/>
        </p:blipFill>
        <p:spPr>
          <a:xfrm>
            <a:off x="4532470" y="3092281"/>
            <a:ext cx="440542" cy="401616"/>
          </a:xfrm>
          <a:prstGeom prst="rect">
            <a:avLst/>
          </a:prstGeom>
        </p:spPr>
      </p:pic>
      <p:pic>
        <p:nvPicPr>
          <p:cNvPr id="27" name="Picture 26">
            <a:extLst>
              <a:ext uri="{FF2B5EF4-FFF2-40B4-BE49-F238E27FC236}">
                <a16:creationId xmlns:a16="http://schemas.microsoft.com/office/drawing/2014/main" id="{AE247A68-07B1-914A-95A5-406D2AE94D68}"/>
              </a:ext>
            </a:extLst>
          </p:cNvPr>
          <p:cNvPicPr>
            <a:picLocks noChangeAspect="1"/>
          </p:cNvPicPr>
          <p:nvPr/>
        </p:nvPicPr>
        <p:blipFill rotWithShape="1">
          <a:blip r:embed="rId6"/>
          <a:srcRect l="46670" t="13346" b="23104"/>
          <a:stretch/>
        </p:blipFill>
        <p:spPr>
          <a:xfrm>
            <a:off x="8363222" y="1727154"/>
            <a:ext cx="440542" cy="401616"/>
          </a:xfrm>
          <a:prstGeom prst="rect">
            <a:avLst/>
          </a:prstGeom>
        </p:spPr>
      </p:pic>
      <p:pic>
        <p:nvPicPr>
          <p:cNvPr id="28" name="Picture 27">
            <a:extLst>
              <a:ext uri="{FF2B5EF4-FFF2-40B4-BE49-F238E27FC236}">
                <a16:creationId xmlns:a16="http://schemas.microsoft.com/office/drawing/2014/main" id="{813DE009-61E5-CF41-BF2F-0B55CCCBC8E2}"/>
              </a:ext>
            </a:extLst>
          </p:cNvPr>
          <p:cNvPicPr>
            <a:picLocks noChangeAspect="1"/>
          </p:cNvPicPr>
          <p:nvPr/>
        </p:nvPicPr>
        <p:blipFill rotWithShape="1">
          <a:blip r:embed="rId6"/>
          <a:srcRect l="46670" t="13346" b="23104"/>
          <a:stretch/>
        </p:blipFill>
        <p:spPr>
          <a:xfrm>
            <a:off x="1103329" y="3996463"/>
            <a:ext cx="440542" cy="401616"/>
          </a:xfrm>
          <a:prstGeom prst="rect">
            <a:avLst/>
          </a:prstGeom>
        </p:spPr>
      </p:pic>
      <p:pic>
        <p:nvPicPr>
          <p:cNvPr id="31" name="Picture 30">
            <a:extLst>
              <a:ext uri="{FF2B5EF4-FFF2-40B4-BE49-F238E27FC236}">
                <a16:creationId xmlns:a16="http://schemas.microsoft.com/office/drawing/2014/main" id="{AEA50A3C-AB9B-D64C-9914-01568DD214AA}"/>
              </a:ext>
            </a:extLst>
          </p:cNvPr>
          <p:cNvPicPr>
            <a:picLocks noChangeAspect="1"/>
          </p:cNvPicPr>
          <p:nvPr/>
        </p:nvPicPr>
        <p:blipFill rotWithShape="1">
          <a:blip r:embed="rId6"/>
          <a:srcRect t="13346" r="46670" b="23104"/>
          <a:stretch/>
        </p:blipFill>
        <p:spPr>
          <a:xfrm>
            <a:off x="6003872" y="2112729"/>
            <a:ext cx="405129" cy="369333"/>
          </a:xfrm>
          <a:prstGeom prst="rect">
            <a:avLst/>
          </a:prstGeom>
        </p:spPr>
      </p:pic>
    </p:spTree>
    <p:extLst>
      <p:ext uri="{BB962C8B-B14F-4D97-AF65-F5344CB8AC3E}">
        <p14:creationId xmlns:p14="http://schemas.microsoft.com/office/powerpoint/2010/main" val="2583176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219446" y="214661"/>
            <a:ext cx="6858000" cy="357235"/>
          </a:xfrm>
          <a:prstGeom prst="rect">
            <a:avLst/>
          </a:prstGeom>
        </p:spPr>
        <p:txBody>
          <a:bodyPr wrap="square" lIns="48980" tIns="24490" rIns="48980" bIns="24490">
            <a:spAutoFit/>
          </a:bodyPr>
          <a:lstStyle/>
          <a:p>
            <a:r>
              <a:rPr lang="it-IT" sz="2000" b="1">
                <a:solidFill>
                  <a:schemeClr val="bg1"/>
                </a:solidFill>
                <a:latin typeface="Museo Slab 300" pitchFamily="50" charset="0"/>
              </a:rPr>
              <a:t>Sector </a:t>
            </a:r>
            <a:r>
              <a:rPr lang="it-IT" sz="2000" b="1" err="1">
                <a:solidFill>
                  <a:schemeClr val="bg1"/>
                </a:solidFill>
                <a:latin typeface="Museo Slab 300" pitchFamily="50" charset="0"/>
              </a:rPr>
              <a:t>simulation</a:t>
            </a:r>
            <a:r>
              <a:rPr lang="it-IT" sz="2000" b="1">
                <a:solidFill>
                  <a:schemeClr val="bg1"/>
                </a:solidFill>
                <a:latin typeface="Museo Slab 300" pitchFamily="50" charset="0"/>
              </a:rPr>
              <a:t> FAST2 - EVO1 </a:t>
            </a:r>
            <a:endParaRPr lang="en-GB" sz="2000" b="1">
              <a:solidFill>
                <a:schemeClr val="bg1"/>
              </a:solidFill>
            </a:endParaRPr>
          </a:p>
        </p:txBody>
      </p:sp>
      <p:sp>
        <p:nvSpPr>
          <p:cNvPr id="9" name="Segnaposto numero diapositiva 1">
            <a:extLst>
              <a:ext uri="{FF2B5EF4-FFF2-40B4-BE49-F238E27FC236}">
                <a16:creationId xmlns:a16="http://schemas.microsoft.com/office/drawing/2014/main" id="{B487D9FE-7DFB-974A-AD35-C0E387128D52}"/>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18</a:t>
            </a:fld>
            <a:endParaRPr lang="en-GB"/>
          </a:p>
        </p:txBody>
      </p:sp>
      <p:sp>
        <p:nvSpPr>
          <p:cNvPr id="21" name="Rectangle 20">
            <a:extLst>
              <a:ext uri="{FF2B5EF4-FFF2-40B4-BE49-F238E27FC236}">
                <a16:creationId xmlns:a16="http://schemas.microsoft.com/office/drawing/2014/main" id="{1A1AFD7F-FA9C-B542-BABF-5012147C340C}"/>
              </a:ext>
            </a:extLst>
          </p:cNvPr>
          <p:cNvSpPr/>
          <p:nvPr/>
        </p:nvSpPr>
        <p:spPr>
          <a:xfrm>
            <a:off x="323528" y="1024190"/>
            <a:ext cx="3312368" cy="1138773"/>
          </a:xfrm>
          <a:prstGeom prst="rect">
            <a:avLst/>
          </a:prstGeom>
          <a:noFill/>
          <a:ln>
            <a:noFill/>
          </a:ln>
        </p:spPr>
        <p:txBody>
          <a:bodyPr wrap="square">
            <a:spAutoFit/>
          </a:bodyPr>
          <a:lstStyle/>
          <a:p>
            <a:pPr marL="171450" indent="-171450">
              <a:buFont typeface="Wingdings" pitchFamily="2" charset="2"/>
              <a:buChar char="q"/>
            </a:pPr>
            <a:endParaRPr lang="it-IT" sz="500">
              <a:latin typeface="Century Gothic" panose="020B0502020202020204" pitchFamily="34" charset="0"/>
            </a:endParaRPr>
          </a:p>
          <a:p>
            <a:pPr marL="171450" indent="-171450">
              <a:spcAft>
                <a:spcPts val="600"/>
              </a:spcAft>
              <a:buFont typeface="Wingdings" pitchFamily="2" charset="2"/>
              <a:buChar char="q"/>
            </a:pPr>
            <a:r>
              <a:rPr lang="it-IT" sz="1200">
                <a:latin typeface="Century Gothic" panose="020B0502020202020204" pitchFamily="34" charset="0"/>
              </a:rPr>
              <a:t>Full </a:t>
            </a:r>
            <a:r>
              <a:rPr lang="it-IT" sz="1200" err="1">
                <a:latin typeface="Century Gothic" panose="020B0502020202020204" pitchFamily="34" charset="0"/>
              </a:rPr>
              <a:t>sector</a:t>
            </a:r>
            <a:r>
              <a:rPr lang="it-IT" sz="1200">
                <a:latin typeface="Century Gothic" panose="020B0502020202020204" pitchFamily="34" charset="0"/>
              </a:rPr>
              <a:t> </a:t>
            </a:r>
            <a:r>
              <a:rPr lang="it-IT" sz="1200" err="1">
                <a:latin typeface="Century Gothic" panose="020B0502020202020204" pitchFamily="34" charset="0"/>
              </a:rPr>
              <a:t>simulation</a:t>
            </a:r>
            <a:r>
              <a:rPr lang="it-IT" sz="1200">
                <a:latin typeface="Century Gothic" panose="020B0502020202020204" pitchFamily="34" charset="0"/>
              </a:rPr>
              <a:t> - </a:t>
            </a:r>
            <a:r>
              <a:rPr lang="it-IT" sz="1200" err="1">
                <a:latin typeface="Century Gothic" panose="020B0502020202020204" pitchFamily="34" charset="0"/>
              </a:rPr>
              <a:t>schematic</a:t>
            </a:r>
            <a:endParaRPr lang="it-IT" sz="1200">
              <a:latin typeface="Century Gothic" panose="020B0502020202020204" pitchFamily="34" charset="0"/>
            </a:endParaRPr>
          </a:p>
          <a:p>
            <a:pPr marL="171450" indent="-171450">
              <a:spcAft>
                <a:spcPts val="600"/>
              </a:spcAft>
              <a:buFont typeface="Wingdings" pitchFamily="2" charset="2"/>
              <a:buChar char="q"/>
            </a:pPr>
            <a:r>
              <a:rPr lang="it-IT" sz="1200" err="1">
                <a:latin typeface="Century Gothic" panose="020B0502020202020204" pitchFamily="34" charset="0"/>
              </a:rPr>
              <a:t>Inputs</a:t>
            </a:r>
            <a:r>
              <a:rPr lang="it-IT" sz="1200">
                <a:latin typeface="Century Gothic" panose="020B0502020202020204" pitchFamily="34" charset="0"/>
              </a:rPr>
              <a:t>: 8 fC </a:t>
            </a:r>
            <a:r>
              <a:rPr lang="it-IT" sz="1200" err="1">
                <a:latin typeface="Century Gothic" panose="020B0502020202020204" pitchFamily="34" charset="0"/>
              </a:rPr>
              <a:t>trapezoidal</a:t>
            </a:r>
            <a:r>
              <a:rPr lang="it-IT" sz="1200">
                <a:latin typeface="Century Gothic" panose="020B0502020202020204" pitchFamily="34" charset="0"/>
              </a:rPr>
              <a:t> @ </a:t>
            </a:r>
            <a:r>
              <a:rPr lang="it-IT" sz="1200" err="1">
                <a:latin typeface="Century Gothic" panose="020B0502020202020204" pitchFamily="34" charset="0"/>
              </a:rPr>
              <a:t>different</a:t>
            </a:r>
            <a:r>
              <a:rPr lang="it-IT" sz="1200">
                <a:latin typeface="Century Gothic" panose="020B0502020202020204" pitchFamily="34" charset="0"/>
              </a:rPr>
              <a:t> time</a:t>
            </a:r>
          </a:p>
          <a:p>
            <a:pPr marL="171450" indent="-171450">
              <a:spcAft>
                <a:spcPts val="600"/>
              </a:spcAft>
              <a:buFont typeface="Wingdings" pitchFamily="2" charset="2"/>
              <a:buChar char="q"/>
            </a:pPr>
            <a:r>
              <a:rPr lang="it-IT" sz="1200" err="1">
                <a:latin typeface="Century Gothic" panose="020B0502020202020204" pitchFamily="34" charset="0"/>
              </a:rPr>
              <a:t>Simu</a:t>
            </a:r>
            <a:r>
              <a:rPr lang="it-IT" sz="1200">
                <a:latin typeface="Century Gothic" panose="020B0502020202020204" pitchFamily="34" charset="0"/>
              </a:rPr>
              <a:t>: </a:t>
            </a:r>
            <a:r>
              <a:rPr lang="it-IT" sz="1200" err="1">
                <a:latin typeface="Century Gothic" panose="020B0502020202020204" pitchFamily="34" charset="0"/>
              </a:rPr>
              <a:t>transient</a:t>
            </a:r>
            <a:r>
              <a:rPr lang="it-IT" sz="1200">
                <a:latin typeface="Century Gothic" panose="020B0502020202020204" pitchFamily="34" charset="0"/>
              </a:rPr>
              <a:t> </a:t>
            </a:r>
            <a:r>
              <a:rPr lang="it-IT" sz="1200" err="1">
                <a:latin typeface="Century Gothic" panose="020B0502020202020204" pitchFamily="34" charset="0"/>
              </a:rPr>
              <a:t>noise</a:t>
            </a:r>
            <a:r>
              <a:rPr lang="it-IT" sz="1200">
                <a:latin typeface="Century Gothic" panose="020B0502020202020204" pitchFamily="34" charset="0"/>
              </a:rPr>
              <a:t> x 30 </a:t>
            </a:r>
            <a:r>
              <a:rPr lang="it-IT" sz="1200" err="1">
                <a:latin typeface="Century Gothic" panose="020B0502020202020204" pitchFamily="34" charset="0"/>
              </a:rPr>
              <a:t>runs</a:t>
            </a:r>
            <a:endParaRPr lang="it-IT" sz="1200">
              <a:latin typeface="Century Gothic" panose="020B0502020202020204" pitchFamily="34" charset="0"/>
            </a:endParaRPr>
          </a:p>
          <a:p>
            <a:pPr marL="171450" indent="-171450">
              <a:spcAft>
                <a:spcPts val="600"/>
              </a:spcAft>
              <a:buFont typeface="Wingdings" pitchFamily="2" charset="2"/>
              <a:buChar char="q"/>
            </a:pPr>
            <a:r>
              <a:rPr lang="it-IT" sz="1200">
                <a:latin typeface="Century Gothic" panose="020B0502020202020204" pitchFamily="34" charset="0"/>
              </a:rPr>
              <a:t>Jitter </a:t>
            </a:r>
            <a:r>
              <a:rPr lang="it-IT" sz="1200" err="1">
                <a:latin typeface="Century Gothic" panose="020B0502020202020204" pitchFamily="34" charset="0"/>
              </a:rPr>
              <a:t>simulated</a:t>
            </a:r>
            <a:r>
              <a:rPr lang="it-IT" sz="1200">
                <a:latin typeface="Century Gothic" panose="020B0502020202020204" pitchFamily="34" charset="0"/>
              </a:rPr>
              <a:t> </a:t>
            </a:r>
            <a:r>
              <a:rPr lang="it-IT" sz="1200" err="1">
                <a:latin typeface="Century Gothic" panose="020B0502020202020204" pitchFamily="34" charset="0"/>
              </a:rPr>
              <a:t>as</a:t>
            </a:r>
            <a:r>
              <a:rPr lang="it-IT" sz="1200">
                <a:latin typeface="Century Gothic" panose="020B0502020202020204" pitchFamily="34" charset="0"/>
              </a:rPr>
              <a:t> sigma ToA</a:t>
            </a:r>
          </a:p>
        </p:txBody>
      </p:sp>
      <p:sp>
        <p:nvSpPr>
          <p:cNvPr id="22" name="TextBox 21">
            <a:extLst>
              <a:ext uri="{FF2B5EF4-FFF2-40B4-BE49-F238E27FC236}">
                <a16:creationId xmlns:a16="http://schemas.microsoft.com/office/drawing/2014/main" id="{841F01D5-845A-B94B-894B-1DF938BEB223}"/>
              </a:ext>
            </a:extLst>
          </p:cNvPr>
          <p:cNvSpPr txBox="1"/>
          <p:nvPr/>
        </p:nvSpPr>
        <p:spPr>
          <a:xfrm>
            <a:off x="239175" y="716413"/>
            <a:ext cx="1681871" cy="307777"/>
          </a:xfrm>
          <a:prstGeom prst="rect">
            <a:avLst/>
          </a:prstGeom>
          <a:noFill/>
        </p:spPr>
        <p:txBody>
          <a:bodyPr wrap="none" rtlCol="0">
            <a:spAutoFit/>
          </a:bodyPr>
          <a:lstStyle/>
          <a:p>
            <a:r>
              <a:rPr lang="en-GB" sz="1400">
                <a:solidFill>
                  <a:srgbClr val="C00000"/>
                </a:solidFill>
                <a:latin typeface="Century Gothic" panose="020B0502020202020204" pitchFamily="34" charset="0"/>
              </a:rPr>
              <a:t>Simulation details</a:t>
            </a:r>
          </a:p>
        </p:txBody>
      </p:sp>
      <p:cxnSp>
        <p:nvCxnSpPr>
          <p:cNvPr id="23" name="Straight Connector 22">
            <a:extLst>
              <a:ext uri="{FF2B5EF4-FFF2-40B4-BE49-F238E27FC236}">
                <a16:creationId xmlns:a16="http://schemas.microsoft.com/office/drawing/2014/main" id="{FA69EDF7-6F35-954D-9C69-72BAFF12AD05}"/>
              </a:ext>
            </a:extLst>
          </p:cNvPr>
          <p:cNvCxnSpPr/>
          <p:nvPr/>
        </p:nvCxnSpPr>
        <p:spPr>
          <a:xfrm>
            <a:off x="395536" y="1024190"/>
            <a:ext cx="1872208"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A5053030-4BF2-E54C-8E9B-B8B4C65C3190}"/>
              </a:ext>
            </a:extLst>
          </p:cNvPr>
          <p:cNvSpPr/>
          <p:nvPr/>
        </p:nvSpPr>
        <p:spPr>
          <a:xfrm>
            <a:off x="3564669" y="1024189"/>
            <a:ext cx="3312368" cy="615553"/>
          </a:xfrm>
          <a:prstGeom prst="rect">
            <a:avLst/>
          </a:prstGeom>
          <a:noFill/>
          <a:ln>
            <a:noFill/>
          </a:ln>
        </p:spPr>
        <p:txBody>
          <a:bodyPr wrap="square">
            <a:spAutoFit/>
          </a:bodyPr>
          <a:lstStyle/>
          <a:p>
            <a:pPr marL="171450" indent="-171450">
              <a:buFont typeface="Wingdings" pitchFamily="2" charset="2"/>
              <a:buChar char="q"/>
            </a:pPr>
            <a:endParaRPr lang="it-IT" sz="500">
              <a:latin typeface="Century Gothic" panose="020B0502020202020204" pitchFamily="34" charset="0"/>
            </a:endParaRPr>
          </a:p>
          <a:p>
            <a:pPr marL="171450" indent="-171450">
              <a:spcAft>
                <a:spcPts val="600"/>
              </a:spcAft>
              <a:buFont typeface="Wingdings" pitchFamily="2" charset="2"/>
              <a:buChar char="q"/>
            </a:pPr>
            <a:r>
              <a:rPr lang="it-IT" sz="1200">
                <a:latin typeface="Century Gothic" panose="020B0502020202020204" pitchFamily="34" charset="0"/>
              </a:rPr>
              <a:t>Vth </a:t>
            </a:r>
            <a:r>
              <a:rPr lang="it-IT" sz="1200" err="1">
                <a:latin typeface="Century Gothic" panose="020B0502020202020204" pitchFamily="34" charset="0"/>
              </a:rPr>
              <a:t>is</a:t>
            </a:r>
            <a:r>
              <a:rPr lang="it-IT" sz="1200">
                <a:latin typeface="Century Gothic" panose="020B0502020202020204" pitchFamily="34" charset="0"/>
              </a:rPr>
              <a:t> 3 fC</a:t>
            </a:r>
          </a:p>
          <a:p>
            <a:pPr marL="171450" indent="-171450">
              <a:spcAft>
                <a:spcPts val="600"/>
              </a:spcAft>
              <a:buFont typeface="Wingdings" pitchFamily="2" charset="2"/>
              <a:buChar char="q"/>
            </a:pPr>
            <a:r>
              <a:rPr lang="it-IT" sz="1200" err="1">
                <a:latin typeface="Century Gothic" panose="020B0502020202020204" pitchFamily="34" charset="0"/>
              </a:rPr>
              <a:t>Other</a:t>
            </a:r>
            <a:r>
              <a:rPr lang="it-IT" sz="1200">
                <a:latin typeface="Century Gothic" panose="020B0502020202020204" pitchFamily="34" charset="0"/>
              </a:rPr>
              <a:t> </a:t>
            </a:r>
            <a:r>
              <a:rPr lang="it-IT" sz="1200" err="1">
                <a:latin typeface="Century Gothic" panose="020B0502020202020204" pitchFamily="34" charset="0"/>
              </a:rPr>
              <a:t>settings</a:t>
            </a:r>
            <a:r>
              <a:rPr lang="it-IT" sz="1200">
                <a:latin typeface="Century Gothic" panose="020B0502020202020204" pitchFamily="34" charset="0"/>
              </a:rPr>
              <a:t> are the </a:t>
            </a:r>
            <a:r>
              <a:rPr lang="it-IT" sz="1200" err="1">
                <a:latin typeface="Century Gothic" panose="020B0502020202020204" pitchFamily="34" charset="0"/>
              </a:rPr>
              <a:t>nominal</a:t>
            </a:r>
            <a:r>
              <a:rPr lang="it-IT" sz="1200">
                <a:latin typeface="Century Gothic" panose="020B0502020202020204" pitchFamily="34" charset="0"/>
              </a:rPr>
              <a:t> of FAST1</a:t>
            </a:r>
          </a:p>
        </p:txBody>
      </p:sp>
      <p:pic>
        <p:nvPicPr>
          <p:cNvPr id="5" name="Picture 4">
            <a:extLst>
              <a:ext uri="{FF2B5EF4-FFF2-40B4-BE49-F238E27FC236}">
                <a16:creationId xmlns:a16="http://schemas.microsoft.com/office/drawing/2014/main" id="{4BFEE9A4-67E2-784E-BD27-A3867D679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101" y="1779662"/>
            <a:ext cx="5179259" cy="3068960"/>
          </a:xfrm>
          <a:prstGeom prst="rect">
            <a:avLst/>
          </a:prstGeom>
        </p:spPr>
      </p:pic>
      <p:sp>
        <p:nvSpPr>
          <p:cNvPr id="6" name="TextBox 5">
            <a:extLst>
              <a:ext uri="{FF2B5EF4-FFF2-40B4-BE49-F238E27FC236}">
                <a16:creationId xmlns:a16="http://schemas.microsoft.com/office/drawing/2014/main" id="{4CD58565-56C2-5E43-92F3-4D6A16BF6B5A}"/>
              </a:ext>
            </a:extLst>
          </p:cNvPr>
          <p:cNvSpPr txBox="1"/>
          <p:nvPr/>
        </p:nvSpPr>
        <p:spPr>
          <a:xfrm>
            <a:off x="838213" y="3219822"/>
            <a:ext cx="1814920" cy="1169551"/>
          </a:xfrm>
          <a:prstGeom prst="rect">
            <a:avLst/>
          </a:prstGeom>
          <a:noFill/>
        </p:spPr>
        <p:txBody>
          <a:bodyPr wrap="none" rtlCol="0">
            <a:spAutoFit/>
          </a:bodyPr>
          <a:lstStyle/>
          <a:p>
            <a:r>
              <a:rPr lang="it-IT" sz="1400">
                <a:latin typeface="Century Gothic" panose="020B0502020202020204" pitchFamily="34" charset="0"/>
              </a:rPr>
              <a:t>Jitter CH0 = 14 ps</a:t>
            </a:r>
          </a:p>
          <a:p>
            <a:r>
              <a:rPr lang="it-IT" sz="1400">
                <a:latin typeface="Century Gothic" panose="020B0502020202020204" pitchFamily="34" charset="0"/>
              </a:rPr>
              <a:t>Jitter CH1 = 12.3 ps</a:t>
            </a:r>
          </a:p>
          <a:p>
            <a:r>
              <a:rPr lang="it-IT" sz="1400">
                <a:latin typeface="Century Gothic" panose="020B0502020202020204" pitchFamily="34" charset="0"/>
              </a:rPr>
              <a:t>Jitter CH2 = 17.2 ps</a:t>
            </a:r>
          </a:p>
          <a:p>
            <a:r>
              <a:rPr lang="it-IT" sz="1400">
                <a:latin typeface="Century Gothic" panose="020B0502020202020204" pitchFamily="34" charset="0"/>
              </a:rPr>
              <a:t>Jitter CH3 = 16.7 ps</a:t>
            </a:r>
          </a:p>
          <a:p>
            <a:r>
              <a:rPr lang="it-IT" sz="1400">
                <a:latin typeface="Century Gothic" panose="020B0502020202020204" pitchFamily="34" charset="0"/>
              </a:rPr>
              <a:t>Jitter CH4 = 15.8 ps</a:t>
            </a:r>
          </a:p>
        </p:txBody>
      </p:sp>
    </p:spTree>
    <p:extLst>
      <p:ext uri="{BB962C8B-B14F-4D97-AF65-F5344CB8AC3E}">
        <p14:creationId xmlns:p14="http://schemas.microsoft.com/office/powerpoint/2010/main" val="1483083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it-IT" sz="2400" b="1">
                <a:solidFill>
                  <a:schemeClr val="bg1"/>
                </a:solidFill>
                <a:latin typeface="Century Gothic" panose="020B0502020202020204" pitchFamily="34" charset="0"/>
              </a:rPr>
              <a:t>Solutions to </a:t>
            </a:r>
            <a:r>
              <a:rPr lang="it-IT" sz="2400" b="1" err="1">
                <a:solidFill>
                  <a:schemeClr val="bg1"/>
                </a:solidFill>
                <a:latin typeface="Century Gothic" panose="020B0502020202020204" pitchFamily="34" charset="0"/>
              </a:rPr>
              <a:t>avoid</a:t>
            </a:r>
            <a:r>
              <a:rPr lang="it-IT" sz="2400" b="1">
                <a:solidFill>
                  <a:schemeClr val="bg1"/>
                </a:solidFill>
                <a:latin typeface="Century Gothic" panose="020B0502020202020204" pitchFamily="34" charset="0"/>
              </a:rPr>
              <a:t> IR </a:t>
            </a:r>
            <a:r>
              <a:rPr lang="it-IT" sz="2400" b="1" err="1">
                <a:solidFill>
                  <a:schemeClr val="bg1"/>
                </a:solidFill>
                <a:latin typeface="Century Gothic" panose="020B0502020202020204" pitchFamily="34" charset="0"/>
              </a:rPr>
              <a:t>drop</a:t>
            </a:r>
            <a:r>
              <a:rPr lang="it-IT" sz="2400" b="1">
                <a:solidFill>
                  <a:schemeClr val="bg1"/>
                </a:solidFill>
                <a:latin typeface="Century Gothic" panose="020B0502020202020204" pitchFamily="34" charset="0"/>
              </a:rPr>
              <a:t> in DISC Ibias2 </a:t>
            </a:r>
            <a:endParaRPr lang="en-GB" sz="2400" b="1">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it-IT"/>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19</a:t>
            </a:fld>
            <a:endParaRPr lang="en-GB"/>
          </a:p>
        </p:txBody>
      </p:sp>
      <p:sp>
        <p:nvSpPr>
          <p:cNvPr id="9" name="Rectangle 8">
            <a:extLst>
              <a:ext uri="{FF2B5EF4-FFF2-40B4-BE49-F238E27FC236}">
                <a16:creationId xmlns:a16="http://schemas.microsoft.com/office/drawing/2014/main" id="{F5164EDE-C16D-F141-9475-7B3C4E87FD46}"/>
              </a:ext>
            </a:extLst>
          </p:cNvPr>
          <p:cNvSpPr/>
          <p:nvPr/>
        </p:nvSpPr>
        <p:spPr>
          <a:xfrm>
            <a:off x="342818" y="4386728"/>
            <a:ext cx="4240688" cy="538609"/>
          </a:xfrm>
          <a:prstGeom prst="rect">
            <a:avLst/>
          </a:prstGeom>
          <a:noFill/>
          <a:ln>
            <a:noFill/>
          </a:ln>
        </p:spPr>
        <p:txBody>
          <a:bodyPr wrap="square">
            <a:spAutoFit/>
          </a:bodyPr>
          <a:lstStyle/>
          <a:p>
            <a:pPr marL="171450" indent="-171450">
              <a:buFont typeface="Wingdings" pitchFamily="2" charset="2"/>
              <a:buChar char="q"/>
            </a:pPr>
            <a:endParaRPr lang="it-IT" sz="500">
              <a:latin typeface="Century Gothic" panose="020B0502020202020204" pitchFamily="34" charset="0"/>
            </a:endParaRPr>
          </a:p>
          <a:p>
            <a:pPr marL="171450" indent="-171450">
              <a:spcAft>
                <a:spcPts val="600"/>
              </a:spcAft>
              <a:buFont typeface="Wingdings" pitchFamily="2" charset="2"/>
              <a:buChar char="q"/>
            </a:pPr>
            <a:r>
              <a:rPr lang="it-IT" sz="1200" err="1">
                <a:latin typeface="Century Gothic" panose="020B0502020202020204" pitchFamily="34" charset="0"/>
              </a:rPr>
              <a:t>If</a:t>
            </a:r>
            <a:r>
              <a:rPr lang="it-IT" sz="1200">
                <a:latin typeface="Century Gothic" panose="020B0502020202020204" pitchFamily="34" charset="0"/>
              </a:rPr>
              <a:t> a </a:t>
            </a:r>
            <a:r>
              <a:rPr lang="it-IT" sz="1200" err="1">
                <a:latin typeface="Century Gothic" panose="020B0502020202020204" pitchFamily="34" charset="0"/>
              </a:rPr>
              <a:t>regulation</a:t>
            </a:r>
            <a:r>
              <a:rPr lang="it-IT" sz="1200">
                <a:latin typeface="Century Gothic" panose="020B0502020202020204" pitchFamily="34" charset="0"/>
              </a:rPr>
              <a:t> of </a:t>
            </a:r>
            <a:r>
              <a:rPr lang="it-IT" sz="1200" err="1">
                <a:latin typeface="Century Gothic" panose="020B0502020202020204" pitchFamily="34" charset="0"/>
              </a:rPr>
              <a:t>Vg,DISC</a:t>
            </a:r>
            <a:r>
              <a:rPr lang="it-IT" sz="1200">
                <a:latin typeface="Century Gothic" panose="020B0502020202020204" pitchFamily="34" charset="0"/>
              </a:rPr>
              <a:t> Ibias2 </a:t>
            </a:r>
            <a:r>
              <a:rPr lang="it-IT" sz="1200" err="1">
                <a:latin typeface="Century Gothic" panose="020B0502020202020204" pitchFamily="34" charset="0"/>
              </a:rPr>
              <a:t>is</a:t>
            </a:r>
            <a:r>
              <a:rPr lang="it-IT" sz="1200">
                <a:latin typeface="Century Gothic" panose="020B0502020202020204" pitchFamily="34" charset="0"/>
              </a:rPr>
              <a:t> </a:t>
            </a:r>
            <a:r>
              <a:rPr lang="it-IT" sz="1200" err="1">
                <a:latin typeface="Century Gothic" panose="020B0502020202020204" pitchFamily="34" charset="0"/>
              </a:rPr>
              <a:t>needed</a:t>
            </a:r>
            <a:r>
              <a:rPr lang="it-IT" sz="1200">
                <a:latin typeface="Century Gothic" panose="020B0502020202020204" pitchFamily="34" charset="0"/>
              </a:rPr>
              <a:t>, </a:t>
            </a:r>
            <a:r>
              <a:rPr lang="it-IT" sz="1200" err="1">
                <a:latin typeface="Century Gothic" panose="020B0502020202020204" pitchFamily="34" charset="0"/>
              </a:rPr>
              <a:t>it</a:t>
            </a:r>
            <a:r>
              <a:rPr lang="it-IT" sz="1200">
                <a:latin typeface="Century Gothic" panose="020B0502020202020204" pitchFamily="34" charset="0"/>
              </a:rPr>
              <a:t> </a:t>
            </a:r>
            <a:r>
              <a:rPr lang="it-IT" sz="1200" err="1">
                <a:latin typeface="Century Gothic" panose="020B0502020202020204" pitchFamily="34" charset="0"/>
              </a:rPr>
              <a:t>should</a:t>
            </a:r>
            <a:r>
              <a:rPr lang="it-IT" sz="1200">
                <a:latin typeface="Century Gothic" panose="020B0502020202020204" pitchFamily="34" charset="0"/>
              </a:rPr>
              <a:t> be </a:t>
            </a:r>
            <a:r>
              <a:rPr lang="it-IT" sz="1200" err="1">
                <a:latin typeface="Century Gothic" panose="020B0502020202020204" pitchFamily="34" charset="0"/>
              </a:rPr>
              <a:t>done</a:t>
            </a:r>
            <a:r>
              <a:rPr lang="it-IT" sz="1200">
                <a:latin typeface="Century Gothic" panose="020B0502020202020204" pitchFamily="34" charset="0"/>
              </a:rPr>
              <a:t> </a:t>
            </a:r>
            <a:r>
              <a:rPr lang="it-IT" sz="1200" err="1">
                <a:latin typeface="Century Gothic" panose="020B0502020202020204" pitchFamily="34" charset="0"/>
              </a:rPr>
              <a:t>between</a:t>
            </a:r>
            <a:r>
              <a:rPr lang="it-IT" sz="1200">
                <a:latin typeface="Century Gothic" panose="020B0502020202020204" pitchFamily="34" charset="0"/>
              </a:rPr>
              <a:t> 450 mV and 350 mV</a:t>
            </a:r>
          </a:p>
        </p:txBody>
      </p:sp>
      <p:sp>
        <p:nvSpPr>
          <p:cNvPr id="11" name="Rectangle 10">
            <a:extLst>
              <a:ext uri="{FF2B5EF4-FFF2-40B4-BE49-F238E27FC236}">
                <a16:creationId xmlns:a16="http://schemas.microsoft.com/office/drawing/2014/main" id="{CC2AD205-CF24-9448-B531-0EE43082D382}"/>
              </a:ext>
            </a:extLst>
          </p:cNvPr>
          <p:cNvSpPr/>
          <p:nvPr/>
        </p:nvSpPr>
        <p:spPr>
          <a:xfrm>
            <a:off x="155297" y="715514"/>
            <a:ext cx="8531503" cy="584775"/>
          </a:xfrm>
          <a:prstGeom prst="rect">
            <a:avLst/>
          </a:prstGeom>
        </p:spPr>
        <p:txBody>
          <a:bodyPr wrap="none">
            <a:spAutoFit/>
          </a:bodyPr>
          <a:lstStyle/>
          <a:p>
            <a:r>
              <a:rPr lang="en-GB" sz="1600">
                <a:solidFill>
                  <a:srgbClr val="C00000"/>
                </a:solidFill>
                <a:latin typeface="Century Gothic" panose="020B0502020202020204" pitchFamily="34" charset="0"/>
              </a:rPr>
              <a:t>1- If necessary we can adopt the same solution used for DISC Ibias1 but do we really</a:t>
            </a:r>
          </a:p>
          <a:p>
            <a:r>
              <a:rPr lang="en-GB" sz="1600">
                <a:solidFill>
                  <a:srgbClr val="C00000"/>
                </a:solidFill>
                <a:latin typeface="Century Gothic" panose="020B0502020202020204" pitchFamily="34" charset="0"/>
              </a:rPr>
              <a:t>    need the regulation of this bias?</a:t>
            </a:r>
            <a:endParaRPr lang="it-IT" sz="1600"/>
          </a:p>
        </p:txBody>
      </p:sp>
      <p:pic>
        <p:nvPicPr>
          <p:cNvPr id="5" name="Picture 4">
            <a:extLst>
              <a:ext uri="{FF2B5EF4-FFF2-40B4-BE49-F238E27FC236}">
                <a16:creationId xmlns:a16="http://schemas.microsoft.com/office/drawing/2014/main" id="{60BFBB50-0459-8B4B-B50D-0DA2F2F361F4}"/>
              </a:ext>
            </a:extLst>
          </p:cNvPr>
          <p:cNvPicPr>
            <a:picLocks noChangeAspect="1"/>
          </p:cNvPicPr>
          <p:nvPr/>
        </p:nvPicPr>
        <p:blipFill rotWithShape="1">
          <a:blip r:embed="rId3">
            <a:extLst>
              <a:ext uri="{28A0092B-C50C-407E-A947-70E740481C1C}">
                <a14:useLocalDpi xmlns:a14="http://schemas.microsoft.com/office/drawing/2010/main" val="0"/>
              </a:ext>
            </a:extLst>
          </a:blip>
          <a:srcRect l="13619"/>
          <a:stretch/>
        </p:blipFill>
        <p:spPr>
          <a:xfrm>
            <a:off x="899592" y="1659737"/>
            <a:ext cx="2985672" cy="2641856"/>
          </a:xfrm>
          <a:prstGeom prst="rect">
            <a:avLst/>
          </a:prstGeom>
        </p:spPr>
      </p:pic>
      <p:sp>
        <p:nvSpPr>
          <p:cNvPr id="6" name="Rectangle 5">
            <a:extLst>
              <a:ext uri="{FF2B5EF4-FFF2-40B4-BE49-F238E27FC236}">
                <a16:creationId xmlns:a16="http://schemas.microsoft.com/office/drawing/2014/main" id="{377F3AC7-0E68-7447-AEAE-18150ED62FC2}"/>
              </a:ext>
            </a:extLst>
          </p:cNvPr>
          <p:cNvSpPr/>
          <p:nvPr/>
        </p:nvSpPr>
        <p:spPr>
          <a:xfrm>
            <a:off x="1015568" y="1297603"/>
            <a:ext cx="3470822" cy="276999"/>
          </a:xfrm>
          <a:prstGeom prst="rect">
            <a:avLst/>
          </a:prstGeom>
        </p:spPr>
        <p:txBody>
          <a:bodyPr wrap="none">
            <a:spAutoFit/>
          </a:bodyPr>
          <a:lstStyle/>
          <a:p>
            <a:r>
              <a:rPr lang="en-GB" sz="1200">
                <a:solidFill>
                  <a:srgbClr val="C00000"/>
                </a:solidFill>
                <a:latin typeface="Century Gothic" panose="020B0502020202020204" pitchFamily="34" charset="0"/>
              </a:rPr>
              <a:t>DISC OUT vs time vs DISC </a:t>
            </a:r>
            <a:r>
              <a:rPr lang="en-GB" sz="1200" err="1">
                <a:solidFill>
                  <a:srgbClr val="C00000"/>
                </a:solidFill>
                <a:latin typeface="Century Gothic" panose="020B0502020202020204" pitchFamily="34" charset="0"/>
              </a:rPr>
              <a:t>Ibias</a:t>
            </a:r>
            <a:r>
              <a:rPr lang="en-GB" sz="1200">
                <a:solidFill>
                  <a:srgbClr val="C00000"/>
                </a:solidFill>
                <a:latin typeface="Century Gothic" panose="020B0502020202020204" pitchFamily="34" charset="0"/>
              </a:rPr>
              <a:t> 2 (in voltage)</a:t>
            </a:r>
            <a:endParaRPr lang="it-IT" sz="1200"/>
          </a:p>
        </p:txBody>
      </p:sp>
      <p:sp>
        <p:nvSpPr>
          <p:cNvPr id="7" name="TextBox 6">
            <a:extLst>
              <a:ext uri="{FF2B5EF4-FFF2-40B4-BE49-F238E27FC236}">
                <a16:creationId xmlns:a16="http://schemas.microsoft.com/office/drawing/2014/main" id="{BF1CE813-DA47-A043-A446-F9F56D0E69DD}"/>
              </a:ext>
            </a:extLst>
          </p:cNvPr>
          <p:cNvSpPr txBox="1"/>
          <p:nvPr/>
        </p:nvSpPr>
        <p:spPr>
          <a:xfrm>
            <a:off x="1887028" y="2672888"/>
            <a:ext cx="881973" cy="307777"/>
          </a:xfrm>
          <a:prstGeom prst="rect">
            <a:avLst/>
          </a:prstGeom>
          <a:noFill/>
        </p:spPr>
        <p:txBody>
          <a:bodyPr wrap="none" rtlCol="0">
            <a:spAutoFit/>
          </a:bodyPr>
          <a:lstStyle/>
          <a:p>
            <a:r>
              <a:rPr lang="it-IT" sz="1400" err="1">
                <a:solidFill>
                  <a:srgbClr val="00B050"/>
                </a:solidFill>
                <a:latin typeface="Century Gothic" panose="020B0502020202020204" pitchFamily="34" charset="0"/>
              </a:rPr>
              <a:t>nominal</a:t>
            </a:r>
            <a:endParaRPr lang="it-IT" sz="1400">
              <a:solidFill>
                <a:srgbClr val="00B050"/>
              </a:solidFill>
              <a:latin typeface="Century Gothic" panose="020B0502020202020204" pitchFamily="34" charset="0"/>
            </a:endParaRPr>
          </a:p>
        </p:txBody>
      </p:sp>
      <p:sp>
        <p:nvSpPr>
          <p:cNvPr id="14" name="TextBox 13">
            <a:extLst>
              <a:ext uri="{FF2B5EF4-FFF2-40B4-BE49-F238E27FC236}">
                <a16:creationId xmlns:a16="http://schemas.microsoft.com/office/drawing/2014/main" id="{6C0F698C-BB4F-6948-B6AF-8BDE8028F598}"/>
              </a:ext>
            </a:extLst>
          </p:cNvPr>
          <p:cNvSpPr txBox="1"/>
          <p:nvPr/>
        </p:nvSpPr>
        <p:spPr>
          <a:xfrm>
            <a:off x="1928400" y="1704138"/>
            <a:ext cx="1069524" cy="307777"/>
          </a:xfrm>
          <a:prstGeom prst="rect">
            <a:avLst/>
          </a:prstGeom>
          <a:noFill/>
        </p:spPr>
        <p:txBody>
          <a:bodyPr wrap="none" rtlCol="0">
            <a:spAutoFit/>
          </a:bodyPr>
          <a:lstStyle/>
          <a:p>
            <a:r>
              <a:rPr lang="it-IT" sz="1400" err="1">
                <a:solidFill>
                  <a:srgbClr val="002060"/>
                </a:solidFill>
                <a:latin typeface="Century Gothic" panose="020B0502020202020204" pitchFamily="34" charset="0"/>
              </a:rPr>
              <a:t>Wrong</a:t>
            </a:r>
            <a:r>
              <a:rPr lang="it-IT" sz="1400">
                <a:solidFill>
                  <a:srgbClr val="002060"/>
                </a:solidFill>
                <a:latin typeface="Century Gothic" panose="020B0502020202020204" pitchFamily="34" charset="0"/>
              </a:rPr>
              <a:t> OP</a:t>
            </a:r>
          </a:p>
        </p:txBody>
      </p:sp>
      <p:pic>
        <p:nvPicPr>
          <p:cNvPr id="16" name="Picture 15">
            <a:extLst>
              <a:ext uri="{FF2B5EF4-FFF2-40B4-BE49-F238E27FC236}">
                <a16:creationId xmlns:a16="http://schemas.microsoft.com/office/drawing/2014/main" id="{F50CE8F9-8A25-1244-B124-8040283BEAB0}"/>
              </a:ext>
            </a:extLst>
          </p:cNvPr>
          <p:cNvPicPr>
            <a:picLocks noChangeAspect="1"/>
          </p:cNvPicPr>
          <p:nvPr/>
        </p:nvPicPr>
        <p:blipFill rotWithShape="1">
          <a:blip r:embed="rId4">
            <a:extLst>
              <a:ext uri="{28A0092B-C50C-407E-A947-70E740481C1C}">
                <a14:useLocalDpi xmlns:a14="http://schemas.microsoft.com/office/drawing/2010/main" val="0"/>
              </a:ext>
            </a:extLst>
          </a:blip>
          <a:srcRect r="87954" b="18475"/>
          <a:stretch/>
        </p:blipFill>
        <p:spPr>
          <a:xfrm>
            <a:off x="4044543" y="1791239"/>
            <a:ext cx="416365" cy="2153772"/>
          </a:xfrm>
          <a:prstGeom prst="rect">
            <a:avLst/>
          </a:prstGeom>
        </p:spPr>
      </p:pic>
      <p:sp>
        <p:nvSpPr>
          <p:cNvPr id="12" name="Rectangle 11">
            <a:extLst>
              <a:ext uri="{FF2B5EF4-FFF2-40B4-BE49-F238E27FC236}">
                <a16:creationId xmlns:a16="http://schemas.microsoft.com/office/drawing/2014/main" id="{D231F360-774C-2049-9BCA-4DAD238A6E85}"/>
              </a:ext>
            </a:extLst>
          </p:cNvPr>
          <p:cNvSpPr/>
          <p:nvPr/>
        </p:nvSpPr>
        <p:spPr>
          <a:xfrm>
            <a:off x="3931135" y="1496425"/>
            <a:ext cx="747320" cy="184666"/>
          </a:xfrm>
          <a:prstGeom prst="rect">
            <a:avLst/>
          </a:prstGeom>
        </p:spPr>
        <p:txBody>
          <a:bodyPr wrap="none">
            <a:spAutoFit/>
          </a:bodyPr>
          <a:lstStyle/>
          <a:p>
            <a:r>
              <a:rPr lang="it-IT" sz="600" b="1" err="1">
                <a:latin typeface="Century Gothic" panose="020B0502020202020204" pitchFamily="34" charset="0"/>
              </a:rPr>
              <a:t>Vg,DISC</a:t>
            </a:r>
            <a:r>
              <a:rPr lang="it-IT" sz="600" b="1">
                <a:latin typeface="Century Gothic" panose="020B0502020202020204" pitchFamily="34" charset="0"/>
              </a:rPr>
              <a:t> Ibias2 </a:t>
            </a:r>
            <a:endParaRPr lang="it-IT" sz="600" b="1"/>
          </a:p>
        </p:txBody>
      </p:sp>
      <p:sp>
        <p:nvSpPr>
          <p:cNvPr id="13" name="Rectangle 12">
            <a:extLst>
              <a:ext uri="{FF2B5EF4-FFF2-40B4-BE49-F238E27FC236}">
                <a16:creationId xmlns:a16="http://schemas.microsoft.com/office/drawing/2014/main" id="{C36CD0A2-24CD-D04B-ACAF-AAA7879E1854}"/>
              </a:ext>
            </a:extLst>
          </p:cNvPr>
          <p:cNvSpPr/>
          <p:nvPr/>
        </p:nvSpPr>
        <p:spPr>
          <a:xfrm>
            <a:off x="3943986" y="1704138"/>
            <a:ext cx="617477" cy="224087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8" name="Picture 17">
            <a:extLst>
              <a:ext uri="{FF2B5EF4-FFF2-40B4-BE49-F238E27FC236}">
                <a16:creationId xmlns:a16="http://schemas.microsoft.com/office/drawing/2014/main" id="{8A95299C-05F1-C040-B7C1-E8CB562D96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4072" y="1496425"/>
            <a:ext cx="3364663" cy="2571750"/>
          </a:xfrm>
          <a:prstGeom prst="rect">
            <a:avLst/>
          </a:prstGeom>
        </p:spPr>
      </p:pic>
      <p:sp>
        <p:nvSpPr>
          <p:cNvPr id="20" name="Rectangle 19">
            <a:extLst>
              <a:ext uri="{FF2B5EF4-FFF2-40B4-BE49-F238E27FC236}">
                <a16:creationId xmlns:a16="http://schemas.microsoft.com/office/drawing/2014/main" id="{AB09574A-AA9D-0040-8855-4A5E0860CC62}"/>
              </a:ext>
            </a:extLst>
          </p:cNvPr>
          <p:cNvSpPr/>
          <p:nvPr/>
        </p:nvSpPr>
        <p:spPr>
          <a:xfrm>
            <a:off x="5588380" y="1219426"/>
            <a:ext cx="2531462" cy="276999"/>
          </a:xfrm>
          <a:prstGeom prst="rect">
            <a:avLst/>
          </a:prstGeom>
        </p:spPr>
        <p:txBody>
          <a:bodyPr wrap="none">
            <a:spAutoFit/>
          </a:bodyPr>
          <a:lstStyle/>
          <a:p>
            <a:r>
              <a:rPr lang="en-GB" sz="1200">
                <a:solidFill>
                  <a:srgbClr val="C00000"/>
                </a:solidFill>
                <a:latin typeface="Century Gothic" panose="020B0502020202020204" pitchFamily="34" charset="0"/>
              </a:rPr>
              <a:t>Jitter vs DISC </a:t>
            </a:r>
            <a:r>
              <a:rPr lang="en-GB" sz="1200" err="1">
                <a:solidFill>
                  <a:srgbClr val="C00000"/>
                </a:solidFill>
                <a:latin typeface="Century Gothic" panose="020B0502020202020204" pitchFamily="34" charset="0"/>
              </a:rPr>
              <a:t>Ibias</a:t>
            </a:r>
            <a:r>
              <a:rPr lang="en-GB" sz="1200">
                <a:solidFill>
                  <a:srgbClr val="C00000"/>
                </a:solidFill>
                <a:latin typeface="Century Gothic" panose="020B0502020202020204" pitchFamily="34" charset="0"/>
              </a:rPr>
              <a:t> 2 (in voltage)</a:t>
            </a:r>
            <a:endParaRPr lang="it-IT" sz="1200"/>
          </a:p>
        </p:txBody>
      </p:sp>
      <p:sp>
        <p:nvSpPr>
          <p:cNvPr id="22" name="Rectangle 21">
            <a:extLst>
              <a:ext uri="{FF2B5EF4-FFF2-40B4-BE49-F238E27FC236}">
                <a16:creationId xmlns:a16="http://schemas.microsoft.com/office/drawing/2014/main" id="{AC684352-C7E1-BF49-8EE4-C185C2B2C84A}"/>
              </a:ext>
            </a:extLst>
          </p:cNvPr>
          <p:cNvSpPr/>
          <p:nvPr/>
        </p:nvSpPr>
        <p:spPr>
          <a:xfrm>
            <a:off x="6225573" y="3981193"/>
            <a:ext cx="1257075" cy="261610"/>
          </a:xfrm>
          <a:prstGeom prst="rect">
            <a:avLst/>
          </a:prstGeom>
          <a:solidFill>
            <a:schemeClr val="bg1"/>
          </a:solidFill>
          <a:ln>
            <a:noFill/>
          </a:ln>
        </p:spPr>
        <p:txBody>
          <a:bodyPr wrap="none">
            <a:spAutoFit/>
          </a:bodyPr>
          <a:lstStyle/>
          <a:p>
            <a:r>
              <a:rPr lang="en-GB" sz="1100" err="1">
                <a:solidFill>
                  <a:schemeClr val="tx1">
                    <a:lumMod val="75000"/>
                    <a:lumOff val="25000"/>
                  </a:schemeClr>
                </a:solidFill>
                <a:latin typeface="Century Gothic" panose="020B0502020202020204" pitchFamily="34" charset="0"/>
              </a:rPr>
              <a:t>V</a:t>
            </a:r>
            <a:r>
              <a:rPr lang="en-GB" sz="1100" baseline="-25000" err="1">
                <a:solidFill>
                  <a:schemeClr val="tx1">
                    <a:lumMod val="75000"/>
                    <a:lumOff val="25000"/>
                  </a:schemeClr>
                </a:solidFill>
                <a:latin typeface="Century Gothic" panose="020B0502020202020204" pitchFamily="34" charset="0"/>
              </a:rPr>
              <a:t>g,DISC</a:t>
            </a:r>
            <a:r>
              <a:rPr lang="en-GB" sz="1100" baseline="-25000">
                <a:solidFill>
                  <a:schemeClr val="tx1">
                    <a:lumMod val="75000"/>
                    <a:lumOff val="25000"/>
                  </a:schemeClr>
                </a:solidFill>
                <a:latin typeface="Century Gothic" panose="020B0502020202020204" pitchFamily="34" charset="0"/>
              </a:rPr>
              <a:t> </a:t>
            </a:r>
            <a:r>
              <a:rPr lang="en-GB" sz="1100" baseline="-25000" err="1">
                <a:solidFill>
                  <a:schemeClr val="tx1">
                    <a:lumMod val="75000"/>
                    <a:lumOff val="25000"/>
                  </a:schemeClr>
                </a:solidFill>
                <a:latin typeface="Century Gothic" panose="020B0502020202020204" pitchFamily="34" charset="0"/>
              </a:rPr>
              <a:t>Ibias</a:t>
            </a:r>
            <a:r>
              <a:rPr lang="en-GB" sz="1100" baseline="-25000">
                <a:solidFill>
                  <a:schemeClr val="tx1">
                    <a:lumMod val="75000"/>
                    <a:lumOff val="25000"/>
                  </a:schemeClr>
                </a:solidFill>
                <a:latin typeface="Century Gothic" panose="020B0502020202020204" pitchFamily="34" charset="0"/>
              </a:rPr>
              <a:t> 2 </a:t>
            </a:r>
            <a:r>
              <a:rPr lang="en-GB" sz="1100">
                <a:solidFill>
                  <a:schemeClr val="tx1">
                    <a:lumMod val="75000"/>
                    <a:lumOff val="25000"/>
                  </a:schemeClr>
                </a:solidFill>
                <a:latin typeface="Century Gothic" panose="020B0502020202020204" pitchFamily="34" charset="0"/>
              </a:rPr>
              <a:t>(mV)</a:t>
            </a:r>
            <a:endParaRPr lang="it-IT" sz="1100" baseline="-25000">
              <a:solidFill>
                <a:schemeClr val="tx1">
                  <a:lumMod val="75000"/>
                  <a:lumOff val="25000"/>
                </a:schemeClr>
              </a:solidFill>
            </a:endParaRPr>
          </a:p>
        </p:txBody>
      </p:sp>
      <p:sp>
        <p:nvSpPr>
          <p:cNvPr id="23" name="Rectangle 22">
            <a:extLst>
              <a:ext uri="{FF2B5EF4-FFF2-40B4-BE49-F238E27FC236}">
                <a16:creationId xmlns:a16="http://schemas.microsoft.com/office/drawing/2014/main" id="{9F9E9C61-2766-1D46-9959-78EE9A43C5AE}"/>
              </a:ext>
            </a:extLst>
          </p:cNvPr>
          <p:cNvSpPr/>
          <p:nvPr/>
        </p:nvSpPr>
        <p:spPr>
          <a:xfrm>
            <a:off x="4920911" y="4284594"/>
            <a:ext cx="3611529" cy="538609"/>
          </a:xfrm>
          <a:prstGeom prst="rect">
            <a:avLst/>
          </a:prstGeom>
          <a:noFill/>
          <a:ln>
            <a:noFill/>
          </a:ln>
        </p:spPr>
        <p:txBody>
          <a:bodyPr wrap="square">
            <a:spAutoFit/>
          </a:bodyPr>
          <a:lstStyle/>
          <a:p>
            <a:pPr marL="171450" indent="-171450">
              <a:buFont typeface="Wingdings" pitchFamily="2" charset="2"/>
              <a:buChar char="q"/>
            </a:pPr>
            <a:endParaRPr lang="it-IT" sz="500">
              <a:latin typeface="Century Gothic" panose="020B0502020202020204" pitchFamily="34" charset="0"/>
            </a:endParaRPr>
          </a:p>
          <a:p>
            <a:pPr marL="171450" indent="-171450">
              <a:spcAft>
                <a:spcPts val="600"/>
              </a:spcAft>
              <a:buFont typeface="Wingdings" pitchFamily="2" charset="2"/>
              <a:buChar char="q"/>
            </a:pPr>
            <a:r>
              <a:rPr lang="it-IT" sz="1200" err="1">
                <a:latin typeface="Century Gothic" panose="020B0502020202020204" pitchFamily="34" charset="0"/>
              </a:rPr>
              <a:t>However</a:t>
            </a:r>
            <a:r>
              <a:rPr lang="it-IT" sz="1200">
                <a:latin typeface="Century Gothic" panose="020B0502020202020204" pitchFamily="34" charset="0"/>
              </a:rPr>
              <a:t> Jitter </a:t>
            </a:r>
            <a:r>
              <a:rPr lang="it-IT" sz="1200" err="1">
                <a:latin typeface="Century Gothic" panose="020B0502020202020204" pitchFamily="34" charset="0"/>
              </a:rPr>
              <a:t>does</a:t>
            </a:r>
            <a:r>
              <a:rPr lang="it-IT" sz="1200">
                <a:latin typeface="Century Gothic" panose="020B0502020202020204" pitchFamily="34" charset="0"/>
              </a:rPr>
              <a:t> </a:t>
            </a:r>
            <a:r>
              <a:rPr lang="it-IT" sz="1200" err="1">
                <a:latin typeface="Century Gothic" panose="020B0502020202020204" pitchFamily="34" charset="0"/>
              </a:rPr>
              <a:t>not</a:t>
            </a:r>
            <a:r>
              <a:rPr lang="it-IT" sz="1200">
                <a:latin typeface="Century Gothic" panose="020B0502020202020204" pitchFamily="34" charset="0"/>
              </a:rPr>
              <a:t> </a:t>
            </a:r>
            <a:r>
              <a:rPr lang="it-IT" sz="1200" err="1">
                <a:latin typeface="Century Gothic" panose="020B0502020202020204" pitchFamily="34" charset="0"/>
              </a:rPr>
              <a:t>depend</a:t>
            </a:r>
            <a:r>
              <a:rPr lang="it-IT" sz="1200">
                <a:latin typeface="Century Gothic" panose="020B0502020202020204" pitchFamily="34" charset="0"/>
              </a:rPr>
              <a:t> on </a:t>
            </a:r>
            <a:r>
              <a:rPr lang="it-IT" sz="1200" err="1">
                <a:latin typeface="Century Gothic" panose="020B0502020202020204" pitchFamily="34" charset="0"/>
              </a:rPr>
              <a:t>this</a:t>
            </a:r>
            <a:r>
              <a:rPr lang="it-IT" sz="1200">
                <a:latin typeface="Century Gothic" panose="020B0502020202020204" pitchFamily="34" charset="0"/>
              </a:rPr>
              <a:t> </a:t>
            </a:r>
            <a:r>
              <a:rPr lang="it-IT" sz="1200" err="1">
                <a:latin typeface="Century Gothic" panose="020B0502020202020204" pitchFamily="34" charset="0"/>
              </a:rPr>
              <a:t>regulation</a:t>
            </a:r>
            <a:r>
              <a:rPr lang="it-IT" sz="1200">
                <a:latin typeface="Century Gothic" panose="020B0502020202020204" pitchFamily="34" charset="0"/>
              </a:rPr>
              <a:t> so </a:t>
            </a:r>
            <a:r>
              <a:rPr lang="it-IT" sz="1200" b="1" u="sng" err="1">
                <a:latin typeface="Century Gothic" panose="020B0502020202020204" pitchFamily="34" charset="0"/>
              </a:rPr>
              <a:t>we</a:t>
            </a:r>
            <a:r>
              <a:rPr lang="it-IT" sz="1200" b="1" u="sng">
                <a:latin typeface="Century Gothic" panose="020B0502020202020204" pitchFamily="34" charset="0"/>
              </a:rPr>
              <a:t> can </a:t>
            </a:r>
            <a:r>
              <a:rPr lang="it-IT" sz="1200" b="1" u="sng" err="1">
                <a:latin typeface="Century Gothic" panose="020B0502020202020204" pitchFamily="34" charset="0"/>
              </a:rPr>
              <a:t>fix</a:t>
            </a:r>
            <a:r>
              <a:rPr lang="it-IT" sz="1200" b="1" u="sng">
                <a:latin typeface="Century Gothic" panose="020B0502020202020204" pitchFamily="34" charset="0"/>
              </a:rPr>
              <a:t> </a:t>
            </a:r>
            <a:r>
              <a:rPr lang="it-IT" sz="1200" b="1" u="sng" err="1">
                <a:latin typeface="Century Gothic" panose="020B0502020202020204" pitchFamily="34" charset="0"/>
              </a:rPr>
              <a:t>this</a:t>
            </a:r>
            <a:r>
              <a:rPr lang="it-IT" sz="1200" b="1" u="sng">
                <a:latin typeface="Century Gothic" panose="020B0502020202020204" pitchFamily="34" charset="0"/>
              </a:rPr>
              <a:t> </a:t>
            </a:r>
            <a:r>
              <a:rPr lang="it-IT" sz="1200" b="1" u="sng" err="1">
                <a:latin typeface="Century Gothic" panose="020B0502020202020204" pitchFamily="34" charset="0"/>
              </a:rPr>
              <a:t>bias</a:t>
            </a:r>
            <a:r>
              <a:rPr lang="it-IT" sz="1200" b="1" u="sng">
                <a:latin typeface="Century Gothic" panose="020B0502020202020204" pitchFamily="34" charset="0"/>
              </a:rPr>
              <a:t> </a:t>
            </a:r>
          </a:p>
        </p:txBody>
      </p:sp>
      <p:pic>
        <p:nvPicPr>
          <p:cNvPr id="21" name="Picture 20">
            <a:extLst>
              <a:ext uri="{FF2B5EF4-FFF2-40B4-BE49-F238E27FC236}">
                <a16:creationId xmlns:a16="http://schemas.microsoft.com/office/drawing/2014/main" id="{139FFEB1-3ECE-C845-B424-A68E74A7A212}"/>
              </a:ext>
            </a:extLst>
          </p:cNvPr>
          <p:cNvPicPr>
            <a:picLocks noChangeAspect="1"/>
          </p:cNvPicPr>
          <p:nvPr/>
        </p:nvPicPr>
        <p:blipFill rotWithShape="1">
          <a:blip r:embed="rId6"/>
          <a:srcRect l="46670" t="13346" b="23104"/>
          <a:stretch/>
        </p:blipFill>
        <p:spPr>
          <a:xfrm>
            <a:off x="3582839" y="1798227"/>
            <a:ext cx="203384" cy="185413"/>
          </a:xfrm>
          <a:prstGeom prst="rect">
            <a:avLst/>
          </a:prstGeom>
        </p:spPr>
      </p:pic>
      <p:pic>
        <p:nvPicPr>
          <p:cNvPr id="24" name="Picture 23">
            <a:extLst>
              <a:ext uri="{FF2B5EF4-FFF2-40B4-BE49-F238E27FC236}">
                <a16:creationId xmlns:a16="http://schemas.microsoft.com/office/drawing/2014/main" id="{110F54C7-F08E-E045-87FA-7C955C9CA94B}"/>
              </a:ext>
            </a:extLst>
          </p:cNvPr>
          <p:cNvPicPr>
            <a:picLocks noChangeAspect="1"/>
          </p:cNvPicPr>
          <p:nvPr/>
        </p:nvPicPr>
        <p:blipFill rotWithShape="1">
          <a:blip r:embed="rId6"/>
          <a:srcRect l="46670" t="13346" b="23104"/>
          <a:stretch/>
        </p:blipFill>
        <p:spPr>
          <a:xfrm>
            <a:off x="3628944" y="3690258"/>
            <a:ext cx="203384" cy="185413"/>
          </a:xfrm>
          <a:prstGeom prst="rect">
            <a:avLst/>
          </a:prstGeom>
        </p:spPr>
      </p:pic>
      <p:pic>
        <p:nvPicPr>
          <p:cNvPr id="25" name="Picture 24">
            <a:extLst>
              <a:ext uri="{FF2B5EF4-FFF2-40B4-BE49-F238E27FC236}">
                <a16:creationId xmlns:a16="http://schemas.microsoft.com/office/drawing/2014/main" id="{E8D5650E-FB40-6B48-BBF7-3111F58E03C8}"/>
              </a:ext>
            </a:extLst>
          </p:cNvPr>
          <p:cNvPicPr>
            <a:picLocks noChangeAspect="1"/>
          </p:cNvPicPr>
          <p:nvPr/>
        </p:nvPicPr>
        <p:blipFill rotWithShape="1">
          <a:blip r:embed="rId6"/>
          <a:srcRect t="13346" r="46670" b="23104"/>
          <a:stretch/>
        </p:blipFill>
        <p:spPr>
          <a:xfrm>
            <a:off x="3513309" y="2327266"/>
            <a:ext cx="268180" cy="244484"/>
          </a:xfrm>
          <a:prstGeom prst="rect">
            <a:avLst/>
          </a:prstGeom>
        </p:spPr>
      </p:pic>
      <p:pic>
        <p:nvPicPr>
          <p:cNvPr id="26" name="Picture 25">
            <a:extLst>
              <a:ext uri="{FF2B5EF4-FFF2-40B4-BE49-F238E27FC236}">
                <a16:creationId xmlns:a16="http://schemas.microsoft.com/office/drawing/2014/main" id="{3968288B-1864-6E4E-95BD-6C1E8BB6B8AB}"/>
              </a:ext>
            </a:extLst>
          </p:cNvPr>
          <p:cNvPicPr>
            <a:picLocks noChangeAspect="1"/>
          </p:cNvPicPr>
          <p:nvPr/>
        </p:nvPicPr>
        <p:blipFill rotWithShape="1">
          <a:blip r:embed="rId6"/>
          <a:srcRect t="13346" r="46670" b="23104"/>
          <a:stretch/>
        </p:blipFill>
        <p:spPr>
          <a:xfrm>
            <a:off x="3505930" y="2782236"/>
            <a:ext cx="268180" cy="244484"/>
          </a:xfrm>
          <a:prstGeom prst="rect">
            <a:avLst/>
          </a:prstGeom>
        </p:spPr>
      </p:pic>
      <p:pic>
        <p:nvPicPr>
          <p:cNvPr id="27" name="Picture 26">
            <a:extLst>
              <a:ext uri="{FF2B5EF4-FFF2-40B4-BE49-F238E27FC236}">
                <a16:creationId xmlns:a16="http://schemas.microsoft.com/office/drawing/2014/main" id="{1AE6732A-0883-D240-BE83-B674FE219E9D}"/>
              </a:ext>
            </a:extLst>
          </p:cNvPr>
          <p:cNvPicPr>
            <a:picLocks noChangeAspect="1"/>
          </p:cNvPicPr>
          <p:nvPr/>
        </p:nvPicPr>
        <p:blipFill rotWithShape="1">
          <a:blip r:embed="rId6"/>
          <a:srcRect t="13346" r="46670" b="23104"/>
          <a:stretch/>
        </p:blipFill>
        <p:spPr>
          <a:xfrm>
            <a:off x="3505930" y="3221468"/>
            <a:ext cx="268180" cy="244484"/>
          </a:xfrm>
          <a:prstGeom prst="rect">
            <a:avLst/>
          </a:prstGeom>
        </p:spPr>
      </p:pic>
      <p:sp>
        <p:nvSpPr>
          <p:cNvPr id="4" name="TextBox 3">
            <a:extLst>
              <a:ext uri="{FF2B5EF4-FFF2-40B4-BE49-F238E27FC236}">
                <a16:creationId xmlns:a16="http://schemas.microsoft.com/office/drawing/2014/main" id="{621EED92-5DB8-614E-A10C-814DE4337058}"/>
              </a:ext>
            </a:extLst>
          </p:cNvPr>
          <p:cNvSpPr txBox="1"/>
          <p:nvPr/>
        </p:nvSpPr>
        <p:spPr>
          <a:xfrm>
            <a:off x="6235512" y="3370077"/>
            <a:ext cx="1869423" cy="276999"/>
          </a:xfrm>
          <a:prstGeom prst="rect">
            <a:avLst/>
          </a:prstGeom>
          <a:noFill/>
        </p:spPr>
        <p:txBody>
          <a:bodyPr wrap="none" rtlCol="0">
            <a:spAutoFit/>
          </a:bodyPr>
          <a:lstStyle/>
          <a:p>
            <a:r>
              <a:rPr lang="it-IT" sz="1200">
                <a:latin typeface="Century Gothic" panose="020B0502020202020204" pitchFamily="34" charset="0"/>
              </a:rPr>
              <a:t>Jitter </a:t>
            </a:r>
            <a:r>
              <a:rPr lang="it-IT" sz="1200" err="1">
                <a:latin typeface="Century Gothic" panose="020B0502020202020204" pitchFamily="34" charset="0"/>
              </a:rPr>
              <a:t>is</a:t>
            </a:r>
            <a:r>
              <a:rPr lang="it-IT" sz="1200">
                <a:latin typeface="Century Gothic" panose="020B0502020202020204" pitchFamily="34" charset="0"/>
              </a:rPr>
              <a:t> </a:t>
            </a:r>
            <a:r>
              <a:rPr lang="it-IT" sz="1200" err="1">
                <a:latin typeface="Century Gothic" panose="020B0502020202020204" pitchFamily="34" charset="0"/>
              </a:rPr>
              <a:t>always</a:t>
            </a:r>
            <a:r>
              <a:rPr lang="it-IT" sz="1200">
                <a:latin typeface="Century Gothic" panose="020B0502020202020204" pitchFamily="34" charset="0"/>
              </a:rPr>
              <a:t> 16-17 ps</a:t>
            </a:r>
          </a:p>
        </p:txBody>
      </p:sp>
    </p:spTree>
    <p:extLst>
      <p:ext uri="{BB962C8B-B14F-4D97-AF65-F5344CB8AC3E}">
        <p14:creationId xmlns:p14="http://schemas.microsoft.com/office/powerpoint/2010/main" val="3620800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it-IT" sz="2400" b="1" err="1">
                <a:solidFill>
                  <a:schemeClr val="bg1"/>
                </a:solidFill>
                <a:latin typeface="Century Gothic" panose="020B0502020202020204" pitchFamily="34" charset="0"/>
              </a:rPr>
              <a:t>Steps</a:t>
            </a:r>
            <a:r>
              <a:rPr lang="it-IT" sz="2400" b="1">
                <a:solidFill>
                  <a:schemeClr val="bg1"/>
                </a:solidFill>
                <a:latin typeface="Century Gothic" panose="020B0502020202020204" pitchFamily="34" charset="0"/>
              </a:rPr>
              <a:t> to </a:t>
            </a:r>
            <a:r>
              <a:rPr lang="it-IT" sz="2400" b="1" err="1">
                <a:solidFill>
                  <a:schemeClr val="bg1"/>
                </a:solidFill>
                <a:latin typeface="Century Gothic" panose="020B0502020202020204" pitchFamily="34" charset="0"/>
              </a:rPr>
              <a:t>implement</a:t>
            </a:r>
            <a:r>
              <a:rPr lang="it-IT" sz="2400" b="1">
                <a:solidFill>
                  <a:schemeClr val="bg1"/>
                </a:solidFill>
                <a:latin typeface="Century Gothic" panose="020B0502020202020204" pitchFamily="34" charset="0"/>
              </a:rPr>
              <a:t> the </a:t>
            </a:r>
            <a:r>
              <a:rPr lang="it-IT" sz="2400" b="1" err="1">
                <a:solidFill>
                  <a:schemeClr val="bg1"/>
                </a:solidFill>
                <a:latin typeface="Century Gothic" panose="020B0502020202020204" pitchFamily="34" charset="0"/>
              </a:rPr>
              <a:t>bugs</a:t>
            </a:r>
            <a:r>
              <a:rPr lang="it-IT" sz="2400" b="1">
                <a:solidFill>
                  <a:schemeClr val="bg1"/>
                </a:solidFill>
                <a:latin typeface="Century Gothic" panose="020B0502020202020204" pitchFamily="34" charset="0"/>
              </a:rPr>
              <a:t> </a:t>
            </a:r>
            <a:r>
              <a:rPr lang="it-IT" sz="2400" b="1" err="1">
                <a:solidFill>
                  <a:schemeClr val="bg1"/>
                </a:solidFill>
                <a:latin typeface="Century Gothic" panose="020B0502020202020204" pitchFamily="34" charset="0"/>
              </a:rPr>
              <a:t>correction</a:t>
            </a:r>
            <a:endParaRPr lang="en-GB" sz="2400" b="1">
              <a:solidFill>
                <a:schemeClr val="bg1"/>
              </a:solidFill>
              <a:latin typeface="Century Gothic" panose="020B0502020202020204" pitchFamily="34" charset="0"/>
            </a:endParaRPr>
          </a:p>
        </p:txBody>
      </p:sp>
      <p:sp>
        <p:nvSpPr>
          <p:cNvPr id="9" name="Segnaposto numero diapositiva 1">
            <a:extLst>
              <a:ext uri="{FF2B5EF4-FFF2-40B4-BE49-F238E27FC236}">
                <a16:creationId xmlns:a16="http://schemas.microsoft.com/office/drawing/2014/main" id="{B487D9FE-7DFB-974A-AD35-C0E387128D52}"/>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2</a:t>
            </a:fld>
            <a:endParaRPr lang="en-GB"/>
          </a:p>
        </p:txBody>
      </p:sp>
      <p:sp>
        <p:nvSpPr>
          <p:cNvPr id="4" name="TextBox 3">
            <a:extLst>
              <a:ext uri="{FF2B5EF4-FFF2-40B4-BE49-F238E27FC236}">
                <a16:creationId xmlns:a16="http://schemas.microsoft.com/office/drawing/2014/main" id="{FA1EAD2E-964E-314D-966C-9569D4C7CB04}"/>
              </a:ext>
            </a:extLst>
          </p:cNvPr>
          <p:cNvSpPr txBox="1"/>
          <p:nvPr/>
        </p:nvSpPr>
        <p:spPr>
          <a:xfrm>
            <a:off x="920799" y="1482208"/>
            <a:ext cx="8125309" cy="3323282"/>
          </a:xfrm>
          <a:prstGeom prst="rect">
            <a:avLst/>
          </a:prstGeom>
          <a:noFill/>
        </p:spPr>
        <p:txBody>
          <a:bodyPr wrap="square" rtlCol="0">
            <a:spAutoFit/>
          </a:bodyPr>
          <a:lstStyle/>
          <a:p>
            <a:pPr marL="342900" indent="-342900">
              <a:lnSpc>
                <a:spcPct val="150000"/>
              </a:lnSpc>
              <a:buFont typeface="+mj-lt"/>
              <a:buAutoNum type="arabicPeriod"/>
            </a:pPr>
            <a:r>
              <a:rPr lang="en-GB" sz="1400">
                <a:latin typeface="Century Gothic" panose="020B0502020202020204" pitchFamily="34" charset="0"/>
              </a:rPr>
              <a:t>To be done</a:t>
            </a:r>
          </a:p>
          <a:p>
            <a:pPr marL="342900" indent="-342900">
              <a:lnSpc>
                <a:spcPct val="150000"/>
              </a:lnSpc>
              <a:buFont typeface="+mj-lt"/>
              <a:buAutoNum type="arabicPeriod"/>
            </a:pPr>
            <a:r>
              <a:rPr lang="en-GB" sz="1400">
                <a:latin typeface="Century Gothic" panose="020B0502020202020204" pitchFamily="34" charset="0"/>
              </a:rPr>
              <a:t>Identify the best solution</a:t>
            </a:r>
          </a:p>
          <a:p>
            <a:pPr marL="342900" indent="-342900">
              <a:lnSpc>
                <a:spcPct val="150000"/>
              </a:lnSpc>
              <a:buFont typeface="+mj-lt"/>
              <a:buAutoNum type="arabicPeriod"/>
            </a:pPr>
            <a:r>
              <a:rPr lang="en-GB" sz="1400">
                <a:latin typeface="Century Gothic" panose="020B0502020202020204" pitchFamily="34" charset="0"/>
              </a:rPr>
              <a:t>Implement the schematic with ideal devices</a:t>
            </a:r>
          </a:p>
          <a:p>
            <a:pPr marL="342900" indent="-342900">
              <a:lnSpc>
                <a:spcPct val="150000"/>
              </a:lnSpc>
              <a:buFont typeface="+mj-lt"/>
              <a:buAutoNum type="arabicPeriod"/>
            </a:pPr>
            <a:r>
              <a:rPr lang="en-GB" sz="1400">
                <a:latin typeface="Century Gothic" panose="020B0502020202020204" pitchFamily="34" charset="0"/>
              </a:rPr>
              <a:t>Implementation with real devices by keeping into account the space in silicon</a:t>
            </a:r>
          </a:p>
          <a:p>
            <a:pPr marL="342900" indent="-342900">
              <a:lnSpc>
                <a:spcPct val="150000"/>
              </a:lnSpc>
              <a:buFont typeface="+mj-lt"/>
              <a:buAutoNum type="arabicPeriod"/>
            </a:pPr>
            <a:r>
              <a:rPr lang="en-GB" sz="1400">
                <a:latin typeface="Century Gothic" panose="020B0502020202020204" pitchFamily="34" charset="0"/>
              </a:rPr>
              <a:t>Test the solution found with schematic simulations</a:t>
            </a:r>
          </a:p>
          <a:p>
            <a:pPr marL="342900" indent="-342900">
              <a:lnSpc>
                <a:spcPct val="150000"/>
              </a:lnSpc>
              <a:buFont typeface="+mj-lt"/>
              <a:buAutoNum type="arabicPeriod"/>
            </a:pPr>
            <a:r>
              <a:rPr lang="en-GB" sz="1400">
                <a:latin typeface="Century Gothic" panose="020B0502020202020204" pitchFamily="34" charset="0"/>
              </a:rPr>
              <a:t>Implementation of the schematic solution in the channel </a:t>
            </a:r>
            <a:r>
              <a:rPr lang="en-GB" sz="1400">
                <a:latin typeface="Century Gothic" panose="020B0502020202020204" pitchFamily="34" charset="0"/>
                <a:sym typeface="Wingdings" pitchFamily="2" charset="2"/>
              </a:rPr>
              <a:t> sector  multichannel chip</a:t>
            </a:r>
          </a:p>
          <a:p>
            <a:pPr marL="342900" indent="-342900">
              <a:lnSpc>
                <a:spcPct val="150000"/>
              </a:lnSpc>
              <a:buFont typeface="+mj-lt"/>
              <a:buAutoNum type="arabicPeriod"/>
            </a:pPr>
            <a:r>
              <a:rPr lang="en-GB" sz="1400">
                <a:latin typeface="Century Gothic" panose="020B0502020202020204" pitchFamily="34" charset="0"/>
                <a:sym typeface="Wingdings" pitchFamily="2" charset="2"/>
              </a:rPr>
              <a:t>Layout of single block used to fix the bug </a:t>
            </a:r>
          </a:p>
          <a:p>
            <a:pPr marL="342900" indent="-342900">
              <a:lnSpc>
                <a:spcPct val="150000"/>
              </a:lnSpc>
              <a:buFont typeface="+mj-lt"/>
              <a:buAutoNum type="arabicPeriod"/>
            </a:pPr>
            <a:r>
              <a:rPr lang="en-GB" sz="1400">
                <a:latin typeface="Century Gothic" panose="020B0502020202020204" pitchFamily="34" charset="0"/>
                <a:sym typeface="Wingdings" pitchFamily="2" charset="2"/>
              </a:rPr>
              <a:t>Post-layout simulations to test the single block</a:t>
            </a:r>
          </a:p>
          <a:p>
            <a:pPr marL="342900" indent="-342900">
              <a:lnSpc>
                <a:spcPct val="150000"/>
              </a:lnSpc>
              <a:buFont typeface="+mj-lt"/>
              <a:buAutoNum type="arabicPeriod"/>
            </a:pPr>
            <a:r>
              <a:rPr lang="en-GB" sz="1400">
                <a:latin typeface="Century Gothic" panose="020B0502020202020204" pitchFamily="34" charset="0"/>
                <a:sym typeface="Wingdings" pitchFamily="2" charset="2"/>
              </a:rPr>
              <a:t>Implementation of the layout in channel  sector  multichannel chip</a:t>
            </a:r>
          </a:p>
          <a:p>
            <a:pPr marL="342900" indent="-342900">
              <a:lnSpc>
                <a:spcPct val="150000"/>
              </a:lnSpc>
              <a:buFont typeface="+mj-lt"/>
              <a:buAutoNum type="arabicPeriod"/>
            </a:pPr>
            <a:r>
              <a:rPr lang="en-GB" sz="1400" b="1">
                <a:solidFill>
                  <a:srgbClr val="00B050"/>
                </a:solidFill>
                <a:latin typeface="Century Gothic" panose="020B0502020202020204" pitchFamily="34" charset="0"/>
                <a:sym typeface="Wingdings" pitchFamily="2" charset="2"/>
              </a:rPr>
              <a:t>Done</a:t>
            </a:r>
            <a:endParaRPr lang="en-GB" sz="1600" b="1">
              <a:solidFill>
                <a:srgbClr val="00B050"/>
              </a:solidFill>
              <a:latin typeface="Century Gothic" panose="020B0502020202020204" pitchFamily="34" charset="0"/>
            </a:endParaRPr>
          </a:p>
        </p:txBody>
      </p:sp>
      <p:sp>
        <p:nvSpPr>
          <p:cNvPr id="10" name="TextBox 9">
            <a:extLst>
              <a:ext uri="{FF2B5EF4-FFF2-40B4-BE49-F238E27FC236}">
                <a16:creationId xmlns:a16="http://schemas.microsoft.com/office/drawing/2014/main" id="{3143ECBD-AB67-584B-96A3-AC84D25D239C}"/>
              </a:ext>
            </a:extLst>
          </p:cNvPr>
          <p:cNvSpPr txBox="1"/>
          <p:nvPr/>
        </p:nvSpPr>
        <p:spPr>
          <a:xfrm>
            <a:off x="579625" y="887176"/>
            <a:ext cx="1140056" cy="461665"/>
          </a:xfrm>
          <a:prstGeom prst="rect">
            <a:avLst/>
          </a:prstGeom>
          <a:solidFill>
            <a:srgbClr val="C00000">
              <a:alpha val="52000"/>
            </a:srgbClr>
          </a:solidFill>
        </p:spPr>
        <p:txBody>
          <a:bodyPr wrap="none" rtlCol="0">
            <a:spAutoFit/>
          </a:bodyPr>
          <a:lstStyle/>
          <a:p>
            <a:r>
              <a:rPr lang="it-IT" sz="2400" b="1">
                <a:latin typeface="Century Gothic" panose="020B0502020202020204" pitchFamily="34" charset="0"/>
              </a:rPr>
              <a:t>Status </a:t>
            </a:r>
          </a:p>
        </p:txBody>
      </p:sp>
      <p:pic>
        <p:nvPicPr>
          <p:cNvPr id="7" name="Picture 6">
            <a:extLst>
              <a:ext uri="{FF2B5EF4-FFF2-40B4-BE49-F238E27FC236}">
                <a16:creationId xmlns:a16="http://schemas.microsoft.com/office/drawing/2014/main" id="{38EABF65-9043-994E-A34C-9B1D6114C674}"/>
              </a:ext>
            </a:extLst>
          </p:cNvPr>
          <p:cNvPicPr>
            <a:picLocks noChangeAspect="1"/>
          </p:cNvPicPr>
          <p:nvPr/>
        </p:nvPicPr>
        <p:blipFill rotWithShape="1">
          <a:blip r:embed="rId3"/>
          <a:srcRect b="7887"/>
          <a:stretch/>
        </p:blipFill>
        <p:spPr>
          <a:xfrm>
            <a:off x="7203782" y="760901"/>
            <a:ext cx="1594436" cy="1581646"/>
          </a:xfrm>
          <a:prstGeom prst="rect">
            <a:avLst/>
          </a:prstGeom>
        </p:spPr>
      </p:pic>
      <p:pic>
        <p:nvPicPr>
          <p:cNvPr id="12" name="Picture 11">
            <a:extLst>
              <a:ext uri="{FF2B5EF4-FFF2-40B4-BE49-F238E27FC236}">
                <a16:creationId xmlns:a16="http://schemas.microsoft.com/office/drawing/2014/main" id="{8A2F52C3-E583-8D45-8191-43A254A3532D}"/>
              </a:ext>
            </a:extLst>
          </p:cNvPr>
          <p:cNvPicPr>
            <a:picLocks noChangeAspect="1"/>
          </p:cNvPicPr>
          <p:nvPr/>
        </p:nvPicPr>
        <p:blipFill rotWithShape="1">
          <a:blip r:embed="rId4"/>
          <a:srcRect t="13346" r="46670" b="23104"/>
          <a:stretch/>
        </p:blipFill>
        <p:spPr>
          <a:xfrm>
            <a:off x="1907704" y="4394843"/>
            <a:ext cx="405129" cy="369333"/>
          </a:xfrm>
          <a:prstGeom prst="rect">
            <a:avLst/>
          </a:prstGeom>
        </p:spPr>
      </p:pic>
    </p:spTree>
    <p:extLst>
      <p:ext uri="{BB962C8B-B14F-4D97-AF65-F5344CB8AC3E}">
        <p14:creationId xmlns:p14="http://schemas.microsoft.com/office/powerpoint/2010/main" val="3212112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it-IT" sz="2400" b="1">
                <a:solidFill>
                  <a:schemeClr val="bg1"/>
                </a:solidFill>
                <a:latin typeface="Century Gothic" panose="020B0502020202020204" pitchFamily="34" charset="0"/>
              </a:rPr>
              <a:t>Solution to </a:t>
            </a:r>
            <a:r>
              <a:rPr lang="it-IT" sz="2400" b="1" err="1">
                <a:solidFill>
                  <a:schemeClr val="bg1"/>
                </a:solidFill>
                <a:latin typeface="Century Gothic" panose="020B0502020202020204" pitchFamily="34" charset="0"/>
              </a:rPr>
              <a:t>avoid</a:t>
            </a:r>
            <a:r>
              <a:rPr lang="it-IT" sz="2400" b="1">
                <a:solidFill>
                  <a:schemeClr val="bg1"/>
                </a:solidFill>
                <a:latin typeface="Century Gothic" panose="020B0502020202020204" pitchFamily="34" charset="0"/>
              </a:rPr>
              <a:t> IR </a:t>
            </a:r>
            <a:r>
              <a:rPr lang="it-IT" sz="2400" b="1" err="1">
                <a:solidFill>
                  <a:schemeClr val="bg1"/>
                </a:solidFill>
                <a:latin typeface="Century Gothic" panose="020B0502020202020204" pitchFamily="34" charset="0"/>
              </a:rPr>
              <a:t>drop</a:t>
            </a:r>
            <a:r>
              <a:rPr lang="it-IT" sz="2400" b="1">
                <a:solidFill>
                  <a:schemeClr val="bg1"/>
                </a:solidFill>
                <a:latin typeface="Century Gothic" panose="020B0502020202020204" pitchFamily="34" charset="0"/>
              </a:rPr>
              <a:t> in DISC Ibias2 </a:t>
            </a:r>
            <a:endParaRPr lang="en-GB" sz="2400" b="1">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it-IT"/>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20</a:t>
            </a:fld>
            <a:endParaRPr lang="en-GB"/>
          </a:p>
        </p:txBody>
      </p:sp>
      <p:sp>
        <p:nvSpPr>
          <p:cNvPr id="23" name="Rectangle 22">
            <a:extLst>
              <a:ext uri="{FF2B5EF4-FFF2-40B4-BE49-F238E27FC236}">
                <a16:creationId xmlns:a16="http://schemas.microsoft.com/office/drawing/2014/main" id="{9F9E9C61-2766-1D46-9959-78EE9A43C5AE}"/>
              </a:ext>
            </a:extLst>
          </p:cNvPr>
          <p:cNvSpPr/>
          <p:nvPr/>
        </p:nvSpPr>
        <p:spPr>
          <a:xfrm>
            <a:off x="153136" y="675699"/>
            <a:ext cx="8004483" cy="1292662"/>
          </a:xfrm>
          <a:prstGeom prst="rect">
            <a:avLst/>
          </a:prstGeom>
          <a:noFill/>
          <a:ln>
            <a:noFill/>
          </a:ln>
        </p:spPr>
        <p:txBody>
          <a:bodyPr wrap="square">
            <a:spAutoFit/>
          </a:bodyPr>
          <a:lstStyle/>
          <a:p>
            <a:pPr marL="171450" indent="-171450">
              <a:buFont typeface="Wingdings" pitchFamily="2" charset="2"/>
              <a:buChar char="q"/>
            </a:pPr>
            <a:endParaRPr lang="it-IT" sz="500" dirty="0">
              <a:latin typeface="Century Gothic" panose="020B0502020202020204" pitchFamily="34" charset="0"/>
            </a:endParaRPr>
          </a:p>
          <a:p>
            <a:pPr>
              <a:spcAft>
                <a:spcPts val="600"/>
              </a:spcAft>
            </a:pPr>
            <a:r>
              <a:rPr lang="it-IT" sz="1200" dirty="0">
                <a:latin typeface="Century Gothic" panose="020B0502020202020204" pitchFamily="34" charset="0"/>
              </a:rPr>
              <a:t>Simple </a:t>
            </a:r>
            <a:r>
              <a:rPr lang="it-IT" sz="1200" dirty="0" err="1">
                <a:latin typeface="Century Gothic" panose="020B0502020202020204" pitchFamily="34" charset="0"/>
              </a:rPr>
              <a:t>bias</a:t>
            </a:r>
            <a:r>
              <a:rPr lang="it-IT" sz="1200" dirty="0">
                <a:latin typeface="Century Gothic" panose="020B0502020202020204" pitchFamily="34" charset="0"/>
              </a:rPr>
              <a:t> </a:t>
            </a:r>
            <a:r>
              <a:rPr lang="it-IT" sz="1200" dirty="0" err="1">
                <a:latin typeface="Century Gothic" panose="020B0502020202020204" pitchFamily="34" charset="0"/>
              </a:rPr>
              <a:t>scheme</a:t>
            </a:r>
            <a:r>
              <a:rPr lang="it-IT" sz="1200" dirty="0">
                <a:latin typeface="Century Gothic" panose="020B0502020202020204" pitchFamily="34" charset="0"/>
              </a:rPr>
              <a:t> for Disc Ibias2:</a:t>
            </a:r>
          </a:p>
          <a:p>
            <a:pPr marL="628650" lvl="1" indent="-171450">
              <a:spcAft>
                <a:spcPts val="600"/>
              </a:spcAft>
              <a:buFont typeface="Wingdings" pitchFamily="2" charset="2"/>
              <a:buChar char="q"/>
            </a:pPr>
            <a:r>
              <a:rPr lang="it-IT" sz="1200" dirty="0">
                <a:latin typeface="Century Gothic" panose="020B0502020202020204" pitchFamily="34" charset="0"/>
              </a:rPr>
              <a:t> </a:t>
            </a:r>
            <a:r>
              <a:rPr lang="it-IT" sz="1100" dirty="0" err="1">
                <a:latin typeface="Century Gothic" panose="020B0502020202020204" pitchFamily="34" charset="0"/>
              </a:rPr>
              <a:t>Drop</a:t>
            </a:r>
            <a:r>
              <a:rPr lang="it-IT" sz="1100" dirty="0">
                <a:latin typeface="Century Gothic" panose="020B0502020202020204" pitchFamily="34" charset="0"/>
              </a:rPr>
              <a:t> voltage </a:t>
            </a:r>
            <a:r>
              <a:rPr lang="it-IT" sz="1100" dirty="0" err="1">
                <a:latin typeface="Century Gothic" panose="020B0502020202020204" pitchFamily="34" charset="0"/>
              </a:rPr>
              <a:t>is</a:t>
            </a:r>
            <a:r>
              <a:rPr lang="it-IT" sz="1100" dirty="0">
                <a:latin typeface="Century Gothic" panose="020B0502020202020204" pitchFamily="34" charset="0"/>
              </a:rPr>
              <a:t> </a:t>
            </a:r>
            <a:r>
              <a:rPr lang="it-IT" sz="1100" dirty="0" err="1">
                <a:latin typeface="Century Gothic" panose="020B0502020202020204" pitchFamily="34" charset="0"/>
              </a:rPr>
              <a:t>removed</a:t>
            </a:r>
            <a:r>
              <a:rPr lang="it-IT" sz="1100" dirty="0">
                <a:latin typeface="Century Gothic" panose="020B0502020202020204" pitchFamily="34" charset="0"/>
              </a:rPr>
              <a:t> </a:t>
            </a:r>
            <a:r>
              <a:rPr lang="it-IT" sz="1100" dirty="0" err="1">
                <a:latin typeface="Century Gothic" panose="020B0502020202020204" pitchFamily="34" charset="0"/>
              </a:rPr>
              <a:t>because</a:t>
            </a:r>
            <a:r>
              <a:rPr lang="it-IT" sz="1100" dirty="0">
                <a:latin typeface="Century Gothic" panose="020B0502020202020204" pitchFamily="34" charset="0"/>
              </a:rPr>
              <a:t> the current </a:t>
            </a:r>
            <a:r>
              <a:rPr lang="it-IT" sz="1100" dirty="0" err="1">
                <a:latin typeface="Century Gothic" panose="020B0502020202020204" pitchFamily="34" charset="0"/>
              </a:rPr>
              <a:t>is</a:t>
            </a:r>
            <a:r>
              <a:rPr lang="it-IT" sz="1100" dirty="0">
                <a:latin typeface="Century Gothic" panose="020B0502020202020204" pitchFamily="34" charset="0"/>
              </a:rPr>
              <a:t> generated </a:t>
            </a:r>
            <a:r>
              <a:rPr lang="it-IT" sz="1100" dirty="0" err="1">
                <a:latin typeface="Century Gothic" panose="020B0502020202020204" pitchFamily="34" charset="0"/>
              </a:rPr>
              <a:t>locally</a:t>
            </a:r>
            <a:r>
              <a:rPr lang="it-IT" sz="1100" dirty="0">
                <a:latin typeface="Century Gothic" panose="020B0502020202020204" pitchFamily="34" charset="0"/>
              </a:rPr>
              <a:t>. </a:t>
            </a:r>
            <a:r>
              <a:rPr lang="it-IT" sz="1100" dirty="0" err="1">
                <a:latin typeface="Century Gothic" panose="020B0502020202020204" pitchFamily="34" charset="0"/>
              </a:rPr>
              <a:t>Differences</a:t>
            </a:r>
            <a:r>
              <a:rPr lang="it-IT" sz="1100" dirty="0">
                <a:latin typeface="Century Gothic" panose="020B0502020202020204" pitchFamily="34" charset="0"/>
              </a:rPr>
              <a:t> </a:t>
            </a:r>
            <a:r>
              <a:rPr lang="it-IT" sz="1100" dirty="0" err="1">
                <a:latin typeface="Century Gothic" panose="020B0502020202020204" pitchFamily="34" charset="0"/>
              </a:rPr>
              <a:t>may</a:t>
            </a:r>
            <a:r>
              <a:rPr lang="it-IT" sz="1100" dirty="0">
                <a:latin typeface="Century Gothic" panose="020B0502020202020204" pitchFamily="34" charset="0"/>
              </a:rPr>
              <a:t> be </a:t>
            </a:r>
            <a:r>
              <a:rPr lang="it-IT" sz="1100" dirty="0" err="1">
                <a:latin typeface="Century Gothic" panose="020B0502020202020204" pitchFamily="34" charset="0"/>
              </a:rPr>
              <a:t>present</a:t>
            </a:r>
            <a:r>
              <a:rPr lang="it-IT" sz="1100" dirty="0">
                <a:latin typeface="Century Gothic" panose="020B0502020202020204" pitchFamily="34" charset="0"/>
              </a:rPr>
              <a:t> </a:t>
            </a:r>
            <a:r>
              <a:rPr lang="it-IT" sz="1100" dirty="0" err="1">
                <a:latin typeface="Century Gothic" panose="020B0502020202020204" pitchFamily="34" charset="0"/>
              </a:rPr>
              <a:t>but</a:t>
            </a:r>
            <a:r>
              <a:rPr lang="it-IT" sz="1100" dirty="0">
                <a:latin typeface="Century Gothic" panose="020B0502020202020204" pitchFamily="34" charset="0"/>
              </a:rPr>
              <a:t>     </a:t>
            </a:r>
            <a:r>
              <a:rPr lang="it-IT" sz="1100" dirty="0" err="1">
                <a:latin typeface="Century Gothic" panose="020B0502020202020204" pitchFamily="34" charset="0"/>
              </a:rPr>
              <a:t>they</a:t>
            </a:r>
            <a:r>
              <a:rPr lang="it-IT" sz="1100" dirty="0">
                <a:latin typeface="Century Gothic" panose="020B0502020202020204" pitchFamily="34" charset="0"/>
              </a:rPr>
              <a:t> </a:t>
            </a:r>
            <a:r>
              <a:rPr lang="it-IT" sz="1100" dirty="0" err="1">
                <a:latin typeface="Century Gothic" panose="020B0502020202020204" pitchFamily="34" charset="0"/>
              </a:rPr>
              <a:t>depend</a:t>
            </a:r>
            <a:r>
              <a:rPr lang="it-IT" sz="1100" dirty="0">
                <a:latin typeface="Century Gothic" panose="020B0502020202020204" pitchFamily="34" charset="0"/>
              </a:rPr>
              <a:t> on the IR </a:t>
            </a:r>
            <a:r>
              <a:rPr lang="it-IT" sz="1100" dirty="0" err="1">
                <a:latin typeface="Century Gothic" panose="020B0502020202020204" pitchFamily="34" charset="0"/>
              </a:rPr>
              <a:t>drop</a:t>
            </a:r>
            <a:r>
              <a:rPr lang="it-IT" sz="1100" dirty="0">
                <a:latin typeface="Century Gothic" panose="020B0502020202020204" pitchFamily="34" charset="0"/>
              </a:rPr>
              <a:t> in </a:t>
            </a:r>
            <a:r>
              <a:rPr lang="it-IT" sz="1100" dirty="0" err="1">
                <a:latin typeface="Century Gothic" panose="020B0502020202020204" pitchFamily="34" charset="0"/>
              </a:rPr>
              <a:t>power</a:t>
            </a:r>
            <a:r>
              <a:rPr lang="it-IT" sz="1100" dirty="0">
                <a:latin typeface="Century Gothic" panose="020B0502020202020204" pitchFamily="34" charset="0"/>
              </a:rPr>
              <a:t> </a:t>
            </a:r>
            <a:r>
              <a:rPr lang="it-IT" sz="1100" dirty="0" err="1">
                <a:latin typeface="Century Gothic" panose="020B0502020202020204" pitchFamily="34" charset="0"/>
              </a:rPr>
              <a:t>lines</a:t>
            </a:r>
            <a:r>
              <a:rPr lang="it-IT" sz="1100" dirty="0">
                <a:latin typeface="Century Gothic" panose="020B0502020202020204" pitchFamily="34" charset="0"/>
              </a:rPr>
              <a:t> (</a:t>
            </a:r>
            <a:r>
              <a:rPr lang="it-IT" sz="1100" dirty="0" err="1">
                <a:latin typeface="Century Gothic" panose="020B0502020202020204" pitchFamily="34" charset="0"/>
              </a:rPr>
              <a:t>they</a:t>
            </a:r>
            <a:r>
              <a:rPr lang="it-IT" sz="1100" dirty="0">
                <a:latin typeface="Century Gothic" panose="020B0502020202020204" pitchFamily="34" charset="0"/>
              </a:rPr>
              <a:t> are </a:t>
            </a:r>
            <a:r>
              <a:rPr lang="it-IT" sz="1100" dirty="0" err="1">
                <a:latin typeface="Century Gothic" panose="020B0502020202020204" pitchFamily="34" charset="0"/>
              </a:rPr>
              <a:t>negligible</a:t>
            </a:r>
            <a:r>
              <a:rPr lang="it-IT" sz="1100" dirty="0">
                <a:latin typeface="Century Gothic" panose="020B0502020202020204" pitchFamily="34" charset="0"/>
              </a:rPr>
              <a:t>)</a:t>
            </a:r>
          </a:p>
          <a:p>
            <a:pPr marL="628650" lvl="1" indent="-171450">
              <a:spcAft>
                <a:spcPts val="600"/>
              </a:spcAft>
              <a:buFont typeface="Wingdings" pitchFamily="2" charset="2"/>
              <a:buChar char="q"/>
            </a:pPr>
            <a:r>
              <a:rPr lang="it-IT" sz="1100" dirty="0" err="1">
                <a:latin typeface="Century Gothic" panose="020B0502020202020204" pitchFamily="34" charset="0"/>
              </a:rPr>
              <a:t>This</a:t>
            </a:r>
            <a:r>
              <a:rPr lang="it-IT" sz="1100" dirty="0">
                <a:latin typeface="Century Gothic" panose="020B0502020202020204" pitchFamily="34" charset="0"/>
              </a:rPr>
              <a:t> </a:t>
            </a:r>
            <a:r>
              <a:rPr lang="it-IT" sz="1100" dirty="0" err="1">
                <a:latin typeface="Century Gothic" panose="020B0502020202020204" pitchFamily="34" charset="0"/>
              </a:rPr>
              <a:t>simple</a:t>
            </a:r>
            <a:r>
              <a:rPr lang="it-IT" sz="1100" dirty="0">
                <a:latin typeface="Century Gothic" panose="020B0502020202020204" pitchFamily="34" charset="0"/>
              </a:rPr>
              <a:t> </a:t>
            </a:r>
            <a:r>
              <a:rPr lang="it-IT" sz="1100" dirty="0" err="1">
                <a:latin typeface="Century Gothic" panose="020B0502020202020204" pitchFamily="34" charset="0"/>
              </a:rPr>
              <a:t>solution</a:t>
            </a:r>
            <a:r>
              <a:rPr lang="it-IT" sz="1100" dirty="0">
                <a:latin typeface="Century Gothic" panose="020B0502020202020204" pitchFamily="34" charset="0"/>
              </a:rPr>
              <a:t> </a:t>
            </a:r>
            <a:r>
              <a:rPr lang="it-IT" sz="1100" dirty="0" err="1">
                <a:latin typeface="Century Gothic" panose="020B0502020202020204" pitchFamily="34" charset="0"/>
              </a:rPr>
              <a:t>does</a:t>
            </a:r>
            <a:r>
              <a:rPr lang="it-IT" sz="1100" dirty="0">
                <a:latin typeface="Century Gothic" panose="020B0502020202020204" pitchFamily="34" charset="0"/>
              </a:rPr>
              <a:t> </a:t>
            </a:r>
            <a:r>
              <a:rPr lang="it-IT" sz="1100" dirty="0" err="1">
                <a:latin typeface="Century Gothic" panose="020B0502020202020204" pitchFamily="34" charset="0"/>
              </a:rPr>
              <a:t>not</a:t>
            </a:r>
            <a:r>
              <a:rPr lang="it-IT" sz="1100" dirty="0">
                <a:latin typeface="Century Gothic" panose="020B0502020202020204" pitchFamily="34" charset="0"/>
              </a:rPr>
              <a:t> </a:t>
            </a:r>
            <a:r>
              <a:rPr lang="it-IT" sz="1100" dirty="0" err="1">
                <a:latin typeface="Century Gothic" panose="020B0502020202020204" pitchFamily="34" charset="0"/>
              </a:rPr>
              <a:t>allow</a:t>
            </a:r>
            <a:r>
              <a:rPr lang="it-IT" sz="1100" dirty="0">
                <a:latin typeface="Century Gothic" panose="020B0502020202020204" pitchFamily="34" charset="0"/>
              </a:rPr>
              <a:t> to </a:t>
            </a:r>
            <a:r>
              <a:rPr lang="it-IT" sz="1100" dirty="0" err="1">
                <a:latin typeface="Century Gothic" panose="020B0502020202020204" pitchFamily="34" charset="0"/>
              </a:rPr>
              <a:t>tune</a:t>
            </a:r>
            <a:r>
              <a:rPr lang="it-IT" sz="1100" dirty="0">
                <a:latin typeface="Century Gothic" panose="020B0502020202020204" pitchFamily="34" charset="0"/>
              </a:rPr>
              <a:t> </a:t>
            </a:r>
            <a:r>
              <a:rPr lang="it-IT" sz="1100" dirty="0" err="1">
                <a:latin typeface="Century Gothic" panose="020B0502020202020204" pitchFamily="34" charset="0"/>
              </a:rPr>
              <a:t>this</a:t>
            </a:r>
            <a:r>
              <a:rPr lang="it-IT" sz="1100" dirty="0">
                <a:latin typeface="Century Gothic" panose="020B0502020202020204" pitchFamily="34" charset="0"/>
              </a:rPr>
              <a:t> </a:t>
            </a:r>
            <a:r>
              <a:rPr lang="it-IT" sz="1100" dirty="0" err="1">
                <a:latin typeface="Century Gothic" panose="020B0502020202020204" pitchFamily="34" charset="0"/>
              </a:rPr>
              <a:t>bias</a:t>
            </a:r>
            <a:r>
              <a:rPr lang="it-IT" sz="1100" dirty="0">
                <a:latin typeface="Century Gothic" panose="020B0502020202020204" pitchFamily="34" charset="0"/>
              </a:rPr>
              <a:t> </a:t>
            </a:r>
            <a:r>
              <a:rPr lang="it-IT" sz="1100" dirty="0" err="1">
                <a:latin typeface="Century Gothic" panose="020B0502020202020204" pitchFamily="34" charset="0"/>
              </a:rPr>
              <a:t>but</a:t>
            </a:r>
            <a:r>
              <a:rPr lang="it-IT" sz="1100" dirty="0">
                <a:latin typeface="Century Gothic" panose="020B0502020202020204" pitchFamily="34" charset="0"/>
              </a:rPr>
              <a:t> </a:t>
            </a:r>
            <a:r>
              <a:rPr lang="it-IT" sz="1100" dirty="0" err="1">
                <a:latin typeface="Century Gothic" panose="020B0502020202020204" pitchFamily="34" charset="0"/>
              </a:rPr>
              <a:t>we</a:t>
            </a:r>
            <a:r>
              <a:rPr lang="it-IT" sz="1100" dirty="0">
                <a:latin typeface="Century Gothic" panose="020B0502020202020204" pitchFamily="34" charset="0"/>
              </a:rPr>
              <a:t> can </a:t>
            </a:r>
            <a:r>
              <a:rPr lang="it-IT" sz="1100" dirty="0" err="1">
                <a:latin typeface="Century Gothic" panose="020B0502020202020204" pitchFamily="34" charset="0"/>
              </a:rPr>
              <a:t>fix</a:t>
            </a:r>
            <a:r>
              <a:rPr lang="it-IT" sz="1100" dirty="0">
                <a:latin typeface="Century Gothic" panose="020B0502020202020204" pitchFamily="34" charset="0"/>
              </a:rPr>
              <a:t> </a:t>
            </a:r>
            <a:r>
              <a:rPr lang="it-IT" sz="1100" dirty="0" err="1">
                <a:latin typeface="Century Gothic" panose="020B0502020202020204" pitchFamily="34" charset="0"/>
              </a:rPr>
              <a:t>it</a:t>
            </a:r>
            <a:r>
              <a:rPr lang="it-IT" sz="1100" dirty="0">
                <a:latin typeface="Century Gothic" panose="020B0502020202020204" pitchFamily="34" charset="0"/>
              </a:rPr>
              <a:t> </a:t>
            </a:r>
            <a:r>
              <a:rPr lang="it-IT" sz="1100" dirty="0" err="1">
                <a:latin typeface="Century Gothic" panose="020B0502020202020204" pitchFamily="34" charset="0"/>
              </a:rPr>
              <a:t>because</a:t>
            </a:r>
            <a:r>
              <a:rPr lang="it-IT" sz="1100" dirty="0">
                <a:latin typeface="Century Gothic" panose="020B0502020202020204" pitchFamily="34" charset="0"/>
              </a:rPr>
              <a:t> </a:t>
            </a:r>
            <a:r>
              <a:rPr lang="it-IT" sz="1100" dirty="0" err="1">
                <a:latin typeface="Century Gothic" panose="020B0502020202020204" pitchFamily="34" charset="0"/>
              </a:rPr>
              <a:t>jitter</a:t>
            </a:r>
            <a:r>
              <a:rPr lang="it-IT" sz="1100" dirty="0">
                <a:latin typeface="Century Gothic" panose="020B0502020202020204" pitchFamily="34" charset="0"/>
              </a:rPr>
              <a:t> </a:t>
            </a:r>
            <a:r>
              <a:rPr lang="it-IT" sz="1100" dirty="0" err="1">
                <a:latin typeface="Century Gothic" panose="020B0502020202020204" pitchFamily="34" charset="0"/>
              </a:rPr>
              <a:t>does</a:t>
            </a:r>
            <a:r>
              <a:rPr lang="it-IT" sz="1100" dirty="0">
                <a:latin typeface="Century Gothic" panose="020B0502020202020204" pitchFamily="34" charset="0"/>
              </a:rPr>
              <a:t> </a:t>
            </a:r>
            <a:r>
              <a:rPr lang="it-IT" sz="1100" dirty="0" err="1">
                <a:latin typeface="Century Gothic" panose="020B0502020202020204" pitchFamily="34" charset="0"/>
              </a:rPr>
              <a:t>not</a:t>
            </a:r>
            <a:r>
              <a:rPr lang="it-IT" sz="1100" dirty="0">
                <a:latin typeface="Century Gothic" panose="020B0502020202020204" pitchFamily="34" charset="0"/>
              </a:rPr>
              <a:t> </a:t>
            </a:r>
            <a:r>
              <a:rPr lang="it-IT" sz="1100" dirty="0" err="1">
                <a:latin typeface="Century Gothic" panose="020B0502020202020204" pitchFamily="34" charset="0"/>
              </a:rPr>
              <a:t>depend</a:t>
            </a:r>
            <a:r>
              <a:rPr lang="it-IT" sz="1100" dirty="0">
                <a:latin typeface="Century Gothic" panose="020B0502020202020204" pitchFamily="34" charset="0"/>
              </a:rPr>
              <a:t> on </a:t>
            </a:r>
            <a:r>
              <a:rPr lang="it-IT" sz="1100" dirty="0" err="1">
                <a:latin typeface="Century Gothic" panose="020B0502020202020204" pitchFamily="34" charset="0"/>
              </a:rPr>
              <a:t>it</a:t>
            </a:r>
            <a:endParaRPr lang="it-IT" sz="1100" dirty="0">
              <a:latin typeface="Century Gothic" panose="020B0502020202020204" pitchFamily="34" charset="0"/>
            </a:endParaRPr>
          </a:p>
          <a:p>
            <a:pPr marL="628650" lvl="1" indent="-171450">
              <a:spcAft>
                <a:spcPts val="600"/>
              </a:spcAft>
              <a:buFont typeface="Wingdings" pitchFamily="2" charset="2"/>
              <a:buChar char="q"/>
            </a:pPr>
            <a:r>
              <a:rPr lang="it-IT" sz="1100" dirty="0" err="1">
                <a:latin typeface="Century Gothic" panose="020B0502020202020204" pitchFamily="34" charset="0"/>
              </a:rPr>
              <a:t>We</a:t>
            </a:r>
            <a:r>
              <a:rPr lang="it-IT" sz="1100" dirty="0">
                <a:latin typeface="Century Gothic" panose="020B0502020202020204" pitchFamily="34" charset="0"/>
              </a:rPr>
              <a:t> </a:t>
            </a:r>
            <a:r>
              <a:rPr lang="it-IT" sz="1100" dirty="0" err="1">
                <a:latin typeface="Century Gothic" panose="020B0502020202020204" pitchFamily="34" charset="0"/>
              </a:rPr>
              <a:t>save</a:t>
            </a:r>
            <a:r>
              <a:rPr lang="it-IT" sz="1100" dirty="0">
                <a:latin typeface="Century Gothic" panose="020B0502020202020204" pitchFamily="34" charset="0"/>
              </a:rPr>
              <a:t> </a:t>
            </a:r>
            <a:r>
              <a:rPr lang="it-IT" sz="1100" dirty="0" err="1">
                <a:latin typeface="Century Gothic" panose="020B0502020202020204" pitchFamily="34" charset="0"/>
              </a:rPr>
              <a:t>two</a:t>
            </a:r>
            <a:r>
              <a:rPr lang="it-IT" sz="1100" dirty="0">
                <a:latin typeface="Century Gothic" panose="020B0502020202020204" pitchFamily="34" charset="0"/>
              </a:rPr>
              <a:t> PADS </a:t>
            </a:r>
            <a:endParaRPr lang="it-IT" sz="1200" dirty="0">
              <a:latin typeface="Century Gothic" panose="020B0502020202020204" pitchFamily="34" charset="0"/>
            </a:endParaRPr>
          </a:p>
        </p:txBody>
      </p:sp>
      <p:pic>
        <p:nvPicPr>
          <p:cNvPr id="10" name="Picture 9">
            <a:extLst>
              <a:ext uri="{FF2B5EF4-FFF2-40B4-BE49-F238E27FC236}">
                <a16:creationId xmlns:a16="http://schemas.microsoft.com/office/drawing/2014/main" id="{E777A46A-4865-6F44-A0F8-91DA514BF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101" y="2374931"/>
            <a:ext cx="1624613" cy="1489229"/>
          </a:xfrm>
          <a:prstGeom prst="rect">
            <a:avLst/>
          </a:prstGeom>
        </p:spPr>
      </p:pic>
      <p:sp>
        <p:nvSpPr>
          <p:cNvPr id="17" name="Oval 16">
            <a:extLst>
              <a:ext uri="{FF2B5EF4-FFF2-40B4-BE49-F238E27FC236}">
                <a16:creationId xmlns:a16="http://schemas.microsoft.com/office/drawing/2014/main" id="{6C536ECF-B162-6B4C-9D32-120EAA087CDF}"/>
              </a:ext>
            </a:extLst>
          </p:cNvPr>
          <p:cNvSpPr/>
          <p:nvPr/>
        </p:nvSpPr>
        <p:spPr>
          <a:xfrm>
            <a:off x="683085" y="2325861"/>
            <a:ext cx="360040" cy="139268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1" name="Straight Connector 20">
            <a:extLst>
              <a:ext uri="{FF2B5EF4-FFF2-40B4-BE49-F238E27FC236}">
                <a16:creationId xmlns:a16="http://schemas.microsoft.com/office/drawing/2014/main" id="{5088EAAA-A1D9-674A-A730-6455D4E1EB96}"/>
              </a:ext>
            </a:extLst>
          </p:cNvPr>
          <p:cNvCxnSpPr/>
          <p:nvPr/>
        </p:nvCxnSpPr>
        <p:spPr>
          <a:xfrm>
            <a:off x="1115133" y="2854452"/>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C14036F-D3BB-C843-B2B8-01E2972F4296}"/>
              </a:ext>
            </a:extLst>
          </p:cNvPr>
          <p:cNvSpPr txBox="1"/>
          <p:nvPr/>
        </p:nvSpPr>
        <p:spPr>
          <a:xfrm>
            <a:off x="323528" y="2291379"/>
            <a:ext cx="401072" cy="369332"/>
          </a:xfrm>
          <a:prstGeom prst="rect">
            <a:avLst/>
          </a:prstGeom>
          <a:noFill/>
        </p:spPr>
        <p:txBody>
          <a:bodyPr wrap="none" rtlCol="0">
            <a:spAutoFit/>
          </a:bodyPr>
          <a:lstStyle/>
          <a:p>
            <a:r>
              <a:rPr lang="it-IT"/>
              <a:t>x8</a:t>
            </a:r>
          </a:p>
        </p:txBody>
      </p:sp>
      <p:pic>
        <p:nvPicPr>
          <p:cNvPr id="27" name="Picture 26">
            <a:extLst>
              <a:ext uri="{FF2B5EF4-FFF2-40B4-BE49-F238E27FC236}">
                <a16:creationId xmlns:a16="http://schemas.microsoft.com/office/drawing/2014/main" id="{502CC689-D57F-3A46-A7C1-6429A642CA2A}"/>
              </a:ext>
            </a:extLst>
          </p:cNvPr>
          <p:cNvPicPr>
            <a:picLocks noChangeAspect="1"/>
          </p:cNvPicPr>
          <p:nvPr/>
        </p:nvPicPr>
        <p:blipFill rotWithShape="1">
          <a:blip r:embed="rId4">
            <a:extLst>
              <a:ext uri="{28A0092B-C50C-407E-A947-70E740481C1C}">
                <a14:useLocalDpi xmlns:a14="http://schemas.microsoft.com/office/drawing/2010/main" val="0"/>
              </a:ext>
            </a:extLst>
          </a:blip>
          <a:srcRect b="450"/>
          <a:stretch/>
        </p:blipFill>
        <p:spPr>
          <a:xfrm>
            <a:off x="2607578" y="2291379"/>
            <a:ext cx="3095600" cy="2109607"/>
          </a:xfrm>
          <a:prstGeom prst="rect">
            <a:avLst/>
          </a:prstGeom>
        </p:spPr>
      </p:pic>
      <p:sp>
        <p:nvSpPr>
          <p:cNvPr id="29" name="Rectangle 28">
            <a:extLst>
              <a:ext uri="{FF2B5EF4-FFF2-40B4-BE49-F238E27FC236}">
                <a16:creationId xmlns:a16="http://schemas.microsoft.com/office/drawing/2014/main" id="{FC4446A8-6A68-914C-B974-AB5AB70517F2}"/>
              </a:ext>
            </a:extLst>
          </p:cNvPr>
          <p:cNvSpPr/>
          <p:nvPr/>
        </p:nvSpPr>
        <p:spPr>
          <a:xfrm>
            <a:off x="2873738" y="1946617"/>
            <a:ext cx="2677336" cy="276999"/>
          </a:xfrm>
          <a:prstGeom prst="rect">
            <a:avLst/>
          </a:prstGeom>
        </p:spPr>
        <p:txBody>
          <a:bodyPr wrap="none">
            <a:spAutoFit/>
          </a:bodyPr>
          <a:lstStyle/>
          <a:p>
            <a:r>
              <a:rPr lang="en-GB" sz="1200" err="1">
                <a:solidFill>
                  <a:srgbClr val="C00000"/>
                </a:solidFill>
                <a:latin typeface="Century Gothic" panose="020B0502020202020204" pitchFamily="34" charset="0"/>
              </a:rPr>
              <a:t>Montecarlo</a:t>
            </a:r>
            <a:r>
              <a:rPr lang="en-GB" sz="1200">
                <a:solidFill>
                  <a:srgbClr val="C00000"/>
                </a:solidFill>
                <a:latin typeface="Century Gothic" panose="020B0502020202020204" pitchFamily="34" charset="0"/>
              </a:rPr>
              <a:t> variation of V</a:t>
            </a:r>
            <a:r>
              <a:rPr lang="en-GB" sz="1200" baseline="-25000">
                <a:solidFill>
                  <a:srgbClr val="C00000"/>
                </a:solidFill>
                <a:latin typeface="Century Gothic" panose="020B0502020202020204" pitchFamily="34" charset="0"/>
              </a:rPr>
              <a:t>g,DiscIbias2</a:t>
            </a:r>
            <a:endParaRPr lang="it-IT" sz="1200" baseline="-25000"/>
          </a:p>
        </p:txBody>
      </p:sp>
      <p:sp>
        <p:nvSpPr>
          <p:cNvPr id="28" name="TextBox 27">
            <a:extLst>
              <a:ext uri="{FF2B5EF4-FFF2-40B4-BE49-F238E27FC236}">
                <a16:creationId xmlns:a16="http://schemas.microsoft.com/office/drawing/2014/main" id="{C69300AE-8C19-894F-88FE-DE39A915CD5B}"/>
              </a:ext>
            </a:extLst>
          </p:cNvPr>
          <p:cNvSpPr txBox="1"/>
          <p:nvPr/>
        </p:nvSpPr>
        <p:spPr>
          <a:xfrm>
            <a:off x="2971444" y="2412508"/>
            <a:ext cx="732893" cy="507831"/>
          </a:xfrm>
          <a:prstGeom prst="rect">
            <a:avLst/>
          </a:prstGeom>
          <a:noFill/>
        </p:spPr>
        <p:txBody>
          <a:bodyPr wrap="none" rtlCol="0">
            <a:spAutoFit/>
          </a:bodyPr>
          <a:lstStyle/>
          <a:p>
            <a:pPr algn="ctr"/>
            <a:r>
              <a:rPr lang="it-IT" sz="900" err="1">
                <a:latin typeface="Century Gothic" panose="020B0502020202020204" pitchFamily="34" charset="0"/>
              </a:rPr>
              <a:t>Process</a:t>
            </a:r>
            <a:r>
              <a:rPr lang="it-IT" sz="900">
                <a:latin typeface="Century Gothic" panose="020B0502020202020204" pitchFamily="34" charset="0"/>
              </a:rPr>
              <a:t> </a:t>
            </a:r>
          </a:p>
          <a:p>
            <a:pPr algn="ctr"/>
            <a:r>
              <a:rPr lang="it-IT" sz="900">
                <a:latin typeface="Century Gothic" panose="020B0502020202020204" pitchFamily="34" charset="0"/>
              </a:rPr>
              <a:t>+ </a:t>
            </a:r>
          </a:p>
          <a:p>
            <a:pPr algn="ctr"/>
            <a:r>
              <a:rPr lang="it-IT" sz="900" err="1">
                <a:latin typeface="Century Gothic" panose="020B0502020202020204" pitchFamily="34" charset="0"/>
              </a:rPr>
              <a:t>mismatch</a:t>
            </a:r>
            <a:endParaRPr lang="it-IT" sz="900">
              <a:latin typeface="Century Gothic" panose="020B0502020202020204" pitchFamily="34" charset="0"/>
            </a:endParaRPr>
          </a:p>
        </p:txBody>
      </p:sp>
      <p:sp>
        <p:nvSpPr>
          <p:cNvPr id="31" name="Rectangle 30">
            <a:extLst>
              <a:ext uri="{FF2B5EF4-FFF2-40B4-BE49-F238E27FC236}">
                <a16:creationId xmlns:a16="http://schemas.microsoft.com/office/drawing/2014/main" id="{B3248733-4E10-5E45-9C8F-350854535EAF}"/>
              </a:ext>
            </a:extLst>
          </p:cNvPr>
          <p:cNvSpPr/>
          <p:nvPr/>
        </p:nvSpPr>
        <p:spPr>
          <a:xfrm>
            <a:off x="3036822" y="4478306"/>
            <a:ext cx="2480166" cy="430887"/>
          </a:xfrm>
          <a:prstGeom prst="rect">
            <a:avLst/>
          </a:prstGeom>
        </p:spPr>
        <p:txBody>
          <a:bodyPr wrap="none">
            <a:spAutoFit/>
          </a:bodyPr>
          <a:lstStyle/>
          <a:p>
            <a:r>
              <a:rPr lang="it-IT" sz="1100" err="1">
                <a:latin typeface="Century Gothic" panose="020B0502020202020204" pitchFamily="34" charset="0"/>
              </a:rPr>
              <a:t>Low</a:t>
            </a:r>
            <a:r>
              <a:rPr lang="it-IT" sz="1100">
                <a:latin typeface="Century Gothic" panose="020B0502020202020204" pitchFamily="34" charset="0"/>
              </a:rPr>
              <a:t> </a:t>
            </a:r>
            <a:r>
              <a:rPr lang="it-IT" sz="1100" err="1">
                <a:latin typeface="Century Gothic" panose="020B0502020202020204" pitchFamily="34" charset="0"/>
              </a:rPr>
              <a:t>mismatch</a:t>
            </a:r>
            <a:r>
              <a:rPr lang="it-IT" sz="1100">
                <a:latin typeface="Century Gothic" panose="020B0502020202020204" pitchFamily="34" charset="0"/>
              </a:rPr>
              <a:t> </a:t>
            </a:r>
            <a:r>
              <a:rPr lang="it-IT" sz="1100" err="1">
                <a:latin typeface="Century Gothic" panose="020B0502020202020204" pitchFamily="34" charset="0"/>
              </a:rPr>
              <a:t>variation</a:t>
            </a:r>
            <a:r>
              <a:rPr lang="it-IT" sz="1100">
                <a:latin typeface="Century Gothic" panose="020B0502020202020204" pitchFamily="34" charset="0"/>
              </a:rPr>
              <a:t> of 150 </a:t>
            </a:r>
            <a:r>
              <a:rPr lang="it-IT" sz="1100" err="1">
                <a:latin typeface="Century Gothic" panose="020B0502020202020204" pitchFamily="34" charset="0"/>
              </a:rPr>
              <a:t>uV</a:t>
            </a:r>
            <a:endParaRPr lang="it-IT" sz="1100">
              <a:latin typeface="Century Gothic" panose="020B0502020202020204" pitchFamily="34" charset="0"/>
            </a:endParaRPr>
          </a:p>
          <a:p>
            <a:r>
              <a:rPr lang="it-IT" sz="1100">
                <a:latin typeface="Century Gothic" panose="020B0502020202020204" pitchFamily="34" charset="0"/>
              </a:rPr>
              <a:t>in 400 </a:t>
            </a:r>
            <a:r>
              <a:rPr lang="it-IT" sz="1100" err="1">
                <a:latin typeface="Century Gothic" panose="020B0502020202020204" pitchFamily="34" charset="0"/>
              </a:rPr>
              <a:t>runs</a:t>
            </a:r>
            <a:endParaRPr lang="it-IT" sz="1100"/>
          </a:p>
        </p:txBody>
      </p:sp>
      <p:sp>
        <p:nvSpPr>
          <p:cNvPr id="33" name="Rectangle 32">
            <a:extLst>
              <a:ext uri="{FF2B5EF4-FFF2-40B4-BE49-F238E27FC236}">
                <a16:creationId xmlns:a16="http://schemas.microsoft.com/office/drawing/2014/main" id="{8176EA2C-F319-6D4E-AA71-326C4815BA10}"/>
              </a:ext>
            </a:extLst>
          </p:cNvPr>
          <p:cNvSpPr/>
          <p:nvPr/>
        </p:nvSpPr>
        <p:spPr>
          <a:xfrm>
            <a:off x="6021397" y="4461880"/>
            <a:ext cx="3024711" cy="400110"/>
          </a:xfrm>
          <a:prstGeom prst="rect">
            <a:avLst/>
          </a:prstGeom>
        </p:spPr>
        <p:txBody>
          <a:bodyPr wrap="square">
            <a:spAutoFit/>
          </a:bodyPr>
          <a:lstStyle/>
          <a:p>
            <a:r>
              <a:rPr lang="it-IT" sz="1000" err="1">
                <a:latin typeface="Century Gothic" panose="020B0502020202020204" pitchFamily="34" charset="0"/>
              </a:rPr>
              <a:t>Variation</a:t>
            </a:r>
            <a:r>
              <a:rPr lang="it-IT" sz="1000">
                <a:latin typeface="Century Gothic" panose="020B0502020202020204" pitchFamily="34" charset="0"/>
              </a:rPr>
              <a:t> of 17 mV </a:t>
            </a:r>
            <a:r>
              <a:rPr lang="it-IT" sz="1000" err="1">
                <a:latin typeface="Century Gothic" panose="020B0502020202020204" pitchFamily="34" charset="0"/>
              </a:rPr>
              <a:t>when</a:t>
            </a:r>
            <a:r>
              <a:rPr lang="it-IT" sz="1000">
                <a:latin typeface="Century Gothic" panose="020B0502020202020204" pitchFamily="34" charset="0"/>
              </a:rPr>
              <a:t> T=-30°C. </a:t>
            </a:r>
            <a:r>
              <a:rPr lang="it-IT" sz="1000" err="1">
                <a:latin typeface="Century Gothic" panose="020B0502020202020204" pitchFamily="34" charset="0"/>
              </a:rPr>
              <a:t>However</a:t>
            </a:r>
            <a:r>
              <a:rPr lang="it-IT" sz="1000">
                <a:latin typeface="Century Gothic" panose="020B0502020202020204" pitchFamily="34" charset="0"/>
              </a:rPr>
              <a:t> </a:t>
            </a:r>
            <a:r>
              <a:rPr lang="it-IT" sz="1000" err="1">
                <a:latin typeface="Century Gothic" panose="020B0502020202020204" pitchFamily="34" charset="0"/>
              </a:rPr>
              <a:t>at</a:t>
            </a:r>
            <a:r>
              <a:rPr lang="it-IT" sz="1000">
                <a:latin typeface="Century Gothic" panose="020B0502020202020204" pitchFamily="34" charset="0"/>
              </a:rPr>
              <a:t> 417 mV,  </a:t>
            </a:r>
            <a:r>
              <a:rPr lang="it-IT" sz="1000" err="1">
                <a:latin typeface="Century Gothic" panose="020B0502020202020204" pitchFamily="34" charset="0"/>
              </a:rPr>
              <a:t>jitter</a:t>
            </a:r>
            <a:r>
              <a:rPr lang="it-IT" sz="1000">
                <a:latin typeface="Century Gothic" panose="020B0502020202020204" pitchFamily="34" charset="0"/>
              </a:rPr>
              <a:t> </a:t>
            </a:r>
            <a:r>
              <a:rPr lang="it-IT" sz="1000" err="1">
                <a:latin typeface="Century Gothic" panose="020B0502020202020204" pitchFamily="34" charset="0"/>
              </a:rPr>
              <a:t>increses</a:t>
            </a:r>
            <a:r>
              <a:rPr lang="it-IT" sz="1000">
                <a:latin typeface="Century Gothic" panose="020B0502020202020204" pitchFamily="34" charset="0"/>
              </a:rPr>
              <a:t> by 0.2 ps </a:t>
            </a:r>
            <a:r>
              <a:rPr lang="it-IT" sz="1000">
                <a:latin typeface="Century Gothic" panose="020B0502020202020204" pitchFamily="34" charset="0"/>
                <a:sym typeface="Wingdings" pitchFamily="2" charset="2"/>
              </a:rPr>
              <a:t> </a:t>
            </a:r>
            <a:r>
              <a:rPr lang="it-IT" sz="1000" err="1">
                <a:latin typeface="Century Gothic" panose="020B0502020202020204" pitchFamily="34" charset="0"/>
                <a:sym typeface="Wingdings" pitchFamily="2" charset="2"/>
              </a:rPr>
              <a:t>negligible</a:t>
            </a:r>
            <a:r>
              <a:rPr lang="it-IT" sz="1000">
                <a:latin typeface="Century Gothic" panose="020B0502020202020204" pitchFamily="34" charset="0"/>
              </a:rPr>
              <a:t> </a:t>
            </a:r>
            <a:endParaRPr lang="it-IT" sz="1000"/>
          </a:p>
        </p:txBody>
      </p:sp>
      <p:pic>
        <p:nvPicPr>
          <p:cNvPr id="34" name="Picture 33">
            <a:extLst>
              <a:ext uri="{FF2B5EF4-FFF2-40B4-BE49-F238E27FC236}">
                <a16:creationId xmlns:a16="http://schemas.microsoft.com/office/drawing/2014/main" id="{799EFF75-E00B-A446-B3D7-B0A9FDC1E4C2}"/>
              </a:ext>
            </a:extLst>
          </p:cNvPr>
          <p:cNvPicPr>
            <a:picLocks noChangeAspect="1"/>
          </p:cNvPicPr>
          <p:nvPr/>
        </p:nvPicPr>
        <p:blipFill rotWithShape="1">
          <a:blip r:embed="rId5">
            <a:extLst>
              <a:ext uri="{28A0092B-C50C-407E-A947-70E740481C1C}">
                <a14:useLocalDpi xmlns:a14="http://schemas.microsoft.com/office/drawing/2010/main" val="0"/>
              </a:ext>
            </a:extLst>
          </a:blip>
          <a:srcRect t="1674" b="601"/>
          <a:stretch/>
        </p:blipFill>
        <p:spPr>
          <a:xfrm>
            <a:off x="5771919" y="2300990"/>
            <a:ext cx="3095599" cy="2070960"/>
          </a:xfrm>
          <a:prstGeom prst="rect">
            <a:avLst/>
          </a:prstGeom>
        </p:spPr>
      </p:pic>
      <p:sp>
        <p:nvSpPr>
          <p:cNvPr id="36" name="Rectangle 35">
            <a:extLst>
              <a:ext uri="{FF2B5EF4-FFF2-40B4-BE49-F238E27FC236}">
                <a16:creationId xmlns:a16="http://schemas.microsoft.com/office/drawing/2014/main" id="{2D45EC18-B9E9-3E4A-937B-F7A74CAF13B6}"/>
              </a:ext>
            </a:extLst>
          </p:cNvPr>
          <p:cNvSpPr/>
          <p:nvPr/>
        </p:nvSpPr>
        <p:spPr>
          <a:xfrm>
            <a:off x="6289276" y="1956681"/>
            <a:ext cx="2034531" cy="276999"/>
          </a:xfrm>
          <a:prstGeom prst="rect">
            <a:avLst/>
          </a:prstGeom>
        </p:spPr>
        <p:txBody>
          <a:bodyPr wrap="none">
            <a:spAutoFit/>
          </a:bodyPr>
          <a:lstStyle/>
          <a:p>
            <a:r>
              <a:rPr lang="en-GB" sz="1200">
                <a:solidFill>
                  <a:srgbClr val="C00000"/>
                </a:solidFill>
                <a:latin typeface="Century Gothic" panose="020B0502020202020204" pitchFamily="34" charset="0"/>
              </a:rPr>
              <a:t>V</a:t>
            </a:r>
            <a:r>
              <a:rPr lang="en-GB" sz="1200" baseline="-25000">
                <a:solidFill>
                  <a:srgbClr val="C00000"/>
                </a:solidFill>
                <a:latin typeface="Century Gothic" panose="020B0502020202020204" pitchFamily="34" charset="0"/>
              </a:rPr>
              <a:t>g,DiscIbias2 </a:t>
            </a:r>
            <a:r>
              <a:rPr lang="en-GB" sz="1200">
                <a:solidFill>
                  <a:srgbClr val="C00000"/>
                </a:solidFill>
                <a:latin typeface="Century Gothic" panose="020B0502020202020204" pitchFamily="34" charset="0"/>
              </a:rPr>
              <a:t>vs temperature</a:t>
            </a:r>
            <a:endParaRPr lang="it-IT" sz="1200" baseline="-25000"/>
          </a:p>
        </p:txBody>
      </p:sp>
      <p:sp>
        <p:nvSpPr>
          <p:cNvPr id="37" name="Rectangle 36">
            <a:extLst>
              <a:ext uri="{FF2B5EF4-FFF2-40B4-BE49-F238E27FC236}">
                <a16:creationId xmlns:a16="http://schemas.microsoft.com/office/drawing/2014/main" id="{13FE5458-CF3A-B846-98BD-78F2635E05B8}"/>
              </a:ext>
            </a:extLst>
          </p:cNvPr>
          <p:cNvSpPr/>
          <p:nvPr/>
        </p:nvSpPr>
        <p:spPr>
          <a:xfrm>
            <a:off x="557073" y="4060045"/>
            <a:ext cx="1186543" cy="523220"/>
          </a:xfrm>
          <a:prstGeom prst="rect">
            <a:avLst/>
          </a:prstGeom>
          <a:solidFill>
            <a:schemeClr val="tx1"/>
          </a:solidFill>
        </p:spPr>
        <p:txBody>
          <a:bodyPr wrap="none">
            <a:spAutoFit/>
          </a:bodyPr>
          <a:lstStyle/>
          <a:p>
            <a:pPr algn="ctr"/>
            <a:r>
              <a:rPr lang="en-GB" sz="1400" b="1">
                <a:solidFill>
                  <a:srgbClr val="C00000"/>
                </a:solidFill>
                <a:latin typeface="Century Gothic" panose="020B0502020202020204" pitchFamily="34" charset="0"/>
              </a:rPr>
              <a:t>Solution for </a:t>
            </a:r>
          </a:p>
          <a:p>
            <a:pPr algn="ctr"/>
            <a:r>
              <a:rPr lang="en-GB" sz="1400" b="1">
                <a:solidFill>
                  <a:srgbClr val="C00000"/>
                </a:solidFill>
                <a:latin typeface="Century Gothic" panose="020B0502020202020204" pitchFamily="34" charset="0"/>
              </a:rPr>
              <a:t>DiscIbias2</a:t>
            </a:r>
            <a:endParaRPr lang="it-IT" sz="1400" b="1"/>
          </a:p>
        </p:txBody>
      </p:sp>
    </p:spTree>
    <p:extLst>
      <p:ext uri="{BB962C8B-B14F-4D97-AF65-F5344CB8AC3E}">
        <p14:creationId xmlns:p14="http://schemas.microsoft.com/office/powerpoint/2010/main" val="3647585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it-IT" sz="2400" b="1" err="1">
                <a:solidFill>
                  <a:schemeClr val="bg1"/>
                </a:solidFill>
                <a:latin typeface="Century Gothic" panose="020B0502020202020204" pitchFamily="34" charset="0"/>
              </a:rPr>
              <a:t>Improvements</a:t>
            </a:r>
            <a:r>
              <a:rPr lang="it-IT" sz="2400" b="1">
                <a:solidFill>
                  <a:schemeClr val="bg1"/>
                </a:solidFill>
                <a:latin typeface="Century Gothic" panose="020B0502020202020204" pitchFamily="34" charset="0"/>
              </a:rPr>
              <a:t> in the TIA </a:t>
            </a:r>
            <a:r>
              <a:rPr lang="it-IT" sz="2400" b="1" err="1">
                <a:solidFill>
                  <a:schemeClr val="bg1"/>
                </a:solidFill>
                <a:latin typeface="Century Gothic" panose="020B0502020202020204" pitchFamily="34" charset="0"/>
              </a:rPr>
              <a:t>Ibias</a:t>
            </a:r>
            <a:r>
              <a:rPr lang="it-IT" sz="2400" b="1">
                <a:solidFill>
                  <a:schemeClr val="bg1"/>
                </a:solidFill>
                <a:latin typeface="Century Gothic" panose="020B0502020202020204" pitchFamily="34" charset="0"/>
              </a:rPr>
              <a:t> of FAST1</a:t>
            </a:r>
            <a:endParaRPr lang="en-GB" sz="2400" b="1">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it-IT"/>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21</a:t>
            </a:fld>
            <a:endParaRPr lang="en-GB"/>
          </a:p>
        </p:txBody>
      </p:sp>
      <p:sp>
        <p:nvSpPr>
          <p:cNvPr id="9" name="Rectangle 8">
            <a:extLst>
              <a:ext uri="{FF2B5EF4-FFF2-40B4-BE49-F238E27FC236}">
                <a16:creationId xmlns:a16="http://schemas.microsoft.com/office/drawing/2014/main" id="{AA66E307-DFEF-A643-8611-D85EEC802C22}"/>
              </a:ext>
            </a:extLst>
          </p:cNvPr>
          <p:cNvSpPr/>
          <p:nvPr/>
        </p:nvSpPr>
        <p:spPr>
          <a:xfrm>
            <a:off x="251520" y="759560"/>
            <a:ext cx="8640960" cy="800219"/>
          </a:xfrm>
          <a:prstGeom prst="rect">
            <a:avLst/>
          </a:prstGeom>
          <a:noFill/>
          <a:ln>
            <a:noFill/>
          </a:ln>
        </p:spPr>
        <p:txBody>
          <a:bodyPr wrap="square">
            <a:spAutoFit/>
          </a:bodyPr>
          <a:lstStyle/>
          <a:p>
            <a:pPr marL="171450" indent="-171450">
              <a:buFont typeface="Wingdings" pitchFamily="2" charset="2"/>
              <a:buChar char="q"/>
            </a:pPr>
            <a:endParaRPr lang="it-IT" sz="500">
              <a:latin typeface="Century Gothic" panose="020B0502020202020204" pitchFamily="34" charset="0"/>
            </a:endParaRPr>
          </a:p>
          <a:p>
            <a:pPr marL="171450" indent="-171450">
              <a:spcAft>
                <a:spcPts val="600"/>
              </a:spcAft>
              <a:buFont typeface="Wingdings" pitchFamily="2" charset="2"/>
              <a:buChar char="q"/>
            </a:pPr>
            <a:r>
              <a:rPr lang="it-IT" sz="1200">
                <a:latin typeface="Century Gothic" panose="020B0502020202020204" pitchFamily="34" charset="0"/>
              </a:rPr>
              <a:t>The </a:t>
            </a:r>
            <a:r>
              <a:rPr lang="it-IT" sz="1200" err="1">
                <a:latin typeface="Century Gothic" panose="020B0502020202020204" pitchFamily="34" charset="0"/>
              </a:rPr>
              <a:t>power</a:t>
            </a:r>
            <a:r>
              <a:rPr lang="it-IT" sz="1200">
                <a:latin typeface="Century Gothic" panose="020B0502020202020204" pitchFamily="34" charset="0"/>
              </a:rPr>
              <a:t> </a:t>
            </a:r>
            <a:r>
              <a:rPr lang="it-IT" sz="1200" err="1">
                <a:latin typeface="Century Gothic" panose="020B0502020202020204" pitchFamily="34" charset="0"/>
              </a:rPr>
              <a:t>consumption</a:t>
            </a:r>
            <a:r>
              <a:rPr lang="it-IT" sz="1200">
                <a:latin typeface="Century Gothic" panose="020B0502020202020204" pitchFamily="34" charset="0"/>
              </a:rPr>
              <a:t> of the TIA </a:t>
            </a:r>
            <a:r>
              <a:rPr lang="it-IT" sz="1200" err="1">
                <a:latin typeface="Century Gothic" panose="020B0502020202020204" pitchFamily="34" charset="0"/>
              </a:rPr>
              <a:t>bias</a:t>
            </a:r>
            <a:r>
              <a:rPr lang="it-IT" sz="1200">
                <a:latin typeface="Century Gothic" panose="020B0502020202020204" pitchFamily="34" charset="0"/>
              </a:rPr>
              <a:t> can be </a:t>
            </a:r>
            <a:r>
              <a:rPr lang="it-IT" sz="1200" err="1">
                <a:latin typeface="Century Gothic" panose="020B0502020202020204" pitchFamily="34" charset="0"/>
              </a:rPr>
              <a:t>reduced</a:t>
            </a:r>
            <a:r>
              <a:rPr lang="it-IT" sz="1200">
                <a:latin typeface="Century Gothic" panose="020B0502020202020204" pitchFamily="34" charset="0"/>
              </a:rPr>
              <a:t> so </a:t>
            </a:r>
            <a:r>
              <a:rPr lang="it-IT" sz="1200" err="1">
                <a:latin typeface="Century Gothic" panose="020B0502020202020204" pitchFamily="34" charset="0"/>
              </a:rPr>
              <a:t>that</a:t>
            </a:r>
            <a:r>
              <a:rPr lang="it-IT" sz="1200">
                <a:latin typeface="Century Gothic" panose="020B0502020202020204" pitchFamily="34" charset="0"/>
              </a:rPr>
              <a:t> reduce the </a:t>
            </a:r>
            <a:r>
              <a:rPr lang="it-IT" sz="1200" err="1">
                <a:latin typeface="Century Gothic" panose="020B0502020202020204" pitchFamily="34" charset="0"/>
              </a:rPr>
              <a:t>total</a:t>
            </a:r>
            <a:r>
              <a:rPr lang="it-IT" sz="1200">
                <a:latin typeface="Century Gothic" panose="020B0502020202020204" pitchFamily="34" charset="0"/>
              </a:rPr>
              <a:t> </a:t>
            </a:r>
            <a:r>
              <a:rPr lang="it-IT" sz="1200" err="1">
                <a:latin typeface="Century Gothic" panose="020B0502020202020204" pitchFamily="34" charset="0"/>
              </a:rPr>
              <a:t>power</a:t>
            </a:r>
            <a:r>
              <a:rPr lang="it-IT" sz="1200">
                <a:latin typeface="Century Gothic" panose="020B0502020202020204" pitchFamily="34" charset="0"/>
              </a:rPr>
              <a:t> </a:t>
            </a:r>
            <a:r>
              <a:rPr lang="it-IT" sz="1200" err="1">
                <a:latin typeface="Century Gothic" panose="020B0502020202020204" pitchFamily="34" charset="0"/>
              </a:rPr>
              <a:t>consumption</a:t>
            </a:r>
            <a:r>
              <a:rPr lang="it-IT" sz="1200">
                <a:latin typeface="Century Gothic" panose="020B0502020202020204" pitchFamily="34" charset="0"/>
              </a:rPr>
              <a:t> of the channel</a:t>
            </a:r>
          </a:p>
          <a:p>
            <a:pPr marL="171450" indent="-171450">
              <a:spcAft>
                <a:spcPts val="600"/>
              </a:spcAft>
              <a:buFont typeface="Wingdings" pitchFamily="2" charset="2"/>
              <a:buChar char="q"/>
            </a:pPr>
            <a:r>
              <a:rPr lang="it-IT" sz="1200">
                <a:latin typeface="Century Gothic" panose="020B0502020202020204" pitchFamily="34" charset="0"/>
              </a:rPr>
              <a:t>In FAST1 the </a:t>
            </a:r>
            <a:r>
              <a:rPr lang="it-IT" sz="1200" err="1">
                <a:latin typeface="Century Gothic" panose="020B0502020202020204" pitchFamily="34" charset="0"/>
              </a:rPr>
              <a:t>nominal</a:t>
            </a:r>
            <a:r>
              <a:rPr lang="it-IT" sz="1200">
                <a:latin typeface="Century Gothic" panose="020B0502020202020204" pitchFamily="34" charset="0"/>
              </a:rPr>
              <a:t> </a:t>
            </a:r>
            <a:r>
              <a:rPr lang="it-IT" sz="1200" err="1">
                <a:latin typeface="Century Gothic" panose="020B0502020202020204" pitchFamily="34" charset="0"/>
              </a:rPr>
              <a:t>currents</a:t>
            </a:r>
            <a:r>
              <a:rPr lang="it-IT" sz="1200">
                <a:latin typeface="Century Gothic" panose="020B0502020202020204" pitchFamily="34" charset="0"/>
              </a:rPr>
              <a:t>  </a:t>
            </a:r>
            <a:r>
              <a:rPr lang="it-IT" sz="1200" err="1">
                <a:latin typeface="Century Gothic" panose="020B0502020202020204" pitchFamily="34" charset="0"/>
              </a:rPr>
              <a:t>flowing</a:t>
            </a:r>
            <a:r>
              <a:rPr lang="it-IT" sz="1200">
                <a:latin typeface="Century Gothic" panose="020B0502020202020204" pitchFamily="34" charset="0"/>
              </a:rPr>
              <a:t> in the </a:t>
            </a:r>
            <a:r>
              <a:rPr lang="it-IT" sz="1200" err="1">
                <a:latin typeface="Century Gothic" panose="020B0502020202020204" pitchFamily="34" charset="0"/>
              </a:rPr>
              <a:t>circuitry</a:t>
            </a:r>
            <a:r>
              <a:rPr lang="it-IT" sz="1200">
                <a:latin typeface="Century Gothic" panose="020B0502020202020204" pitchFamily="34" charset="0"/>
              </a:rPr>
              <a:t> are the </a:t>
            </a:r>
            <a:r>
              <a:rPr lang="it-IT" sz="1200" err="1">
                <a:latin typeface="Century Gothic" panose="020B0502020202020204" pitchFamily="34" charset="0"/>
              </a:rPr>
              <a:t>following</a:t>
            </a:r>
            <a:r>
              <a:rPr lang="it-IT" sz="1200">
                <a:latin typeface="Century Gothic" panose="020B0502020202020204" pitchFamily="34" charset="0"/>
              </a:rPr>
              <a:t>:</a:t>
            </a:r>
          </a:p>
        </p:txBody>
      </p:sp>
      <p:pic>
        <p:nvPicPr>
          <p:cNvPr id="5" name="Picture 4">
            <a:extLst>
              <a:ext uri="{FF2B5EF4-FFF2-40B4-BE49-F238E27FC236}">
                <a16:creationId xmlns:a16="http://schemas.microsoft.com/office/drawing/2014/main" id="{19270B4E-A35D-2B46-B6AF-0A3A1524ED05}"/>
              </a:ext>
            </a:extLst>
          </p:cNvPr>
          <p:cNvPicPr>
            <a:picLocks noChangeAspect="1"/>
          </p:cNvPicPr>
          <p:nvPr/>
        </p:nvPicPr>
        <p:blipFill rotWithShape="1">
          <a:blip r:embed="rId3">
            <a:extLst>
              <a:ext uri="{28A0092B-C50C-407E-A947-70E740481C1C}">
                <a14:useLocalDpi xmlns:a14="http://schemas.microsoft.com/office/drawing/2010/main" val="0"/>
              </a:ext>
            </a:extLst>
          </a:blip>
          <a:srcRect b="15964"/>
          <a:stretch/>
        </p:blipFill>
        <p:spPr>
          <a:xfrm>
            <a:off x="602237" y="1851670"/>
            <a:ext cx="7714179" cy="2788697"/>
          </a:xfrm>
          <a:prstGeom prst="rect">
            <a:avLst/>
          </a:prstGeom>
        </p:spPr>
      </p:pic>
      <p:sp>
        <p:nvSpPr>
          <p:cNvPr id="6" name="Rounded Rectangle 5">
            <a:extLst>
              <a:ext uri="{FF2B5EF4-FFF2-40B4-BE49-F238E27FC236}">
                <a16:creationId xmlns:a16="http://schemas.microsoft.com/office/drawing/2014/main" id="{0E4A9905-EA20-6347-BA55-02D620C81E77}"/>
              </a:ext>
            </a:extLst>
          </p:cNvPr>
          <p:cNvSpPr/>
          <p:nvPr/>
        </p:nvSpPr>
        <p:spPr>
          <a:xfrm>
            <a:off x="395536" y="1851670"/>
            <a:ext cx="1152128" cy="1080119"/>
          </a:xfrm>
          <a:prstGeom prst="roundRect">
            <a:avLst/>
          </a:prstGeom>
          <a:noFill/>
          <a:ln>
            <a:solidFill>
              <a:schemeClr val="accent1">
                <a:shade val="50000"/>
                <a:alpha val="69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extBox 6">
            <a:extLst>
              <a:ext uri="{FF2B5EF4-FFF2-40B4-BE49-F238E27FC236}">
                <a16:creationId xmlns:a16="http://schemas.microsoft.com/office/drawing/2014/main" id="{D0B56A33-5D0A-4C4F-A1E3-F1D71AA20ADE}"/>
              </a:ext>
            </a:extLst>
          </p:cNvPr>
          <p:cNvSpPr txBox="1"/>
          <p:nvPr/>
        </p:nvSpPr>
        <p:spPr>
          <a:xfrm>
            <a:off x="357619" y="1609281"/>
            <a:ext cx="489236" cy="276999"/>
          </a:xfrm>
          <a:prstGeom prst="rect">
            <a:avLst/>
          </a:prstGeom>
          <a:noFill/>
        </p:spPr>
        <p:txBody>
          <a:bodyPr wrap="none" rtlCol="0">
            <a:spAutoFit/>
          </a:bodyPr>
          <a:lstStyle/>
          <a:p>
            <a:r>
              <a:rPr lang="it-IT" sz="1200" b="1">
                <a:latin typeface="Century Gothic" panose="020B0502020202020204" pitchFamily="34" charset="0"/>
              </a:rPr>
              <a:t>PCB</a:t>
            </a:r>
          </a:p>
        </p:txBody>
      </p:sp>
      <p:sp>
        <p:nvSpPr>
          <p:cNvPr id="14" name="Rounded Rectangle 13">
            <a:extLst>
              <a:ext uri="{FF2B5EF4-FFF2-40B4-BE49-F238E27FC236}">
                <a16:creationId xmlns:a16="http://schemas.microsoft.com/office/drawing/2014/main" id="{16AC1EE5-4084-1643-93ED-A4E1A539A6D2}"/>
              </a:ext>
            </a:extLst>
          </p:cNvPr>
          <p:cNvSpPr/>
          <p:nvPr/>
        </p:nvSpPr>
        <p:spPr>
          <a:xfrm>
            <a:off x="1547664" y="1874251"/>
            <a:ext cx="1296144" cy="1733135"/>
          </a:xfrm>
          <a:prstGeom prst="roundRect">
            <a:avLst>
              <a:gd name="adj" fmla="val 3771"/>
            </a:avLst>
          </a:prstGeom>
          <a:noFill/>
          <a:ln>
            <a:solidFill>
              <a:srgbClr val="C00000">
                <a:alpha val="69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TextBox 15">
            <a:extLst>
              <a:ext uri="{FF2B5EF4-FFF2-40B4-BE49-F238E27FC236}">
                <a16:creationId xmlns:a16="http://schemas.microsoft.com/office/drawing/2014/main" id="{D491B8C3-B1D5-DF4F-A57F-8995CA4D2C7E}"/>
              </a:ext>
            </a:extLst>
          </p:cNvPr>
          <p:cNvSpPr txBox="1"/>
          <p:nvPr/>
        </p:nvSpPr>
        <p:spPr>
          <a:xfrm>
            <a:off x="1843652" y="1617817"/>
            <a:ext cx="776175" cy="276999"/>
          </a:xfrm>
          <a:prstGeom prst="rect">
            <a:avLst/>
          </a:prstGeom>
          <a:noFill/>
        </p:spPr>
        <p:txBody>
          <a:bodyPr wrap="none" rtlCol="0">
            <a:spAutoFit/>
          </a:bodyPr>
          <a:lstStyle/>
          <a:p>
            <a:r>
              <a:rPr lang="it-IT" sz="1200" b="1">
                <a:solidFill>
                  <a:srgbClr val="C00000"/>
                </a:solidFill>
                <a:latin typeface="Century Gothic" panose="020B0502020202020204" pitchFamily="34" charset="0"/>
              </a:rPr>
              <a:t>TIA BIAS</a:t>
            </a:r>
          </a:p>
        </p:txBody>
      </p:sp>
      <p:cxnSp>
        <p:nvCxnSpPr>
          <p:cNvPr id="17" name="Straight Arrow Connector 16">
            <a:extLst>
              <a:ext uri="{FF2B5EF4-FFF2-40B4-BE49-F238E27FC236}">
                <a16:creationId xmlns:a16="http://schemas.microsoft.com/office/drawing/2014/main" id="{D3106E71-C672-AE43-A71D-8BFFA8CD4262}"/>
              </a:ext>
            </a:extLst>
          </p:cNvPr>
          <p:cNvCxnSpPr>
            <a:cxnSpLocks/>
          </p:cNvCxnSpPr>
          <p:nvPr/>
        </p:nvCxnSpPr>
        <p:spPr>
          <a:xfrm>
            <a:off x="1763688" y="3684662"/>
            <a:ext cx="0" cy="288032"/>
          </a:xfrm>
          <a:prstGeom prst="straightConnector1">
            <a:avLst/>
          </a:prstGeom>
          <a:ln w="25400">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91645AA-7209-0346-AE6B-C9E3FC7E61C5}"/>
              </a:ext>
            </a:extLst>
          </p:cNvPr>
          <p:cNvCxnSpPr>
            <a:cxnSpLocks/>
          </p:cNvCxnSpPr>
          <p:nvPr/>
        </p:nvCxnSpPr>
        <p:spPr>
          <a:xfrm>
            <a:off x="2411760" y="3684662"/>
            <a:ext cx="0" cy="288032"/>
          </a:xfrm>
          <a:prstGeom prst="straightConnector1">
            <a:avLst/>
          </a:prstGeom>
          <a:ln w="25400">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325F9C2-805C-E34C-81D1-F9B6D5040CE9}"/>
              </a:ext>
            </a:extLst>
          </p:cNvPr>
          <p:cNvCxnSpPr/>
          <p:nvPr/>
        </p:nvCxnSpPr>
        <p:spPr>
          <a:xfrm>
            <a:off x="3995936" y="3684662"/>
            <a:ext cx="0" cy="576064"/>
          </a:xfrm>
          <a:prstGeom prst="straightConnector1">
            <a:avLst/>
          </a:prstGeom>
          <a:ln w="25400">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AE2D3CA-A08B-7648-BA69-34219E3154AD}"/>
              </a:ext>
            </a:extLst>
          </p:cNvPr>
          <p:cNvCxnSpPr/>
          <p:nvPr/>
        </p:nvCxnSpPr>
        <p:spPr>
          <a:xfrm>
            <a:off x="5868144" y="2139702"/>
            <a:ext cx="0" cy="576064"/>
          </a:xfrm>
          <a:prstGeom prst="straightConnector1">
            <a:avLst/>
          </a:prstGeom>
          <a:ln w="25400">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6598429-EEDC-3042-83B5-80FAC321B215}"/>
              </a:ext>
            </a:extLst>
          </p:cNvPr>
          <p:cNvCxnSpPr/>
          <p:nvPr/>
        </p:nvCxnSpPr>
        <p:spPr>
          <a:xfrm>
            <a:off x="8001000" y="3948575"/>
            <a:ext cx="0" cy="576064"/>
          </a:xfrm>
          <a:prstGeom prst="straightConnector1">
            <a:avLst/>
          </a:prstGeom>
          <a:ln w="25400">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F7EE81F-82A5-0042-9F37-F763B5ACD854}"/>
              </a:ext>
            </a:extLst>
          </p:cNvPr>
          <p:cNvSpPr txBox="1"/>
          <p:nvPr/>
        </p:nvSpPr>
        <p:spPr>
          <a:xfrm>
            <a:off x="1547664" y="4047512"/>
            <a:ext cx="569387" cy="261610"/>
          </a:xfrm>
          <a:prstGeom prst="rect">
            <a:avLst/>
          </a:prstGeom>
          <a:noFill/>
        </p:spPr>
        <p:txBody>
          <a:bodyPr wrap="none" rtlCol="0">
            <a:spAutoFit/>
          </a:bodyPr>
          <a:lstStyle/>
          <a:p>
            <a:r>
              <a:rPr lang="it-IT" sz="1100" b="1">
                <a:solidFill>
                  <a:schemeClr val="tx2"/>
                </a:solidFill>
                <a:latin typeface="Century Gothic" panose="020B0502020202020204" pitchFamily="34" charset="0"/>
              </a:rPr>
              <a:t>60 </a:t>
            </a:r>
            <a:r>
              <a:rPr lang="it-IT" sz="1100" b="1" err="1">
                <a:solidFill>
                  <a:schemeClr val="tx2"/>
                </a:solidFill>
                <a:latin typeface="Century Gothic" panose="020B0502020202020204" pitchFamily="34" charset="0"/>
              </a:rPr>
              <a:t>uA</a:t>
            </a:r>
            <a:endParaRPr lang="it-IT" sz="1100" b="1">
              <a:solidFill>
                <a:schemeClr val="tx2"/>
              </a:solidFill>
              <a:latin typeface="Century Gothic" panose="020B0502020202020204" pitchFamily="34" charset="0"/>
            </a:endParaRPr>
          </a:p>
        </p:txBody>
      </p:sp>
      <p:sp>
        <p:nvSpPr>
          <p:cNvPr id="27" name="TextBox 26">
            <a:extLst>
              <a:ext uri="{FF2B5EF4-FFF2-40B4-BE49-F238E27FC236}">
                <a16:creationId xmlns:a16="http://schemas.microsoft.com/office/drawing/2014/main" id="{B0BF1E68-EDAE-2147-8105-E1AFB99A7C57}"/>
              </a:ext>
            </a:extLst>
          </p:cNvPr>
          <p:cNvSpPr txBox="1"/>
          <p:nvPr/>
        </p:nvSpPr>
        <p:spPr>
          <a:xfrm>
            <a:off x="2123727" y="4047512"/>
            <a:ext cx="649537" cy="261610"/>
          </a:xfrm>
          <a:prstGeom prst="rect">
            <a:avLst/>
          </a:prstGeom>
          <a:noFill/>
        </p:spPr>
        <p:txBody>
          <a:bodyPr wrap="none" rtlCol="0">
            <a:spAutoFit/>
          </a:bodyPr>
          <a:lstStyle/>
          <a:p>
            <a:r>
              <a:rPr lang="it-IT" sz="1100" b="1">
                <a:solidFill>
                  <a:schemeClr val="tx2"/>
                </a:solidFill>
                <a:latin typeface="Century Gothic" panose="020B0502020202020204" pitchFamily="34" charset="0"/>
              </a:rPr>
              <a:t>885 </a:t>
            </a:r>
            <a:r>
              <a:rPr lang="it-IT" sz="1100" b="1" err="1">
                <a:solidFill>
                  <a:schemeClr val="tx2"/>
                </a:solidFill>
                <a:latin typeface="Century Gothic" panose="020B0502020202020204" pitchFamily="34" charset="0"/>
              </a:rPr>
              <a:t>uA</a:t>
            </a:r>
            <a:endParaRPr lang="it-IT" sz="1100" b="1">
              <a:solidFill>
                <a:schemeClr val="tx2"/>
              </a:solidFill>
              <a:latin typeface="Century Gothic" panose="020B0502020202020204" pitchFamily="34" charset="0"/>
            </a:endParaRPr>
          </a:p>
        </p:txBody>
      </p:sp>
      <p:sp>
        <p:nvSpPr>
          <p:cNvPr id="28" name="TextBox 27">
            <a:extLst>
              <a:ext uri="{FF2B5EF4-FFF2-40B4-BE49-F238E27FC236}">
                <a16:creationId xmlns:a16="http://schemas.microsoft.com/office/drawing/2014/main" id="{1479C6CA-3FD3-3844-94AA-41283CA668CA}"/>
              </a:ext>
            </a:extLst>
          </p:cNvPr>
          <p:cNvSpPr txBox="1"/>
          <p:nvPr/>
        </p:nvSpPr>
        <p:spPr>
          <a:xfrm>
            <a:off x="3298709" y="3817770"/>
            <a:ext cx="649537" cy="261610"/>
          </a:xfrm>
          <a:prstGeom prst="rect">
            <a:avLst/>
          </a:prstGeom>
          <a:noFill/>
        </p:spPr>
        <p:txBody>
          <a:bodyPr wrap="none" rtlCol="0">
            <a:spAutoFit/>
          </a:bodyPr>
          <a:lstStyle/>
          <a:p>
            <a:r>
              <a:rPr lang="it-IT" sz="1100" b="1">
                <a:solidFill>
                  <a:schemeClr val="tx2"/>
                </a:solidFill>
                <a:latin typeface="Century Gothic" panose="020B0502020202020204" pitchFamily="34" charset="0"/>
              </a:rPr>
              <a:t>952 </a:t>
            </a:r>
            <a:r>
              <a:rPr lang="it-IT" sz="1100" b="1" err="1">
                <a:solidFill>
                  <a:schemeClr val="tx2"/>
                </a:solidFill>
                <a:latin typeface="Century Gothic" panose="020B0502020202020204" pitchFamily="34" charset="0"/>
              </a:rPr>
              <a:t>uA</a:t>
            </a:r>
            <a:endParaRPr lang="it-IT" sz="1100" b="1">
              <a:solidFill>
                <a:schemeClr val="tx2"/>
              </a:solidFill>
              <a:latin typeface="Century Gothic" panose="020B0502020202020204" pitchFamily="34" charset="0"/>
            </a:endParaRPr>
          </a:p>
        </p:txBody>
      </p:sp>
      <p:sp>
        <p:nvSpPr>
          <p:cNvPr id="29" name="TextBox 28">
            <a:extLst>
              <a:ext uri="{FF2B5EF4-FFF2-40B4-BE49-F238E27FC236}">
                <a16:creationId xmlns:a16="http://schemas.microsoft.com/office/drawing/2014/main" id="{528689F9-6826-204B-9662-648D42524014}"/>
              </a:ext>
            </a:extLst>
          </p:cNvPr>
          <p:cNvSpPr txBox="1"/>
          <p:nvPr/>
        </p:nvSpPr>
        <p:spPr>
          <a:xfrm>
            <a:off x="4247231" y="2108644"/>
            <a:ext cx="570990" cy="261610"/>
          </a:xfrm>
          <a:prstGeom prst="rect">
            <a:avLst/>
          </a:prstGeom>
          <a:noFill/>
        </p:spPr>
        <p:txBody>
          <a:bodyPr wrap="none" rtlCol="0">
            <a:spAutoFit/>
          </a:bodyPr>
          <a:lstStyle/>
          <a:p>
            <a:r>
              <a:rPr lang="it-IT" sz="1100" b="1">
                <a:solidFill>
                  <a:schemeClr val="tx2"/>
                </a:solidFill>
                <a:latin typeface="Century Gothic" panose="020B0502020202020204" pitchFamily="34" charset="0"/>
              </a:rPr>
              <a:t>80 </a:t>
            </a:r>
            <a:r>
              <a:rPr lang="it-IT" sz="1100" b="1" err="1">
                <a:solidFill>
                  <a:schemeClr val="tx2"/>
                </a:solidFill>
                <a:latin typeface="Century Gothic" panose="020B0502020202020204" pitchFamily="34" charset="0"/>
              </a:rPr>
              <a:t>uA</a:t>
            </a:r>
            <a:endParaRPr lang="it-IT" sz="1100" b="1">
              <a:solidFill>
                <a:schemeClr val="tx2"/>
              </a:solidFill>
              <a:latin typeface="Century Gothic" panose="020B0502020202020204" pitchFamily="34" charset="0"/>
            </a:endParaRPr>
          </a:p>
        </p:txBody>
      </p:sp>
      <p:cxnSp>
        <p:nvCxnSpPr>
          <p:cNvPr id="30" name="Straight Arrow Connector 29">
            <a:extLst>
              <a:ext uri="{FF2B5EF4-FFF2-40B4-BE49-F238E27FC236}">
                <a16:creationId xmlns:a16="http://schemas.microsoft.com/office/drawing/2014/main" id="{F4502078-FA83-B34F-A873-3A26AB00E186}"/>
              </a:ext>
            </a:extLst>
          </p:cNvPr>
          <p:cNvCxnSpPr>
            <a:cxnSpLocks/>
          </p:cNvCxnSpPr>
          <p:nvPr/>
        </p:nvCxnSpPr>
        <p:spPr>
          <a:xfrm>
            <a:off x="4850920" y="2082222"/>
            <a:ext cx="0" cy="345512"/>
          </a:xfrm>
          <a:prstGeom prst="straightConnector1">
            <a:avLst/>
          </a:prstGeom>
          <a:ln w="25400">
            <a:headEnd w="lg" len="lg"/>
            <a:tailEnd type="triangle" w="sm"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29964E2-48F7-074F-8433-07137F924D97}"/>
              </a:ext>
            </a:extLst>
          </p:cNvPr>
          <p:cNvSpPr txBox="1"/>
          <p:nvPr/>
        </p:nvSpPr>
        <p:spPr>
          <a:xfrm>
            <a:off x="5932130" y="2237143"/>
            <a:ext cx="570990" cy="261610"/>
          </a:xfrm>
          <a:prstGeom prst="rect">
            <a:avLst/>
          </a:prstGeom>
          <a:noFill/>
        </p:spPr>
        <p:txBody>
          <a:bodyPr wrap="none" rtlCol="0">
            <a:spAutoFit/>
          </a:bodyPr>
          <a:lstStyle/>
          <a:p>
            <a:r>
              <a:rPr lang="it-IT" sz="1100" b="1">
                <a:solidFill>
                  <a:schemeClr val="tx2"/>
                </a:solidFill>
                <a:latin typeface="Century Gothic" panose="020B0502020202020204" pitchFamily="34" charset="0"/>
              </a:rPr>
              <a:t>98 </a:t>
            </a:r>
            <a:r>
              <a:rPr lang="it-IT" sz="1100" b="1" err="1">
                <a:solidFill>
                  <a:schemeClr val="tx2"/>
                </a:solidFill>
                <a:latin typeface="Century Gothic" panose="020B0502020202020204" pitchFamily="34" charset="0"/>
              </a:rPr>
              <a:t>uA</a:t>
            </a:r>
            <a:endParaRPr lang="it-IT" sz="1100" b="1">
              <a:solidFill>
                <a:schemeClr val="tx2"/>
              </a:solidFill>
              <a:latin typeface="Century Gothic" panose="020B0502020202020204" pitchFamily="34" charset="0"/>
            </a:endParaRPr>
          </a:p>
        </p:txBody>
      </p:sp>
      <p:sp>
        <p:nvSpPr>
          <p:cNvPr id="33" name="TextBox 32">
            <a:extLst>
              <a:ext uri="{FF2B5EF4-FFF2-40B4-BE49-F238E27FC236}">
                <a16:creationId xmlns:a16="http://schemas.microsoft.com/office/drawing/2014/main" id="{D8A70B9A-0073-8F4C-AB2E-CC4815A69CE5}"/>
              </a:ext>
            </a:extLst>
          </p:cNvPr>
          <p:cNvSpPr txBox="1"/>
          <p:nvPr/>
        </p:nvSpPr>
        <p:spPr>
          <a:xfrm>
            <a:off x="8054766" y="4047512"/>
            <a:ext cx="570990" cy="261610"/>
          </a:xfrm>
          <a:prstGeom prst="rect">
            <a:avLst/>
          </a:prstGeom>
          <a:noFill/>
        </p:spPr>
        <p:txBody>
          <a:bodyPr wrap="none" rtlCol="0">
            <a:spAutoFit/>
          </a:bodyPr>
          <a:lstStyle/>
          <a:p>
            <a:r>
              <a:rPr lang="it-IT" sz="1100" b="1">
                <a:solidFill>
                  <a:schemeClr val="tx2"/>
                </a:solidFill>
                <a:latin typeface="Century Gothic" panose="020B0502020202020204" pitchFamily="34" charset="0"/>
              </a:rPr>
              <a:t>72 </a:t>
            </a:r>
            <a:r>
              <a:rPr lang="it-IT" sz="1100" b="1" err="1">
                <a:solidFill>
                  <a:schemeClr val="tx2"/>
                </a:solidFill>
                <a:latin typeface="Century Gothic" panose="020B0502020202020204" pitchFamily="34" charset="0"/>
              </a:rPr>
              <a:t>uA</a:t>
            </a:r>
            <a:endParaRPr lang="it-IT" sz="1100" b="1">
              <a:solidFill>
                <a:schemeClr val="tx2"/>
              </a:solidFill>
              <a:latin typeface="Century Gothic" panose="020B0502020202020204" pitchFamily="34" charset="0"/>
            </a:endParaRPr>
          </a:p>
        </p:txBody>
      </p:sp>
      <p:sp>
        <p:nvSpPr>
          <p:cNvPr id="31" name="TextBox 30">
            <a:extLst>
              <a:ext uri="{FF2B5EF4-FFF2-40B4-BE49-F238E27FC236}">
                <a16:creationId xmlns:a16="http://schemas.microsoft.com/office/drawing/2014/main" id="{75CEB97B-04C0-E247-8C17-4DA0A703A45E}"/>
              </a:ext>
            </a:extLst>
          </p:cNvPr>
          <p:cNvSpPr txBox="1"/>
          <p:nvPr/>
        </p:nvSpPr>
        <p:spPr>
          <a:xfrm>
            <a:off x="2843808" y="4744256"/>
            <a:ext cx="5205271" cy="276999"/>
          </a:xfrm>
          <a:prstGeom prst="rect">
            <a:avLst/>
          </a:prstGeom>
          <a:solidFill>
            <a:schemeClr val="tx2">
              <a:lumMod val="40000"/>
              <a:lumOff val="60000"/>
              <a:alpha val="36000"/>
            </a:schemeClr>
          </a:solidFill>
        </p:spPr>
        <p:txBody>
          <a:bodyPr wrap="none" rtlCol="0">
            <a:spAutoFit/>
          </a:bodyPr>
          <a:lstStyle/>
          <a:p>
            <a:r>
              <a:rPr lang="it-IT" sz="1200" err="1">
                <a:latin typeface="Century Gothic" panose="020B0502020202020204" pitchFamily="34" charset="0"/>
              </a:rPr>
              <a:t>This</a:t>
            </a:r>
            <a:r>
              <a:rPr lang="it-IT" sz="1200">
                <a:latin typeface="Century Gothic" panose="020B0502020202020204" pitchFamily="34" charset="0"/>
              </a:rPr>
              <a:t> current can be </a:t>
            </a:r>
            <a:r>
              <a:rPr lang="it-IT" sz="1200" err="1">
                <a:latin typeface="Century Gothic" panose="020B0502020202020204" pitchFamily="34" charset="0"/>
              </a:rPr>
              <a:t>reduced</a:t>
            </a:r>
            <a:r>
              <a:rPr lang="it-IT" sz="1200">
                <a:latin typeface="Century Gothic" panose="020B0502020202020204" pitchFamily="34" charset="0"/>
              </a:rPr>
              <a:t> </a:t>
            </a:r>
            <a:r>
              <a:rPr lang="it-IT" sz="1200" err="1">
                <a:latin typeface="Century Gothic" panose="020B0502020202020204" pitchFamily="34" charset="0"/>
              </a:rPr>
              <a:t>without</a:t>
            </a:r>
            <a:r>
              <a:rPr lang="it-IT" sz="1200">
                <a:latin typeface="Century Gothic" panose="020B0502020202020204" pitchFamily="34" charset="0"/>
              </a:rPr>
              <a:t> </a:t>
            </a:r>
            <a:r>
              <a:rPr lang="it-IT" sz="1200" err="1">
                <a:latin typeface="Century Gothic" panose="020B0502020202020204" pitchFamily="34" charset="0"/>
              </a:rPr>
              <a:t>degrading</a:t>
            </a:r>
            <a:r>
              <a:rPr lang="it-IT" sz="1200">
                <a:latin typeface="Century Gothic" panose="020B0502020202020204" pitchFamily="34" charset="0"/>
              </a:rPr>
              <a:t> the FE performante</a:t>
            </a:r>
          </a:p>
        </p:txBody>
      </p:sp>
      <p:cxnSp>
        <p:nvCxnSpPr>
          <p:cNvPr id="35" name="Straight Arrow Connector 34">
            <a:extLst>
              <a:ext uri="{FF2B5EF4-FFF2-40B4-BE49-F238E27FC236}">
                <a16:creationId xmlns:a16="http://schemas.microsoft.com/office/drawing/2014/main" id="{C8DC2210-3808-D54D-958A-71B8D4579CF4}"/>
              </a:ext>
            </a:extLst>
          </p:cNvPr>
          <p:cNvCxnSpPr>
            <a:cxnSpLocks/>
          </p:cNvCxnSpPr>
          <p:nvPr/>
        </p:nvCxnSpPr>
        <p:spPr>
          <a:xfrm>
            <a:off x="2565197" y="4475018"/>
            <a:ext cx="208067" cy="2426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5A3F3268-D58E-2F4C-BD3B-19A3AB75D346}"/>
              </a:ext>
            </a:extLst>
          </p:cNvPr>
          <p:cNvSpPr/>
          <p:nvPr/>
        </p:nvSpPr>
        <p:spPr>
          <a:xfrm>
            <a:off x="2111218" y="4025824"/>
            <a:ext cx="620689" cy="322297"/>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22685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BE00750D-DB44-A74A-814B-25BE225FE4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411" y="1058710"/>
            <a:ext cx="4137589" cy="3141354"/>
          </a:xfrm>
          <a:prstGeom prst="rect">
            <a:avLst/>
          </a:prstGeom>
        </p:spPr>
      </p:pic>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3"/>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it-IT" sz="2400" b="1" err="1">
                <a:solidFill>
                  <a:schemeClr val="bg1"/>
                </a:solidFill>
                <a:latin typeface="Century Gothic" panose="020B0502020202020204" pitchFamily="34" charset="0"/>
              </a:rPr>
              <a:t>Regulation</a:t>
            </a:r>
            <a:r>
              <a:rPr lang="it-IT" sz="2400" b="1">
                <a:solidFill>
                  <a:schemeClr val="bg1"/>
                </a:solidFill>
                <a:latin typeface="Century Gothic" panose="020B0502020202020204" pitchFamily="34" charset="0"/>
              </a:rPr>
              <a:t> of TIA </a:t>
            </a:r>
            <a:r>
              <a:rPr lang="it-IT" sz="2400" b="1" err="1">
                <a:solidFill>
                  <a:schemeClr val="bg1"/>
                </a:solidFill>
                <a:latin typeface="Century Gothic" panose="020B0502020202020204" pitchFamily="34" charset="0"/>
              </a:rPr>
              <a:t>Ibias</a:t>
            </a:r>
            <a:r>
              <a:rPr lang="it-IT" sz="2400" b="1">
                <a:solidFill>
                  <a:schemeClr val="bg1"/>
                </a:solidFill>
                <a:latin typeface="Century Gothic" panose="020B0502020202020204" pitchFamily="34" charset="0"/>
              </a:rPr>
              <a:t> of FAST1</a:t>
            </a:r>
            <a:endParaRPr lang="en-GB" sz="2400" b="1">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it-IT"/>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22</a:t>
            </a:fld>
            <a:endParaRPr lang="en-GB"/>
          </a:p>
        </p:txBody>
      </p:sp>
      <p:sp>
        <p:nvSpPr>
          <p:cNvPr id="34" name="Rectangle 33">
            <a:extLst>
              <a:ext uri="{FF2B5EF4-FFF2-40B4-BE49-F238E27FC236}">
                <a16:creationId xmlns:a16="http://schemas.microsoft.com/office/drawing/2014/main" id="{B466D7F5-AE0D-8048-8652-7F5698F16647}"/>
              </a:ext>
            </a:extLst>
          </p:cNvPr>
          <p:cNvSpPr/>
          <p:nvPr/>
        </p:nvSpPr>
        <p:spPr>
          <a:xfrm>
            <a:off x="2123728" y="748273"/>
            <a:ext cx="1205779" cy="307777"/>
          </a:xfrm>
          <a:prstGeom prst="rect">
            <a:avLst/>
          </a:prstGeom>
        </p:spPr>
        <p:txBody>
          <a:bodyPr wrap="none">
            <a:spAutoFit/>
          </a:bodyPr>
          <a:lstStyle/>
          <a:p>
            <a:r>
              <a:rPr lang="en-GB" sz="1400">
                <a:solidFill>
                  <a:srgbClr val="C00000"/>
                </a:solidFill>
                <a:latin typeface="Century Gothic" panose="020B0502020202020204" pitchFamily="34" charset="0"/>
              </a:rPr>
              <a:t>Jitter</a:t>
            </a:r>
            <a:r>
              <a:rPr lang="en-GB" sz="1400" baseline="-25000">
                <a:solidFill>
                  <a:srgbClr val="C00000"/>
                </a:solidFill>
                <a:latin typeface="Century Gothic" panose="020B0502020202020204" pitchFamily="34" charset="0"/>
              </a:rPr>
              <a:t> </a:t>
            </a:r>
            <a:r>
              <a:rPr lang="en-GB" sz="1400">
                <a:solidFill>
                  <a:srgbClr val="C00000"/>
                </a:solidFill>
                <a:latin typeface="Century Gothic" panose="020B0502020202020204" pitchFamily="34" charset="0"/>
              </a:rPr>
              <a:t>vs </a:t>
            </a:r>
            <a:r>
              <a:rPr lang="en-GB" sz="1400" err="1">
                <a:solidFill>
                  <a:srgbClr val="C00000"/>
                </a:solidFill>
                <a:latin typeface="Century Gothic" panose="020B0502020202020204" pitchFamily="34" charset="0"/>
              </a:rPr>
              <a:t>Vref</a:t>
            </a:r>
            <a:endParaRPr lang="it-IT" sz="1400" baseline="-25000"/>
          </a:p>
        </p:txBody>
      </p:sp>
      <p:sp>
        <p:nvSpPr>
          <p:cNvPr id="36" name="TextBox 35">
            <a:extLst>
              <a:ext uri="{FF2B5EF4-FFF2-40B4-BE49-F238E27FC236}">
                <a16:creationId xmlns:a16="http://schemas.microsoft.com/office/drawing/2014/main" id="{505BB079-EBF6-E440-938C-A725FBA59C01}"/>
              </a:ext>
            </a:extLst>
          </p:cNvPr>
          <p:cNvSpPr txBox="1"/>
          <p:nvPr/>
        </p:nvSpPr>
        <p:spPr>
          <a:xfrm>
            <a:off x="3765007" y="1891485"/>
            <a:ext cx="774571" cy="307777"/>
          </a:xfrm>
          <a:prstGeom prst="rect">
            <a:avLst/>
          </a:prstGeom>
          <a:noFill/>
        </p:spPr>
        <p:txBody>
          <a:bodyPr wrap="none" rtlCol="0">
            <a:spAutoFit/>
          </a:bodyPr>
          <a:lstStyle/>
          <a:p>
            <a:r>
              <a:rPr lang="it-IT" sz="1400">
                <a:latin typeface="Century Gothic" panose="020B0502020202020204" pitchFamily="34" charset="0"/>
              </a:rPr>
              <a:t>50 </a:t>
            </a:r>
            <a:r>
              <a:rPr lang="it-IT" sz="1400" err="1">
                <a:latin typeface="Century Gothic" panose="020B0502020202020204" pitchFamily="34" charset="0"/>
              </a:rPr>
              <a:t>runs</a:t>
            </a:r>
            <a:endParaRPr lang="it-IT" sz="1400">
              <a:latin typeface="Century Gothic" panose="020B0502020202020204" pitchFamily="34" charset="0"/>
            </a:endParaRPr>
          </a:p>
        </p:txBody>
      </p:sp>
      <p:pic>
        <p:nvPicPr>
          <p:cNvPr id="26" name="Picture 25">
            <a:extLst>
              <a:ext uri="{FF2B5EF4-FFF2-40B4-BE49-F238E27FC236}">
                <a16:creationId xmlns:a16="http://schemas.microsoft.com/office/drawing/2014/main" id="{DD934B84-10C8-FD4E-802E-B3B3A4D475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0655" y="1163773"/>
            <a:ext cx="3316273" cy="2859782"/>
          </a:xfrm>
          <a:prstGeom prst="rect">
            <a:avLst/>
          </a:prstGeom>
        </p:spPr>
      </p:pic>
      <p:sp>
        <p:nvSpPr>
          <p:cNvPr id="39" name="Rectangle 38">
            <a:extLst>
              <a:ext uri="{FF2B5EF4-FFF2-40B4-BE49-F238E27FC236}">
                <a16:creationId xmlns:a16="http://schemas.microsoft.com/office/drawing/2014/main" id="{0C7D73ED-8255-F94C-AE54-BDB6F245F574}"/>
              </a:ext>
            </a:extLst>
          </p:cNvPr>
          <p:cNvSpPr/>
          <p:nvPr/>
        </p:nvSpPr>
        <p:spPr>
          <a:xfrm>
            <a:off x="6022630" y="740580"/>
            <a:ext cx="1180131" cy="307777"/>
          </a:xfrm>
          <a:prstGeom prst="rect">
            <a:avLst/>
          </a:prstGeom>
        </p:spPr>
        <p:txBody>
          <a:bodyPr wrap="none">
            <a:spAutoFit/>
          </a:bodyPr>
          <a:lstStyle/>
          <a:p>
            <a:r>
              <a:rPr lang="en-GB" sz="1400" err="1">
                <a:solidFill>
                  <a:srgbClr val="C00000"/>
                </a:solidFill>
                <a:latin typeface="Century Gothic" panose="020B0502020202020204" pitchFamily="34" charset="0"/>
              </a:rPr>
              <a:t>Ibias</a:t>
            </a:r>
            <a:r>
              <a:rPr lang="en-GB" sz="1400" baseline="-25000">
                <a:solidFill>
                  <a:srgbClr val="C00000"/>
                </a:solidFill>
                <a:latin typeface="Century Gothic" panose="020B0502020202020204" pitchFamily="34" charset="0"/>
              </a:rPr>
              <a:t> </a:t>
            </a:r>
            <a:r>
              <a:rPr lang="en-GB" sz="1400">
                <a:solidFill>
                  <a:srgbClr val="C00000"/>
                </a:solidFill>
                <a:latin typeface="Century Gothic" panose="020B0502020202020204" pitchFamily="34" charset="0"/>
              </a:rPr>
              <a:t>vs </a:t>
            </a:r>
            <a:r>
              <a:rPr lang="en-GB" sz="1400" err="1">
                <a:solidFill>
                  <a:srgbClr val="C00000"/>
                </a:solidFill>
                <a:latin typeface="Century Gothic" panose="020B0502020202020204" pitchFamily="34" charset="0"/>
              </a:rPr>
              <a:t>Vref</a:t>
            </a:r>
            <a:endParaRPr lang="it-IT" sz="1400" baseline="-25000"/>
          </a:p>
        </p:txBody>
      </p:sp>
      <p:sp>
        <p:nvSpPr>
          <p:cNvPr id="41" name="Rectangle 40">
            <a:extLst>
              <a:ext uri="{FF2B5EF4-FFF2-40B4-BE49-F238E27FC236}">
                <a16:creationId xmlns:a16="http://schemas.microsoft.com/office/drawing/2014/main" id="{00F566DE-973A-2E48-9710-0EFBA82AA4D8}"/>
              </a:ext>
            </a:extLst>
          </p:cNvPr>
          <p:cNvSpPr/>
          <p:nvPr/>
        </p:nvSpPr>
        <p:spPr>
          <a:xfrm>
            <a:off x="209775" y="4295424"/>
            <a:ext cx="4536413" cy="723275"/>
          </a:xfrm>
          <a:prstGeom prst="rect">
            <a:avLst/>
          </a:prstGeom>
          <a:noFill/>
          <a:ln>
            <a:noFill/>
          </a:ln>
        </p:spPr>
        <p:txBody>
          <a:bodyPr wrap="square">
            <a:spAutoFit/>
          </a:bodyPr>
          <a:lstStyle/>
          <a:p>
            <a:pPr marL="171450" indent="-171450">
              <a:buFont typeface="Wingdings" pitchFamily="2" charset="2"/>
              <a:buChar char="q"/>
            </a:pPr>
            <a:endParaRPr lang="it-IT" sz="500">
              <a:latin typeface="Century Gothic" panose="020B0502020202020204" pitchFamily="34" charset="0"/>
            </a:endParaRPr>
          </a:p>
          <a:p>
            <a:pPr marL="171450" indent="-171450">
              <a:spcAft>
                <a:spcPts val="600"/>
              </a:spcAft>
              <a:buFont typeface="Wingdings" pitchFamily="2" charset="2"/>
              <a:buChar char="q"/>
            </a:pPr>
            <a:r>
              <a:rPr lang="it-IT" sz="1200">
                <a:latin typeface="Century Gothic" panose="020B0502020202020204" pitchFamily="34" charset="0"/>
              </a:rPr>
              <a:t>Maximum current </a:t>
            </a:r>
            <a:r>
              <a:rPr lang="it-IT" sz="1200" err="1">
                <a:latin typeface="Century Gothic" panose="020B0502020202020204" pitchFamily="34" charset="0"/>
              </a:rPr>
              <a:t>regulation</a:t>
            </a:r>
            <a:r>
              <a:rPr lang="it-IT" sz="1200">
                <a:latin typeface="Century Gothic" panose="020B0502020202020204" pitchFamily="34" charset="0"/>
              </a:rPr>
              <a:t> in FAST1 </a:t>
            </a:r>
            <a:r>
              <a:rPr lang="it-IT" sz="1200" err="1">
                <a:latin typeface="Century Gothic" panose="020B0502020202020204" pitchFamily="34" charset="0"/>
              </a:rPr>
              <a:t>is</a:t>
            </a:r>
            <a:r>
              <a:rPr lang="it-IT" sz="1200">
                <a:latin typeface="Century Gothic" panose="020B0502020202020204" pitchFamily="34" charset="0"/>
              </a:rPr>
              <a:t> 1.3 </a:t>
            </a:r>
            <a:r>
              <a:rPr lang="it-IT" sz="1200" err="1">
                <a:latin typeface="Century Gothic" panose="020B0502020202020204" pitchFamily="34" charset="0"/>
              </a:rPr>
              <a:t>mA.</a:t>
            </a:r>
            <a:r>
              <a:rPr lang="it-IT" sz="1200">
                <a:latin typeface="Century Gothic" panose="020B0502020202020204" pitchFamily="34" charset="0"/>
              </a:rPr>
              <a:t> </a:t>
            </a:r>
            <a:r>
              <a:rPr lang="it-IT" sz="1200" err="1">
                <a:latin typeface="Century Gothic" panose="020B0502020202020204" pitchFamily="34" charset="0"/>
              </a:rPr>
              <a:t>This</a:t>
            </a:r>
            <a:r>
              <a:rPr lang="it-IT" sz="1200">
                <a:latin typeface="Century Gothic" panose="020B0502020202020204" pitchFamily="34" charset="0"/>
              </a:rPr>
              <a:t> current </a:t>
            </a:r>
            <a:r>
              <a:rPr lang="it-IT" sz="1200" err="1">
                <a:latin typeface="Century Gothic" panose="020B0502020202020204" pitchFamily="34" charset="0"/>
              </a:rPr>
              <a:t>reaches</a:t>
            </a:r>
            <a:r>
              <a:rPr lang="it-IT" sz="1200">
                <a:latin typeface="Century Gothic" panose="020B0502020202020204" pitchFamily="34" charset="0"/>
              </a:rPr>
              <a:t> 1.6 </a:t>
            </a:r>
            <a:r>
              <a:rPr lang="it-IT" sz="1200" err="1">
                <a:latin typeface="Century Gothic" panose="020B0502020202020204" pitchFamily="34" charset="0"/>
              </a:rPr>
              <a:t>mA</a:t>
            </a:r>
            <a:r>
              <a:rPr lang="it-IT" sz="1200">
                <a:latin typeface="Century Gothic" panose="020B0502020202020204" pitchFamily="34" charset="0"/>
              </a:rPr>
              <a:t> in FAST2 with the new </a:t>
            </a:r>
            <a:r>
              <a:rPr lang="it-IT" sz="1200" err="1">
                <a:latin typeface="Century Gothic" panose="020B0502020202020204" pitchFamily="34" charset="0"/>
              </a:rPr>
              <a:t>bias</a:t>
            </a:r>
            <a:r>
              <a:rPr lang="it-IT" sz="1200">
                <a:latin typeface="Century Gothic" panose="020B0502020202020204" pitchFamily="34" charset="0"/>
              </a:rPr>
              <a:t> network</a:t>
            </a:r>
          </a:p>
        </p:txBody>
      </p:sp>
      <p:sp>
        <p:nvSpPr>
          <p:cNvPr id="42" name="Rectangle 41">
            <a:extLst>
              <a:ext uri="{FF2B5EF4-FFF2-40B4-BE49-F238E27FC236}">
                <a16:creationId xmlns:a16="http://schemas.microsoft.com/office/drawing/2014/main" id="{398A5FEC-47C0-9349-B111-974A0066E234}"/>
              </a:ext>
            </a:extLst>
          </p:cNvPr>
          <p:cNvSpPr/>
          <p:nvPr/>
        </p:nvSpPr>
        <p:spPr>
          <a:xfrm>
            <a:off x="8169053" y="1347614"/>
            <a:ext cx="974947" cy="276999"/>
          </a:xfrm>
          <a:prstGeom prst="rect">
            <a:avLst/>
          </a:prstGeom>
        </p:spPr>
        <p:txBody>
          <a:bodyPr wrap="none">
            <a:spAutoFit/>
          </a:bodyPr>
          <a:lstStyle/>
          <a:p>
            <a:r>
              <a:rPr lang="it-IT" sz="1200" b="1">
                <a:solidFill>
                  <a:srgbClr val="929000"/>
                </a:solidFill>
                <a:latin typeface="Century Gothic" panose="020B0502020202020204" pitchFamily="34" charset="0"/>
              </a:rPr>
              <a:t>TIA current</a:t>
            </a:r>
            <a:endParaRPr lang="it-IT" sz="1200" b="1">
              <a:solidFill>
                <a:srgbClr val="929000"/>
              </a:solidFill>
            </a:endParaRPr>
          </a:p>
        </p:txBody>
      </p:sp>
      <p:sp>
        <p:nvSpPr>
          <p:cNvPr id="44" name="Rectangle 43">
            <a:extLst>
              <a:ext uri="{FF2B5EF4-FFF2-40B4-BE49-F238E27FC236}">
                <a16:creationId xmlns:a16="http://schemas.microsoft.com/office/drawing/2014/main" id="{BE20FF2D-8F44-5440-86C1-AC7E1EA2CFA2}"/>
              </a:ext>
            </a:extLst>
          </p:cNvPr>
          <p:cNvSpPr/>
          <p:nvPr/>
        </p:nvSpPr>
        <p:spPr>
          <a:xfrm>
            <a:off x="8189579" y="3147814"/>
            <a:ext cx="609462" cy="276999"/>
          </a:xfrm>
          <a:prstGeom prst="rect">
            <a:avLst/>
          </a:prstGeom>
        </p:spPr>
        <p:txBody>
          <a:bodyPr wrap="none">
            <a:spAutoFit/>
          </a:bodyPr>
          <a:lstStyle/>
          <a:p>
            <a:r>
              <a:rPr lang="it-IT" sz="1200" b="1" err="1">
                <a:solidFill>
                  <a:srgbClr val="FF40FF"/>
                </a:solidFill>
                <a:latin typeface="Century Gothic" panose="020B0502020202020204" pitchFamily="34" charset="0"/>
              </a:rPr>
              <a:t>Bias</a:t>
            </a:r>
            <a:r>
              <a:rPr lang="it-IT" sz="1200" b="1">
                <a:solidFill>
                  <a:srgbClr val="FF40FF"/>
                </a:solidFill>
                <a:latin typeface="Century Gothic" panose="020B0502020202020204" pitchFamily="34" charset="0"/>
              </a:rPr>
              <a:t> 0</a:t>
            </a:r>
            <a:endParaRPr lang="it-IT" sz="1200" b="1">
              <a:solidFill>
                <a:srgbClr val="FF40FF"/>
              </a:solidFill>
            </a:endParaRPr>
          </a:p>
        </p:txBody>
      </p:sp>
      <p:sp>
        <p:nvSpPr>
          <p:cNvPr id="45" name="Rectangle 44">
            <a:extLst>
              <a:ext uri="{FF2B5EF4-FFF2-40B4-BE49-F238E27FC236}">
                <a16:creationId xmlns:a16="http://schemas.microsoft.com/office/drawing/2014/main" id="{97C3F867-4A15-8047-B162-C3A85EEDD1A9}"/>
              </a:ext>
            </a:extLst>
          </p:cNvPr>
          <p:cNvSpPr/>
          <p:nvPr/>
        </p:nvSpPr>
        <p:spPr>
          <a:xfrm>
            <a:off x="8189579" y="2710537"/>
            <a:ext cx="609462" cy="276999"/>
          </a:xfrm>
          <a:prstGeom prst="rect">
            <a:avLst/>
          </a:prstGeom>
        </p:spPr>
        <p:txBody>
          <a:bodyPr wrap="none">
            <a:spAutoFit/>
          </a:bodyPr>
          <a:lstStyle/>
          <a:p>
            <a:r>
              <a:rPr lang="it-IT" sz="1200" b="1" err="1">
                <a:solidFill>
                  <a:srgbClr val="00B0F0"/>
                </a:solidFill>
                <a:latin typeface="Century Gothic" panose="020B0502020202020204" pitchFamily="34" charset="0"/>
              </a:rPr>
              <a:t>Bias</a:t>
            </a:r>
            <a:r>
              <a:rPr lang="it-IT" sz="1200" b="1">
                <a:solidFill>
                  <a:srgbClr val="00B0F0"/>
                </a:solidFill>
                <a:latin typeface="Century Gothic" panose="020B0502020202020204" pitchFamily="34" charset="0"/>
              </a:rPr>
              <a:t> 1</a:t>
            </a:r>
            <a:endParaRPr lang="it-IT" sz="1200" b="1">
              <a:solidFill>
                <a:srgbClr val="00B0F0"/>
              </a:solidFill>
            </a:endParaRPr>
          </a:p>
        </p:txBody>
      </p:sp>
      <p:sp>
        <p:nvSpPr>
          <p:cNvPr id="46" name="Rectangle 45">
            <a:extLst>
              <a:ext uri="{FF2B5EF4-FFF2-40B4-BE49-F238E27FC236}">
                <a16:creationId xmlns:a16="http://schemas.microsoft.com/office/drawing/2014/main" id="{75EC4580-EA15-5B4F-A8BA-3FE81C81E4DE}"/>
              </a:ext>
            </a:extLst>
          </p:cNvPr>
          <p:cNvSpPr/>
          <p:nvPr/>
        </p:nvSpPr>
        <p:spPr>
          <a:xfrm>
            <a:off x="8183995" y="2111795"/>
            <a:ext cx="609462" cy="276999"/>
          </a:xfrm>
          <a:prstGeom prst="rect">
            <a:avLst/>
          </a:prstGeom>
        </p:spPr>
        <p:txBody>
          <a:bodyPr wrap="none">
            <a:spAutoFit/>
          </a:bodyPr>
          <a:lstStyle/>
          <a:p>
            <a:r>
              <a:rPr lang="it-IT" sz="1200" b="1" err="1">
                <a:solidFill>
                  <a:srgbClr val="7030A0"/>
                </a:solidFill>
                <a:latin typeface="Century Gothic" panose="020B0502020202020204" pitchFamily="34" charset="0"/>
              </a:rPr>
              <a:t>Bias</a:t>
            </a:r>
            <a:r>
              <a:rPr lang="it-IT" sz="1200" b="1">
                <a:solidFill>
                  <a:srgbClr val="7030A0"/>
                </a:solidFill>
                <a:latin typeface="Century Gothic" panose="020B0502020202020204" pitchFamily="34" charset="0"/>
              </a:rPr>
              <a:t> 2</a:t>
            </a:r>
            <a:endParaRPr lang="it-IT" sz="1200" b="1">
              <a:solidFill>
                <a:srgbClr val="7030A0"/>
              </a:solidFill>
            </a:endParaRPr>
          </a:p>
        </p:txBody>
      </p:sp>
      <p:sp>
        <p:nvSpPr>
          <p:cNvPr id="48" name="Rectangle 47">
            <a:extLst>
              <a:ext uri="{FF2B5EF4-FFF2-40B4-BE49-F238E27FC236}">
                <a16:creationId xmlns:a16="http://schemas.microsoft.com/office/drawing/2014/main" id="{31F80B04-B679-644F-8D15-922BAA35497A}"/>
              </a:ext>
            </a:extLst>
          </p:cNvPr>
          <p:cNvSpPr/>
          <p:nvPr/>
        </p:nvSpPr>
        <p:spPr>
          <a:xfrm>
            <a:off x="8196877" y="1768375"/>
            <a:ext cx="609462" cy="276999"/>
          </a:xfrm>
          <a:prstGeom prst="rect">
            <a:avLst/>
          </a:prstGeom>
        </p:spPr>
        <p:txBody>
          <a:bodyPr wrap="none">
            <a:spAutoFit/>
          </a:bodyPr>
          <a:lstStyle/>
          <a:p>
            <a:r>
              <a:rPr lang="it-IT" sz="1200" b="1" err="1">
                <a:solidFill>
                  <a:srgbClr val="FF4200"/>
                </a:solidFill>
                <a:latin typeface="Century Gothic" panose="020B0502020202020204" pitchFamily="34" charset="0"/>
              </a:rPr>
              <a:t>Bias</a:t>
            </a:r>
            <a:r>
              <a:rPr lang="it-IT" sz="1200" b="1">
                <a:solidFill>
                  <a:srgbClr val="FF4200"/>
                </a:solidFill>
                <a:latin typeface="Century Gothic" panose="020B0502020202020204" pitchFamily="34" charset="0"/>
              </a:rPr>
              <a:t> 3</a:t>
            </a:r>
            <a:endParaRPr lang="it-IT" sz="1200" b="1">
              <a:solidFill>
                <a:srgbClr val="FF4200"/>
              </a:solidFill>
            </a:endParaRPr>
          </a:p>
        </p:txBody>
      </p:sp>
      <p:sp>
        <p:nvSpPr>
          <p:cNvPr id="49" name="Rectangle 48">
            <a:extLst>
              <a:ext uri="{FF2B5EF4-FFF2-40B4-BE49-F238E27FC236}">
                <a16:creationId xmlns:a16="http://schemas.microsoft.com/office/drawing/2014/main" id="{920D60B1-8379-224B-A9F9-32F1FBB71418}"/>
              </a:ext>
            </a:extLst>
          </p:cNvPr>
          <p:cNvSpPr/>
          <p:nvPr/>
        </p:nvSpPr>
        <p:spPr>
          <a:xfrm>
            <a:off x="4771849" y="4290489"/>
            <a:ext cx="3898776" cy="538609"/>
          </a:xfrm>
          <a:prstGeom prst="rect">
            <a:avLst/>
          </a:prstGeom>
          <a:noFill/>
          <a:ln>
            <a:noFill/>
          </a:ln>
        </p:spPr>
        <p:txBody>
          <a:bodyPr wrap="square">
            <a:spAutoFit/>
          </a:bodyPr>
          <a:lstStyle/>
          <a:p>
            <a:pPr marL="171450" indent="-171450">
              <a:buFont typeface="Wingdings" pitchFamily="2" charset="2"/>
              <a:buChar char="q"/>
            </a:pPr>
            <a:endParaRPr lang="it-IT" sz="500">
              <a:latin typeface="Century Gothic" panose="020B0502020202020204" pitchFamily="34" charset="0"/>
            </a:endParaRPr>
          </a:p>
          <a:p>
            <a:pPr marL="171450" indent="-171450">
              <a:spcAft>
                <a:spcPts val="600"/>
              </a:spcAft>
              <a:buFont typeface="Wingdings" pitchFamily="2" charset="2"/>
              <a:buChar char="q"/>
            </a:pPr>
            <a:r>
              <a:rPr lang="it-IT" sz="1200" err="1">
                <a:latin typeface="Century Gothic" panose="020B0502020202020204" pitchFamily="34" charset="0"/>
              </a:rPr>
              <a:t>Bias</a:t>
            </a:r>
            <a:r>
              <a:rPr lang="it-IT" sz="1200">
                <a:latin typeface="Century Gothic" panose="020B0502020202020204" pitchFamily="34" charset="0"/>
              </a:rPr>
              <a:t> 0 to 3 are </a:t>
            </a:r>
            <a:r>
              <a:rPr lang="it-IT" sz="1200" err="1">
                <a:latin typeface="Century Gothic" panose="020B0502020202020204" pitchFamily="34" charset="0"/>
              </a:rPr>
              <a:t>currents</a:t>
            </a:r>
            <a:r>
              <a:rPr lang="it-IT" sz="1200">
                <a:latin typeface="Century Gothic" panose="020B0502020202020204" pitchFamily="34" charset="0"/>
              </a:rPr>
              <a:t> </a:t>
            </a:r>
            <a:r>
              <a:rPr lang="it-IT" sz="1200" err="1">
                <a:latin typeface="Century Gothic" panose="020B0502020202020204" pitchFamily="34" charset="0"/>
              </a:rPr>
              <a:t>used</a:t>
            </a:r>
            <a:r>
              <a:rPr lang="it-IT" sz="1200">
                <a:latin typeface="Century Gothic" panose="020B0502020202020204" pitchFamily="34" charset="0"/>
              </a:rPr>
              <a:t> to generate the TIA current</a:t>
            </a:r>
          </a:p>
        </p:txBody>
      </p:sp>
      <p:sp>
        <p:nvSpPr>
          <p:cNvPr id="4" name="TextBox 3">
            <a:extLst>
              <a:ext uri="{FF2B5EF4-FFF2-40B4-BE49-F238E27FC236}">
                <a16:creationId xmlns:a16="http://schemas.microsoft.com/office/drawing/2014/main" id="{79562D2A-DCC0-604A-A39C-B1D76F82D67B}"/>
              </a:ext>
            </a:extLst>
          </p:cNvPr>
          <p:cNvSpPr txBox="1"/>
          <p:nvPr/>
        </p:nvSpPr>
        <p:spPr>
          <a:xfrm>
            <a:off x="2195736" y="1297041"/>
            <a:ext cx="1398107" cy="461665"/>
          </a:xfrm>
          <a:prstGeom prst="rect">
            <a:avLst/>
          </a:prstGeom>
          <a:noFill/>
        </p:spPr>
        <p:txBody>
          <a:bodyPr wrap="square" rtlCol="0">
            <a:spAutoFit/>
          </a:bodyPr>
          <a:lstStyle/>
          <a:p>
            <a:pPr algn="ctr"/>
            <a:r>
              <a:rPr lang="it-IT" sz="1200">
                <a:solidFill>
                  <a:srgbClr val="C00000"/>
                </a:solidFill>
                <a:latin typeface="Century Gothic" panose="020B0502020202020204" pitchFamily="34" charset="0"/>
              </a:rPr>
              <a:t>VERY PRELIMINARY</a:t>
            </a:r>
          </a:p>
        </p:txBody>
      </p:sp>
    </p:spTree>
    <p:extLst>
      <p:ext uri="{BB962C8B-B14F-4D97-AF65-F5344CB8AC3E}">
        <p14:creationId xmlns:p14="http://schemas.microsoft.com/office/powerpoint/2010/main" val="2526495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en-GB" sz="2400" b="1" dirty="0">
                <a:solidFill>
                  <a:schemeClr val="bg1"/>
                </a:solidFill>
                <a:latin typeface="Century Gothic" panose="020B0502020202020204" pitchFamily="34" charset="0"/>
              </a:rPr>
              <a:t>New layouts</a:t>
            </a:r>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en-GB"/>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23</a:t>
            </a:fld>
            <a:endParaRPr lang="en-GB"/>
          </a:p>
        </p:txBody>
      </p:sp>
      <p:pic>
        <p:nvPicPr>
          <p:cNvPr id="12" name="Picture 11">
            <a:extLst>
              <a:ext uri="{FF2B5EF4-FFF2-40B4-BE49-F238E27FC236}">
                <a16:creationId xmlns:a16="http://schemas.microsoft.com/office/drawing/2014/main" id="{061F2100-0E23-D44E-82DB-46520D84EB20}"/>
              </a:ext>
            </a:extLst>
          </p:cNvPr>
          <p:cNvPicPr>
            <a:picLocks noChangeAspect="1"/>
          </p:cNvPicPr>
          <p:nvPr/>
        </p:nvPicPr>
        <p:blipFill rotWithShape="1">
          <a:blip r:embed="rId3">
            <a:extLst>
              <a:ext uri="{28A0092B-C50C-407E-A947-70E740481C1C}">
                <a14:useLocalDpi xmlns:a14="http://schemas.microsoft.com/office/drawing/2010/main" val="0"/>
              </a:ext>
            </a:extLst>
          </a:blip>
          <a:srcRect r="64550" b="44412"/>
          <a:stretch/>
        </p:blipFill>
        <p:spPr>
          <a:xfrm>
            <a:off x="4930233" y="1996224"/>
            <a:ext cx="2016224" cy="2172923"/>
          </a:xfrm>
          <a:prstGeom prst="rect">
            <a:avLst/>
          </a:prstGeom>
        </p:spPr>
      </p:pic>
      <p:pic>
        <p:nvPicPr>
          <p:cNvPr id="16" name="Picture 15">
            <a:extLst>
              <a:ext uri="{FF2B5EF4-FFF2-40B4-BE49-F238E27FC236}">
                <a16:creationId xmlns:a16="http://schemas.microsoft.com/office/drawing/2014/main" id="{EADC53B0-792E-9749-82ED-9CB9D79C9D95}"/>
              </a:ext>
            </a:extLst>
          </p:cNvPr>
          <p:cNvPicPr>
            <a:picLocks noChangeAspect="1"/>
          </p:cNvPicPr>
          <p:nvPr/>
        </p:nvPicPr>
        <p:blipFill rotWithShape="1">
          <a:blip r:embed="rId3">
            <a:extLst>
              <a:ext uri="{28A0092B-C50C-407E-A947-70E740481C1C}">
                <a14:useLocalDpi xmlns:a14="http://schemas.microsoft.com/office/drawing/2010/main" val="0"/>
              </a:ext>
            </a:extLst>
          </a:blip>
          <a:srcRect l="59486" t="27573"/>
          <a:stretch/>
        </p:blipFill>
        <p:spPr>
          <a:xfrm>
            <a:off x="1338719" y="1337993"/>
            <a:ext cx="2304255" cy="2831154"/>
          </a:xfrm>
          <a:prstGeom prst="rect">
            <a:avLst/>
          </a:prstGeom>
        </p:spPr>
      </p:pic>
      <p:cxnSp>
        <p:nvCxnSpPr>
          <p:cNvPr id="14" name="Straight Arrow Connector 13">
            <a:extLst>
              <a:ext uri="{FF2B5EF4-FFF2-40B4-BE49-F238E27FC236}">
                <a16:creationId xmlns:a16="http://schemas.microsoft.com/office/drawing/2014/main" id="{DFB388FF-3A4A-5649-8F41-C3A3CDE05AD9}"/>
              </a:ext>
            </a:extLst>
          </p:cNvPr>
          <p:cNvCxnSpPr/>
          <p:nvPr/>
        </p:nvCxnSpPr>
        <p:spPr>
          <a:xfrm>
            <a:off x="4930233" y="4409754"/>
            <a:ext cx="201622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5EBD73B-6D2C-B942-A780-0A1CBD95FF6D}"/>
              </a:ext>
            </a:extLst>
          </p:cNvPr>
          <p:cNvSpPr txBox="1"/>
          <p:nvPr/>
        </p:nvSpPr>
        <p:spPr>
          <a:xfrm>
            <a:off x="5478913" y="4409754"/>
            <a:ext cx="777777" cy="369332"/>
          </a:xfrm>
          <a:prstGeom prst="rect">
            <a:avLst/>
          </a:prstGeom>
          <a:noFill/>
        </p:spPr>
        <p:txBody>
          <a:bodyPr wrap="none" rtlCol="0">
            <a:spAutoFit/>
          </a:bodyPr>
          <a:lstStyle/>
          <a:p>
            <a:r>
              <a:rPr lang="it-IT" dirty="0"/>
              <a:t>80 </a:t>
            </a:r>
            <a:r>
              <a:rPr lang="it-IT" dirty="0" err="1"/>
              <a:t>um</a:t>
            </a:r>
            <a:endParaRPr lang="it-IT" dirty="0"/>
          </a:p>
        </p:txBody>
      </p:sp>
      <p:cxnSp>
        <p:nvCxnSpPr>
          <p:cNvPr id="20" name="Straight Arrow Connector 19">
            <a:extLst>
              <a:ext uri="{FF2B5EF4-FFF2-40B4-BE49-F238E27FC236}">
                <a16:creationId xmlns:a16="http://schemas.microsoft.com/office/drawing/2014/main" id="{2C2B47E4-0526-9440-8DB0-80F70EC3A59B}"/>
              </a:ext>
            </a:extLst>
          </p:cNvPr>
          <p:cNvCxnSpPr/>
          <p:nvPr/>
        </p:nvCxnSpPr>
        <p:spPr>
          <a:xfrm>
            <a:off x="1575101" y="4409754"/>
            <a:ext cx="201622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D1A76C3-FBAE-B54B-BE13-0CB515108907}"/>
              </a:ext>
            </a:extLst>
          </p:cNvPr>
          <p:cNvSpPr txBox="1"/>
          <p:nvPr/>
        </p:nvSpPr>
        <p:spPr>
          <a:xfrm>
            <a:off x="2123781" y="4409754"/>
            <a:ext cx="777777" cy="369332"/>
          </a:xfrm>
          <a:prstGeom prst="rect">
            <a:avLst/>
          </a:prstGeom>
          <a:noFill/>
        </p:spPr>
        <p:txBody>
          <a:bodyPr wrap="none" rtlCol="0">
            <a:spAutoFit/>
          </a:bodyPr>
          <a:lstStyle/>
          <a:p>
            <a:r>
              <a:rPr lang="it-IT" dirty="0"/>
              <a:t>80 </a:t>
            </a:r>
            <a:r>
              <a:rPr lang="it-IT" dirty="0" err="1"/>
              <a:t>um</a:t>
            </a:r>
            <a:endParaRPr lang="it-IT" dirty="0"/>
          </a:p>
        </p:txBody>
      </p:sp>
      <p:sp>
        <p:nvSpPr>
          <p:cNvPr id="18" name="TextBox 17">
            <a:extLst>
              <a:ext uri="{FF2B5EF4-FFF2-40B4-BE49-F238E27FC236}">
                <a16:creationId xmlns:a16="http://schemas.microsoft.com/office/drawing/2014/main" id="{B3CD7006-1662-5D45-A3F3-3C2E433926BE}"/>
              </a:ext>
            </a:extLst>
          </p:cNvPr>
          <p:cNvSpPr txBox="1"/>
          <p:nvPr/>
        </p:nvSpPr>
        <p:spPr>
          <a:xfrm>
            <a:off x="5262889" y="1542593"/>
            <a:ext cx="1471750" cy="369332"/>
          </a:xfrm>
          <a:prstGeom prst="rect">
            <a:avLst/>
          </a:prstGeom>
          <a:noFill/>
        </p:spPr>
        <p:txBody>
          <a:bodyPr wrap="none" rtlCol="0">
            <a:spAutoFit/>
          </a:bodyPr>
          <a:lstStyle/>
          <a:p>
            <a:r>
              <a:rPr lang="it-IT" dirty="0"/>
              <a:t>DISC of FAST2</a:t>
            </a:r>
          </a:p>
        </p:txBody>
      </p:sp>
      <p:sp>
        <p:nvSpPr>
          <p:cNvPr id="23" name="TextBox 22">
            <a:extLst>
              <a:ext uri="{FF2B5EF4-FFF2-40B4-BE49-F238E27FC236}">
                <a16:creationId xmlns:a16="http://schemas.microsoft.com/office/drawing/2014/main" id="{DD01377B-7878-0A49-9077-9A217AABA54E}"/>
              </a:ext>
            </a:extLst>
          </p:cNvPr>
          <p:cNvSpPr txBox="1"/>
          <p:nvPr/>
        </p:nvSpPr>
        <p:spPr>
          <a:xfrm>
            <a:off x="1776794" y="910446"/>
            <a:ext cx="1471750" cy="369332"/>
          </a:xfrm>
          <a:prstGeom prst="rect">
            <a:avLst/>
          </a:prstGeom>
          <a:noFill/>
        </p:spPr>
        <p:txBody>
          <a:bodyPr wrap="none" rtlCol="0">
            <a:spAutoFit/>
          </a:bodyPr>
          <a:lstStyle/>
          <a:p>
            <a:r>
              <a:rPr lang="it-IT" dirty="0"/>
              <a:t>DISC of FAST1</a:t>
            </a:r>
          </a:p>
        </p:txBody>
      </p:sp>
    </p:spTree>
    <p:extLst>
      <p:ext uri="{BB962C8B-B14F-4D97-AF65-F5344CB8AC3E}">
        <p14:creationId xmlns:p14="http://schemas.microsoft.com/office/powerpoint/2010/main" val="2922169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F650F5-E664-9B40-A884-0416A6C50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4860" y="1208686"/>
            <a:ext cx="2377680" cy="3525322"/>
          </a:xfrm>
          <a:prstGeom prst="rect">
            <a:avLst/>
          </a:prstGeom>
        </p:spPr>
      </p:pic>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3"/>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en-GB" sz="2400" b="1" dirty="0">
                <a:solidFill>
                  <a:schemeClr val="bg1"/>
                </a:solidFill>
                <a:latin typeface="Century Gothic" panose="020B0502020202020204" pitchFamily="34" charset="0"/>
              </a:rPr>
              <a:t>New layouts</a:t>
            </a:r>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en-GB"/>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24</a:t>
            </a:fld>
            <a:endParaRPr lang="en-GB"/>
          </a:p>
        </p:txBody>
      </p:sp>
      <p:sp>
        <p:nvSpPr>
          <p:cNvPr id="19" name="TextBox 18">
            <a:extLst>
              <a:ext uri="{FF2B5EF4-FFF2-40B4-BE49-F238E27FC236}">
                <a16:creationId xmlns:a16="http://schemas.microsoft.com/office/drawing/2014/main" id="{9AC516C6-4F9D-564C-A9F7-83340F9FFD1C}"/>
              </a:ext>
            </a:extLst>
          </p:cNvPr>
          <p:cNvSpPr txBox="1"/>
          <p:nvPr/>
        </p:nvSpPr>
        <p:spPr>
          <a:xfrm>
            <a:off x="5796136" y="721212"/>
            <a:ext cx="1809983" cy="369332"/>
          </a:xfrm>
          <a:prstGeom prst="rect">
            <a:avLst/>
          </a:prstGeom>
          <a:noFill/>
        </p:spPr>
        <p:txBody>
          <a:bodyPr wrap="none" rtlCol="0">
            <a:spAutoFit/>
          </a:bodyPr>
          <a:lstStyle/>
          <a:p>
            <a:r>
              <a:rPr lang="it-IT" dirty="0"/>
              <a:t>Channel of FAST2</a:t>
            </a:r>
          </a:p>
        </p:txBody>
      </p:sp>
      <p:sp>
        <p:nvSpPr>
          <p:cNvPr id="9" name="Rectangle 8">
            <a:extLst>
              <a:ext uri="{FF2B5EF4-FFF2-40B4-BE49-F238E27FC236}">
                <a16:creationId xmlns:a16="http://schemas.microsoft.com/office/drawing/2014/main" id="{746676A8-036B-1045-925A-CF90FACDDDF6}"/>
              </a:ext>
            </a:extLst>
          </p:cNvPr>
          <p:cNvSpPr/>
          <p:nvPr/>
        </p:nvSpPr>
        <p:spPr>
          <a:xfrm>
            <a:off x="5595908" y="3373839"/>
            <a:ext cx="2319508" cy="1310855"/>
          </a:xfrm>
          <a:prstGeom prst="rect">
            <a:avLst/>
          </a:prstGeom>
          <a:solidFill>
            <a:schemeClr val="accent1">
              <a:alpha val="36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entury Gothic" panose="020B0502020202020204" pitchFamily="34" charset="0"/>
              </a:rPr>
              <a:t>Front End</a:t>
            </a:r>
          </a:p>
        </p:txBody>
      </p:sp>
      <p:sp>
        <p:nvSpPr>
          <p:cNvPr id="22" name="Rectangle 21">
            <a:extLst>
              <a:ext uri="{FF2B5EF4-FFF2-40B4-BE49-F238E27FC236}">
                <a16:creationId xmlns:a16="http://schemas.microsoft.com/office/drawing/2014/main" id="{DCBE42E8-ED97-8B4A-9BF9-BA7B1E94FCEB}"/>
              </a:ext>
            </a:extLst>
          </p:cNvPr>
          <p:cNvSpPr/>
          <p:nvPr/>
        </p:nvSpPr>
        <p:spPr>
          <a:xfrm>
            <a:off x="7090514" y="2514140"/>
            <a:ext cx="824902" cy="811930"/>
          </a:xfrm>
          <a:prstGeom prst="rect">
            <a:avLst/>
          </a:prstGeom>
          <a:solidFill>
            <a:schemeClr val="accent1">
              <a:alpha val="36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entury Gothic" panose="020B0502020202020204" pitchFamily="34" charset="0"/>
              </a:rPr>
              <a:t>Disc</a:t>
            </a:r>
          </a:p>
        </p:txBody>
      </p:sp>
      <p:sp>
        <p:nvSpPr>
          <p:cNvPr id="24" name="Rectangle 23">
            <a:extLst>
              <a:ext uri="{FF2B5EF4-FFF2-40B4-BE49-F238E27FC236}">
                <a16:creationId xmlns:a16="http://schemas.microsoft.com/office/drawing/2014/main" id="{093B3FCB-3352-D44B-84DB-ECDE1E987EC6}"/>
              </a:ext>
            </a:extLst>
          </p:cNvPr>
          <p:cNvSpPr/>
          <p:nvPr/>
        </p:nvSpPr>
        <p:spPr>
          <a:xfrm>
            <a:off x="6907700" y="1285445"/>
            <a:ext cx="1007716" cy="1143313"/>
          </a:xfrm>
          <a:prstGeom prst="rect">
            <a:avLst/>
          </a:prstGeom>
          <a:solidFill>
            <a:schemeClr val="accent1">
              <a:alpha val="36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entury Gothic" panose="020B0502020202020204" pitchFamily="34" charset="0"/>
              </a:rPr>
              <a:t>Vth </a:t>
            </a:r>
            <a:r>
              <a:rPr lang="it-IT" b="1" dirty="0" err="1">
                <a:latin typeface="Century Gothic" panose="020B0502020202020204" pitchFamily="34" charset="0"/>
              </a:rPr>
              <a:t>local</a:t>
            </a:r>
            <a:endParaRPr lang="it-IT" b="1" dirty="0">
              <a:latin typeface="Century Gothic" panose="020B0502020202020204" pitchFamily="34" charset="0"/>
            </a:endParaRPr>
          </a:p>
        </p:txBody>
      </p:sp>
      <p:sp>
        <p:nvSpPr>
          <p:cNvPr id="25" name="Rectangle 24">
            <a:extLst>
              <a:ext uri="{FF2B5EF4-FFF2-40B4-BE49-F238E27FC236}">
                <a16:creationId xmlns:a16="http://schemas.microsoft.com/office/drawing/2014/main" id="{9C021157-A260-7945-9332-25BB45D6053B}"/>
              </a:ext>
            </a:extLst>
          </p:cNvPr>
          <p:cNvSpPr/>
          <p:nvPr/>
        </p:nvSpPr>
        <p:spPr>
          <a:xfrm>
            <a:off x="5595908" y="2478072"/>
            <a:ext cx="1451092" cy="859698"/>
          </a:xfrm>
          <a:prstGeom prst="rect">
            <a:avLst/>
          </a:prstGeom>
          <a:solidFill>
            <a:schemeClr val="accent1">
              <a:alpha val="36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a:latin typeface="Century Gothic" panose="020B0502020202020204" pitchFamily="34" charset="0"/>
              </a:rPr>
              <a:t>caps</a:t>
            </a:r>
            <a:endParaRPr lang="it-IT" b="1" dirty="0">
              <a:latin typeface="Century Gothic" panose="020B0502020202020204" pitchFamily="34" charset="0"/>
            </a:endParaRPr>
          </a:p>
        </p:txBody>
      </p:sp>
      <p:sp>
        <p:nvSpPr>
          <p:cNvPr id="26" name="Rectangle 25">
            <a:extLst>
              <a:ext uri="{FF2B5EF4-FFF2-40B4-BE49-F238E27FC236}">
                <a16:creationId xmlns:a16="http://schemas.microsoft.com/office/drawing/2014/main" id="{3CF52C85-38E1-3843-B672-6B4C5ABE35D9}"/>
              </a:ext>
            </a:extLst>
          </p:cNvPr>
          <p:cNvSpPr/>
          <p:nvPr/>
        </p:nvSpPr>
        <p:spPr>
          <a:xfrm>
            <a:off x="6012160" y="2043554"/>
            <a:ext cx="895540" cy="434517"/>
          </a:xfrm>
          <a:prstGeom prst="rect">
            <a:avLst/>
          </a:prstGeom>
          <a:solidFill>
            <a:schemeClr val="accent1">
              <a:alpha val="36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err="1">
                <a:latin typeface="Century Gothic" panose="020B0502020202020204" pitchFamily="34" charset="0"/>
              </a:rPr>
              <a:t>Bias</a:t>
            </a:r>
            <a:r>
              <a:rPr lang="it-IT" sz="1200" b="1" dirty="0">
                <a:latin typeface="Century Gothic" panose="020B0502020202020204" pitchFamily="34" charset="0"/>
              </a:rPr>
              <a:t> Disc</a:t>
            </a:r>
          </a:p>
        </p:txBody>
      </p:sp>
      <p:pic>
        <p:nvPicPr>
          <p:cNvPr id="14" name="Picture 13">
            <a:extLst>
              <a:ext uri="{FF2B5EF4-FFF2-40B4-BE49-F238E27FC236}">
                <a16:creationId xmlns:a16="http://schemas.microsoft.com/office/drawing/2014/main" id="{04ED2B99-E959-3F40-A575-EEE9AFFF6D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7312" y="1090544"/>
            <a:ext cx="2270838" cy="3659197"/>
          </a:xfrm>
          <a:prstGeom prst="rect">
            <a:avLst/>
          </a:prstGeom>
        </p:spPr>
      </p:pic>
      <p:sp>
        <p:nvSpPr>
          <p:cNvPr id="16" name="Rectangle 15">
            <a:extLst>
              <a:ext uri="{FF2B5EF4-FFF2-40B4-BE49-F238E27FC236}">
                <a16:creationId xmlns:a16="http://schemas.microsoft.com/office/drawing/2014/main" id="{A0D793D1-00E5-0448-A43D-F1731C6790BF}"/>
              </a:ext>
            </a:extLst>
          </p:cNvPr>
          <p:cNvSpPr/>
          <p:nvPr/>
        </p:nvSpPr>
        <p:spPr>
          <a:xfrm>
            <a:off x="1586348" y="3451426"/>
            <a:ext cx="2270838" cy="1244674"/>
          </a:xfrm>
          <a:prstGeom prst="rect">
            <a:avLst/>
          </a:prstGeom>
          <a:solidFill>
            <a:schemeClr val="accent1">
              <a:alpha val="36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entury Gothic" panose="020B0502020202020204" pitchFamily="34" charset="0"/>
              </a:rPr>
              <a:t>Front End</a:t>
            </a:r>
          </a:p>
        </p:txBody>
      </p:sp>
      <p:sp>
        <p:nvSpPr>
          <p:cNvPr id="17" name="Rectangle 16">
            <a:extLst>
              <a:ext uri="{FF2B5EF4-FFF2-40B4-BE49-F238E27FC236}">
                <a16:creationId xmlns:a16="http://schemas.microsoft.com/office/drawing/2014/main" id="{0086B18E-EA40-124C-90C5-5FFCA8F6597B}"/>
              </a:ext>
            </a:extLst>
          </p:cNvPr>
          <p:cNvSpPr/>
          <p:nvPr/>
        </p:nvSpPr>
        <p:spPr>
          <a:xfrm>
            <a:off x="1691680" y="1158891"/>
            <a:ext cx="778252" cy="1319180"/>
          </a:xfrm>
          <a:prstGeom prst="rect">
            <a:avLst/>
          </a:prstGeom>
          <a:solidFill>
            <a:schemeClr val="accent1">
              <a:alpha val="36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entury Gothic" panose="020B0502020202020204" pitchFamily="34" charset="0"/>
              </a:rPr>
              <a:t>Disc</a:t>
            </a:r>
          </a:p>
        </p:txBody>
      </p:sp>
      <p:sp>
        <p:nvSpPr>
          <p:cNvPr id="18" name="Rectangle 17">
            <a:extLst>
              <a:ext uri="{FF2B5EF4-FFF2-40B4-BE49-F238E27FC236}">
                <a16:creationId xmlns:a16="http://schemas.microsoft.com/office/drawing/2014/main" id="{3F1D8843-3F93-FF47-93E4-2442869FFB84}"/>
              </a:ext>
            </a:extLst>
          </p:cNvPr>
          <p:cNvSpPr/>
          <p:nvPr/>
        </p:nvSpPr>
        <p:spPr>
          <a:xfrm>
            <a:off x="1633612" y="2546418"/>
            <a:ext cx="2223574" cy="791351"/>
          </a:xfrm>
          <a:prstGeom prst="rect">
            <a:avLst/>
          </a:prstGeom>
          <a:solidFill>
            <a:schemeClr val="accent1">
              <a:alpha val="36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a:latin typeface="Century Gothic" panose="020B0502020202020204" pitchFamily="34" charset="0"/>
              </a:rPr>
              <a:t>caps</a:t>
            </a:r>
            <a:endParaRPr lang="it-IT" b="1" dirty="0">
              <a:latin typeface="Century Gothic" panose="020B0502020202020204" pitchFamily="34" charset="0"/>
            </a:endParaRPr>
          </a:p>
        </p:txBody>
      </p:sp>
      <p:sp>
        <p:nvSpPr>
          <p:cNvPr id="20" name="Rectangle 19">
            <a:extLst>
              <a:ext uri="{FF2B5EF4-FFF2-40B4-BE49-F238E27FC236}">
                <a16:creationId xmlns:a16="http://schemas.microsoft.com/office/drawing/2014/main" id="{6B84F9B7-2D7D-144F-A60C-E458B6ECDF5E}"/>
              </a:ext>
            </a:extLst>
          </p:cNvPr>
          <p:cNvSpPr/>
          <p:nvPr/>
        </p:nvSpPr>
        <p:spPr>
          <a:xfrm>
            <a:off x="2510496" y="1184223"/>
            <a:ext cx="1290178" cy="1268344"/>
          </a:xfrm>
          <a:prstGeom prst="rect">
            <a:avLst/>
          </a:prstGeom>
          <a:solidFill>
            <a:schemeClr val="accent1">
              <a:alpha val="36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entury Gothic" panose="020B0502020202020204" pitchFamily="34" charset="0"/>
              </a:rPr>
              <a:t>Vth </a:t>
            </a:r>
            <a:r>
              <a:rPr lang="it-IT" b="1" dirty="0" err="1">
                <a:latin typeface="Century Gothic" panose="020B0502020202020204" pitchFamily="34" charset="0"/>
              </a:rPr>
              <a:t>local</a:t>
            </a:r>
            <a:endParaRPr lang="it-IT" b="1" dirty="0">
              <a:latin typeface="Century Gothic" panose="020B0502020202020204" pitchFamily="34" charset="0"/>
            </a:endParaRPr>
          </a:p>
        </p:txBody>
      </p:sp>
      <p:sp>
        <p:nvSpPr>
          <p:cNvPr id="23" name="TextBox 22">
            <a:extLst>
              <a:ext uri="{FF2B5EF4-FFF2-40B4-BE49-F238E27FC236}">
                <a16:creationId xmlns:a16="http://schemas.microsoft.com/office/drawing/2014/main" id="{A0EB74A0-3AAF-E440-91C5-DE577AB48A73}"/>
              </a:ext>
            </a:extLst>
          </p:cNvPr>
          <p:cNvSpPr txBox="1"/>
          <p:nvPr/>
        </p:nvSpPr>
        <p:spPr>
          <a:xfrm>
            <a:off x="1990691" y="709729"/>
            <a:ext cx="1809983" cy="369332"/>
          </a:xfrm>
          <a:prstGeom prst="rect">
            <a:avLst/>
          </a:prstGeom>
          <a:noFill/>
        </p:spPr>
        <p:txBody>
          <a:bodyPr wrap="none" rtlCol="0">
            <a:spAutoFit/>
          </a:bodyPr>
          <a:lstStyle/>
          <a:p>
            <a:r>
              <a:rPr lang="it-IT" dirty="0"/>
              <a:t>Channel of FAST1</a:t>
            </a:r>
          </a:p>
        </p:txBody>
      </p:sp>
      <p:cxnSp>
        <p:nvCxnSpPr>
          <p:cNvPr id="12" name="Straight Arrow Connector 11">
            <a:extLst>
              <a:ext uri="{FF2B5EF4-FFF2-40B4-BE49-F238E27FC236}">
                <a16:creationId xmlns:a16="http://schemas.microsoft.com/office/drawing/2014/main" id="{1B716579-B34E-104F-984C-83E1AD1E2774}"/>
              </a:ext>
            </a:extLst>
          </p:cNvPr>
          <p:cNvCxnSpPr>
            <a:cxnSpLocks/>
          </p:cNvCxnSpPr>
          <p:nvPr/>
        </p:nvCxnSpPr>
        <p:spPr>
          <a:xfrm>
            <a:off x="1617312" y="4872901"/>
            <a:ext cx="223987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8267C4F-7FC8-7F44-A3DA-EC9FE5526A6C}"/>
              </a:ext>
            </a:extLst>
          </p:cNvPr>
          <p:cNvSpPr txBox="1"/>
          <p:nvPr/>
        </p:nvSpPr>
        <p:spPr>
          <a:xfrm>
            <a:off x="2411760" y="4818088"/>
            <a:ext cx="894797" cy="369332"/>
          </a:xfrm>
          <a:prstGeom prst="rect">
            <a:avLst/>
          </a:prstGeom>
          <a:noFill/>
        </p:spPr>
        <p:txBody>
          <a:bodyPr wrap="none" rtlCol="0">
            <a:spAutoFit/>
          </a:bodyPr>
          <a:lstStyle/>
          <a:p>
            <a:r>
              <a:rPr lang="it-IT" dirty="0"/>
              <a:t>170 </a:t>
            </a:r>
            <a:r>
              <a:rPr lang="it-IT" dirty="0" err="1"/>
              <a:t>um</a:t>
            </a:r>
            <a:endParaRPr lang="it-IT" dirty="0"/>
          </a:p>
        </p:txBody>
      </p:sp>
      <p:cxnSp>
        <p:nvCxnSpPr>
          <p:cNvPr id="29" name="Straight Arrow Connector 28">
            <a:extLst>
              <a:ext uri="{FF2B5EF4-FFF2-40B4-BE49-F238E27FC236}">
                <a16:creationId xmlns:a16="http://schemas.microsoft.com/office/drawing/2014/main" id="{C35741A0-D34E-3C41-8259-C680DD6F6D9E}"/>
              </a:ext>
            </a:extLst>
          </p:cNvPr>
          <p:cNvCxnSpPr>
            <a:cxnSpLocks/>
          </p:cNvCxnSpPr>
          <p:nvPr/>
        </p:nvCxnSpPr>
        <p:spPr>
          <a:xfrm>
            <a:off x="5639402" y="4884809"/>
            <a:ext cx="223987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AC8688C-BD2F-0F46-B043-4DE11A098500}"/>
              </a:ext>
            </a:extLst>
          </p:cNvPr>
          <p:cNvSpPr txBox="1"/>
          <p:nvPr/>
        </p:nvSpPr>
        <p:spPr>
          <a:xfrm>
            <a:off x="6433850" y="4829996"/>
            <a:ext cx="894797" cy="369332"/>
          </a:xfrm>
          <a:prstGeom prst="rect">
            <a:avLst/>
          </a:prstGeom>
          <a:noFill/>
        </p:spPr>
        <p:txBody>
          <a:bodyPr wrap="none" rtlCol="0">
            <a:spAutoFit/>
          </a:bodyPr>
          <a:lstStyle/>
          <a:p>
            <a:r>
              <a:rPr lang="it-IT" dirty="0"/>
              <a:t>170 </a:t>
            </a:r>
            <a:r>
              <a:rPr lang="it-IT" dirty="0" err="1"/>
              <a:t>um</a:t>
            </a:r>
            <a:endParaRPr lang="it-IT" dirty="0"/>
          </a:p>
        </p:txBody>
      </p:sp>
      <p:sp>
        <p:nvSpPr>
          <p:cNvPr id="28" name="TextBox 27">
            <a:extLst>
              <a:ext uri="{FF2B5EF4-FFF2-40B4-BE49-F238E27FC236}">
                <a16:creationId xmlns:a16="http://schemas.microsoft.com/office/drawing/2014/main" id="{397EA352-CDFA-C041-9D20-336BBD13C068}"/>
              </a:ext>
            </a:extLst>
          </p:cNvPr>
          <p:cNvSpPr txBox="1"/>
          <p:nvPr/>
        </p:nvSpPr>
        <p:spPr>
          <a:xfrm>
            <a:off x="7727549" y="746848"/>
            <a:ext cx="841897" cy="276999"/>
          </a:xfrm>
          <a:prstGeom prst="rect">
            <a:avLst/>
          </a:prstGeom>
          <a:solidFill>
            <a:srgbClr val="C00000"/>
          </a:solidFill>
        </p:spPr>
        <p:txBody>
          <a:bodyPr wrap="none" rtlCol="0">
            <a:spAutoFit/>
          </a:bodyPr>
          <a:lstStyle/>
          <a:p>
            <a:r>
              <a:rPr lang="it-IT" sz="1200" b="1" dirty="0">
                <a:solidFill>
                  <a:schemeClr val="bg1"/>
                </a:solidFill>
                <a:latin typeface="Century Gothic" panose="020B0502020202020204" pitchFamily="34" charset="0"/>
              </a:rPr>
              <a:t>UPDATED</a:t>
            </a:r>
          </a:p>
        </p:txBody>
      </p:sp>
      <p:sp>
        <p:nvSpPr>
          <p:cNvPr id="31" name="TextBox 30">
            <a:extLst>
              <a:ext uri="{FF2B5EF4-FFF2-40B4-BE49-F238E27FC236}">
                <a16:creationId xmlns:a16="http://schemas.microsoft.com/office/drawing/2014/main" id="{1F2B16D5-4BA7-FD43-BB39-2AAC2EEB3F60}"/>
              </a:ext>
            </a:extLst>
          </p:cNvPr>
          <p:cNvSpPr txBox="1"/>
          <p:nvPr/>
        </p:nvSpPr>
        <p:spPr>
          <a:xfrm>
            <a:off x="8160008" y="3436690"/>
            <a:ext cx="683200" cy="923330"/>
          </a:xfrm>
          <a:prstGeom prst="rect">
            <a:avLst/>
          </a:prstGeom>
          <a:noFill/>
        </p:spPr>
        <p:txBody>
          <a:bodyPr wrap="none" rtlCol="0">
            <a:spAutoFit/>
          </a:bodyPr>
          <a:lstStyle/>
          <a:p>
            <a:pPr algn="ctr"/>
            <a:r>
              <a:rPr lang="it-IT" dirty="0"/>
              <a:t>DRC</a:t>
            </a:r>
          </a:p>
          <a:p>
            <a:pPr algn="ctr"/>
            <a:r>
              <a:rPr lang="it-IT" dirty="0"/>
              <a:t>LVS</a:t>
            </a:r>
          </a:p>
          <a:p>
            <a:pPr algn="ctr"/>
            <a:r>
              <a:rPr lang="it-IT" dirty="0" err="1"/>
              <a:t>clean</a:t>
            </a:r>
            <a:endParaRPr lang="it-IT" dirty="0"/>
          </a:p>
        </p:txBody>
      </p:sp>
    </p:spTree>
    <p:extLst>
      <p:ext uri="{BB962C8B-B14F-4D97-AF65-F5344CB8AC3E}">
        <p14:creationId xmlns:p14="http://schemas.microsoft.com/office/powerpoint/2010/main" val="3316600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en-GB" sz="2400" b="1" dirty="0">
                <a:solidFill>
                  <a:schemeClr val="bg1"/>
                </a:solidFill>
                <a:latin typeface="Century Gothic" panose="020B0502020202020204" pitchFamily="34" charset="0"/>
              </a:rPr>
              <a:t>Ideas for the MPW</a:t>
            </a:r>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en-GB"/>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25</a:t>
            </a:fld>
            <a:endParaRPr lang="en-GB"/>
          </a:p>
        </p:txBody>
      </p:sp>
      <p:grpSp>
        <p:nvGrpSpPr>
          <p:cNvPr id="27" name="Group 26">
            <a:extLst>
              <a:ext uri="{FF2B5EF4-FFF2-40B4-BE49-F238E27FC236}">
                <a16:creationId xmlns:a16="http://schemas.microsoft.com/office/drawing/2014/main" id="{9FEEB75E-3996-A341-97FD-64584C9F7132}"/>
              </a:ext>
            </a:extLst>
          </p:cNvPr>
          <p:cNvGrpSpPr/>
          <p:nvPr/>
        </p:nvGrpSpPr>
        <p:grpSpPr>
          <a:xfrm>
            <a:off x="323528" y="1389059"/>
            <a:ext cx="3486764" cy="3502549"/>
            <a:chOff x="321100" y="997805"/>
            <a:chExt cx="2729722" cy="2415275"/>
          </a:xfrm>
        </p:grpSpPr>
        <p:pic>
          <p:nvPicPr>
            <p:cNvPr id="32" name="Picture 31">
              <a:extLst>
                <a:ext uri="{FF2B5EF4-FFF2-40B4-BE49-F238E27FC236}">
                  <a16:creationId xmlns:a16="http://schemas.microsoft.com/office/drawing/2014/main" id="{FCC87593-FA74-C945-B3C4-45266A34C277}"/>
                </a:ext>
              </a:extLst>
            </p:cNvPr>
            <p:cNvPicPr>
              <a:picLocks noChangeAspect="1"/>
            </p:cNvPicPr>
            <p:nvPr/>
          </p:nvPicPr>
          <p:blipFill>
            <a:blip r:embed="rId3"/>
            <a:stretch>
              <a:fillRect/>
            </a:stretch>
          </p:blipFill>
          <p:spPr>
            <a:xfrm>
              <a:off x="700001" y="997805"/>
              <a:ext cx="2350821" cy="2013180"/>
            </a:xfrm>
            <a:prstGeom prst="rect">
              <a:avLst/>
            </a:prstGeom>
          </p:spPr>
        </p:pic>
        <p:sp>
          <p:nvSpPr>
            <p:cNvPr id="33" name="Rectangle 32">
              <a:extLst>
                <a:ext uri="{FF2B5EF4-FFF2-40B4-BE49-F238E27FC236}">
                  <a16:creationId xmlns:a16="http://schemas.microsoft.com/office/drawing/2014/main" id="{3464293F-D717-024D-A2E9-D8EDC3F92882}"/>
                </a:ext>
              </a:extLst>
            </p:cNvPr>
            <p:cNvSpPr/>
            <p:nvPr/>
          </p:nvSpPr>
          <p:spPr>
            <a:xfrm>
              <a:off x="1412822" y="1252399"/>
              <a:ext cx="1247457" cy="369332"/>
            </a:xfrm>
            <a:prstGeom prst="rect">
              <a:avLst/>
            </a:prstGeom>
          </p:spPr>
          <p:txBody>
            <a:bodyPr wrap="none">
              <a:spAutoFit/>
            </a:bodyPr>
            <a:lstStyle/>
            <a:p>
              <a:r>
                <a:rPr lang="it-IT" b="1" dirty="0"/>
                <a:t>FAST_REG</a:t>
              </a:r>
              <a:endParaRPr lang="en-GB" dirty="0"/>
            </a:p>
          </p:txBody>
        </p:sp>
        <p:sp>
          <p:nvSpPr>
            <p:cNvPr id="34" name="Rectangle 33">
              <a:extLst>
                <a:ext uri="{FF2B5EF4-FFF2-40B4-BE49-F238E27FC236}">
                  <a16:creationId xmlns:a16="http://schemas.microsoft.com/office/drawing/2014/main" id="{6F95338B-3159-8341-9900-7EBD830F8608}"/>
                </a:ext>
              </a:extLst>
            </p:cNvPr>
            <p:cNvSpPr/>
            <p:nvPr/>
          </p:nvSpPr>
          <p:spPr>
            <a:xfrm>
              <a:off x="1367883" y="1896873"/>
              <a:ext cx="1404552" cy="369332"/>
            </a:xfrm>
            <a:prstGeom prst="rect">
              <a:avLst/>
            </a:prstGeom>
          </p:spPr>
          <p:txBody>
            <a:bodyPr wrap="none">
              <a:spAutoFit/>
            </a:bodyPr>
            <a:lstStyle/>
            <a:p>
              <a:r>
                <a:rPr lang="it-IT" b="1" dirty="0"/>
                <a:t>FAST_EVO1</a:t>
              </a:r>
              <a:endParaRPr lang="en-GB" dirty="0"/>
            </a:p>
          </p:txBody>
        </p:sp>
        <p:sp>
          <p:nvSpPr>
            <p:cNvPr id="35" name="Rectangle 34">
              <a:extLst>
                <a:ext uri="{FF2B5EF4-FFF2-40B4-BE49-F238E27FC236}">
                  <a16:creationId xmlns:a16="http://schemas.microsoft.com/office/drawing/2014/main" id="{C6ABC536-4CD7-894D-9E4A-331705792DCE}"/>
                </a:ext>
              </a:extLst>
            </p:cNvPr>
            <p:cNvSpPr/>
            <p:nvPr/>
          </p:nvSpPr>
          <p:spPr>
            <a:xfrm>
              <a:off x="1367883" y="2496039"/>
              <a:ext cx="1404552" cy="369332"/>
            </a:xfrm>
            <a:prstGeom prst="rect">
              <a:avLst/>
            </a:prstGeom>
          </p:spPr>
          <p:txBody>
            <a:bodyPr wrap="none">
              <a:spAutoFit/>
            </a:bodyPr>
            <a:lstStyle/>
            <a:p>
              <a:r>
                <a:rPr lang="it-IT" b="1"/>
                <a:t>FAST_EVO2</a:t>
              </a:r>
              <a:endParaRPr lang="en-GB"/>
            </a:p>
          </p:txBody>
        </p:sp>
        <p:cxnSp>
          <p:nvCxnSpPr>
            <p:cNvPr id="36" name="Straight Arrow Connector 35">
              <a:extLst>
                <a:ext uri="{FF2B5EF4-FFF2-40B4-BE49-F238E27FC236}">
                  <a16:creationId xmlns:a16="http://schemas.microsoft.com/office/drawing/2014/main" id="{C697EA48-3734-8B4F-8F9B-77255072908E}"/>
                </a:ext>
              </a:extLst>
            </p:cNvPr>
            <p:cNvCxnSpPr>
              <a:cxnSpLocks/>
            </p:cNvCxnSpPr>
            <p:nvPr/>
          </p:nvCxnSpPr>
          <p:spPr>
            <a:xfrm>
              <a:off x="809184" y="3105114"/>
              <a:ext cx="2142372" cy="0"/>
            </a:xfrm>
            <a:prstGeom prst="straightConnector1">
              <a:avLst/>
            </a:prstGeom>
            <a:ln>
              <a:solidFill>
                <a:srgbClr val="9411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07FDAD5-B7F1-DE41-A666-E4405D977699}"/>
                </a:ext>
              </a:extLst>
            </p:cNvPr>
            <p:cNvCxnSpPr>
              <a:cxnSpLocks/>
            </p:cNvCxnSpPr>
            <p:nvPr/>
          </p:nvCxnSpPr>
          <p:spPr>
            <a:xfrm flipV="1">
              <a:off x="615331" y="1102571"/>
              <a:ext cx="0" cy="1790626"/>
            </a:xfrm>
            <a:prstGeom prst="straightConnector1">
              <a:avLst/>
            </a:prstGeom>
            <a:ln>
              <a:solidFill>
                <a:srgbClr val="9411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B0B0D46-1F55-9740-94D9-0D2DD65B6DF1}"/>
                </a:ext>
              </a:extLst>
            </p:cNvPr>
            <p:cNvCxnSpPr>
              <a:cxnSpLocks/>
            </p:cNvCxnSpPr>
            <p:nvPr/>
          </p:nvCxnSpPr>
          <p:spPr>
            <a:xfrm>
              <a:off x="777654" y="2925005"/>
              <a:ext cx="0" cy="33203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0004E56-D280-2B45-A871-1916E0486AC0}"/>
                </a:ext>
              </a:extLst>
            </p:cNvPr>
            <p:cNvCxnSpPr>
              <a:cxnSpLocks/>
            </p:cNvCxnSpPr>
            <p:nvPr/>
          </p:nvCxnSpPr>
          <p:spPr>
            <a:xfrm>
              <a:off x="2964283" y="2939098"/>
              <a:ext cx="0" cy="33203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FBE94D8-CCEB-4D45-89F6-795FB261ED01}"/>
                </a:ext>
              </a:extLst>
            </p:cNvPr>
            <p:cNvCxnSpPr>
              <a:cxnSpLocks/>
            </p:cNvCxnSpPr>
            <p:nvPr/>
          </p:nvCxnSpPr>
          <p:spPr>
            <a:xfrm flipH="1">
              <a:off x="454778" y="2907290"/>
              <a:ext cx="28656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DFEFA94-E65C-3D4E-B31E-CC89D2541422}"/>
                </a:ext>
              </a:extLst>
            </p:cNvPr>
            <p:cNvCxnSpPr>
              <a:cxnSpLocks/>
            </p:cNvCxnSpPr>
            <p:nvPr/>
          </p:nvCxnSpPr>
          <p:spPr>
            <a:xfrm flipH="1">
              <a:off x="454778" y="1070763"/>
              <a:ext cx="28656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088B157-CAD3-CA4C-A572-09F6C590975D}"/>
                </a:ext>
              </a:extLst>
            </p:cNvPr>
            <p:cNvSpPr txBox="1"/>
            <p:nvPr/>
          </p:nvSpPr>
          <p:spPr>
            <a:xfrm>
              <a:off x="1600274" y="3136081"/>
              <a:ext cx="601447" cy="276999"/>
            </a:xfrm>
            <a:prstGeom prst="rect">
              <a:avLst/>
            </a:prstGeom>
            <a:noFill/>
          </p:spPr>
          <p:txBody>
            <a:bodyPr wrap="none" rtlCol="0">
              <a:spAutoFit/>
            </a:bodyPr>
            <a:lstStyle/>
            <a:p>
              <a:r>
                <a:rPr lang="en-GB" sz="1200">
                  <a:solidFill>
                    <a:srgbClr val="5D0602"/>
                  </a:solidFill>
                </a:rPr>
                <a:t>5 mm</a:t>
              </a:r>
            </a:p>
          </p:txBody>
        </p:sp>
        <p:sp>
          <p:nvSpPr>
            <p:cNvPr id="43" name="TextBox 42">
              <a:extLst>
                <a:ext uri="{FF2B5EF4-FFF2-40B4-BE49-F238E27FC236}">
                  <a16:creationId xmlns:a16="http://schemas.microsoft.com/office/drawing/2014/main" id="{2DAA2D1A-BFDA-2F4A-A531-54273D0A3338}"/>
                </a:ext>
              </a:extLst>
            </p:cNvPr>
            <p:cNvSpPr txBox="1"/>
            <p:nvPr/>
          </p:nvSpPr>
          <p:spPr>
            <a:xfrm rot="16200000">
              <a:off x="158876" y="1724983"/>
              <a:ext cx="601447" cy="276999"/>
            </a:xfrm>
            <a:prstGeom prst="rect">
              <a:avLst/>
            </a:prstGeom>
            <a:noFill/>
          </p:spPr>
          <p:txBody>
            <a:bodyPr wrap="none" rtlCol="0">
              <a:spAutoFit/>
            </a:bodyPr>
            <a:lstStyle/>
            <a:p>
              <a:r>
                <a:rPr lang="en-GB" sz="1200">
                  <a:solidFill>
                    <a:srgbClr val="5D0602"/>
                  </a:solidFill>
                </a:rPr>
                <a:t>5 mm</a:t>
              </a:r>
            </a:p>
          </p:txBody>
        </p:sp>
      </p:grpSp>
      <p:sp>
        <p:nvSpPr>
          <p:cNvPr id="4" name="TextBox 3">
            <a:extLst>
              <a:ext uri="{FF2B5EF4-FFF2-40B4-BE49-F238E27FC236}">
                <a16:creationId xmlns:a16="http://schemas.microsoft.com/office/drawing/2014/main" id="{4CA8E7BE-8E46-8C4C-B1B4-1A218E76AB2C}"/>
              </a:ext>
            </a:extLst>
          </p:cNvPr>
          <p:cNvSpPr txBox="1"/>
          <p:nvPr/>
        </p:nvSpPr>
        <p:spPr>
          <a:xfrm>
            <a:off x="1403648" y="946301"/>
            <a:ext cx="1667444" cy="369332"/>
          </a:xfrm>
          <a:prstGeom prst="rect">
            <a:avLst/>
          </a:prstGeom>
          <a:noFill/>
        </p:spPr>
        <p:txBody>
          <a:bodyPr wrap="none" rtlCol="0">
            <a:spAutoFit/>
          </a:bodyPr>
          <a:lstStyle/>
          <a:p>
            <a:r>
              <a:rPr lang="it-IT" b="1" dirty="0">
                <a:solidFill>
                  <a:srgbClr val="C00000"/>
                </a:solidFill>
                <a:latin typeface="Century Gothic" panose="020B0502020202020204" pitchFamily="34" charset="0"/>
              </a:rPr>
              <a:t>FAST1 Family </a:t>
            </a:r>
          </a:p>
        </p:txBody>
      </p:sp>
      <p:sp>
        <p:nvSpPr>
          <p:cNvPr id="44" name="TextBox 43">
            <a:extLst>
              <a:ext uri="{FF2B5EF4-FFF2-40B4-BE49-F238E27FC236}">
                <a16:creationId xmlns:a16="http://schemas.microsoft.com/office/drawing/2014/main" id="{A59DC208-A91D-634E-976A-E1397B280681}"/>
              </a:ext>
            </a:extLst>
          </p:cNvPr>
          <p:cNvSpPr txBox="1"/>
          <p:nvPr/>
        </p:nvSpPr>
        <p:spPr>
          <a:xfrm>
            <a:off x="5920081" y="946301"/>
            <a:ext cx="1667444" cy="369332"/>
          </a:xfrm>
          <a:prstGeom prst="rect">
            <a:avLst/>
          </a:prstGeom>
          <a:noFill/>
        </p:spPr>
        <p:txBody>
          <a:bodyPr wrap="none" rtlCol="0">
            <a:spAutoFit/>
          </a:bodyPr>
          <a:lstStyle/>
          <a:p>
            <a:r>
              <a:rPr lang="it-IT" b="1" dirty="0">
                <a:solidFill>
                  <a:srgbClr val="C00000"/>
                </a:solidFill>
                <a:latin typeface="Century Gothic" panose="020B0502020202020204" pitchFamily="34" charset="0"/>
              </a:rPr>
              <a:t>FAST2 Family </a:t>
            </a:r>
          </a:p>
        </p:txBody>
      </p:sp>
      <p:grpSp>
        <p:nvGrpSpPr>
          <p:cNvPr id="45" name="Group 44">
            <a:extLst>
              <a:ext uri="{FF2B5EF4-FFF2-40B4-BE49-F238E27FC236}">
                <a16:creationId xmlns:a16="http://schemas.microsoft.com/office/drawing/2014/main" id="{FDA7DB8D-619B-0F45-A18C-22602778C539}"/>
              </a:ext>
            </a:extLst>
          </p:cNvPr>
          <p:cNvGrpSpPr/>
          <p:nvPr/>
        </p:nvGrpSpPr>
        <p:grpSpPr>
          <a:xfrm>
            <a:off x="4572000" y="1329259"/>
            <a:ext cx="3486764" cy="3502549"/>
            <a:chOff x="321100" y="997805"/>
            <a:chExt cx="2729722" cy="2415275"/>
          </a:xfrm>
        </p:grpSpPr>
        <p:pic>
          <p:nvPicPr>
            <p:cNvPr id="46" name="Picture 45">
              <a:extLst>
                <a:ext uri="{FF2B5EF4-FFF2-40B4-BE49-F238E27FC236}">
                  <a16:creationId xmlns:a16="http://schemas.microsoft.com/office/drawing/2014/main" id="{23EFACDA-C97D-8548-A3AE-B6988A8EF6BF}"/>
                </a:ext>
              </a:extLst>
            </p:cNvPr>
            <p:cNvPicPr>
              <a:picLocks noChangeAspect="1"/>
            </p:cNvPicPr>
            <p:nvPr/>
          </p:nvPicPr>
          <p:blipFill>
            <a:blip r:embed="rId3"/>
            <a:stretch>
              <a:fillRect/>
            </a:stretch>
          </p:blipFill>
          <p:spPr>
            <a:xfrm>
              <a:off x="700001" y="997805"/>
              <a:ext cx="2350821" cy="2013180"/>
            </a:xfrm>
            <a:prstGeom prst="rect">
              <a:avLst/>
            </a:prstGeom>
          </p:spPr>
        </p:pic>
        <p:sp>
          <p:nvSpPr>
            <p:cNvPr id="48" name="Rectangle 47">
              <a:extLst>
                <a:ext uri="{FF2B5EF4-FFF2-40B4-BE49-F238E27FC236}">
                  <a16:creationId xmlns:a16="http://schemas.microsoft.com/office/drawing/2014/main" id="{DC035658-E6F5-0C43-82CF-D06F67869987}"/>
                </a:ext>
              </a:extLst>
            </p:cNvPr>
            <p:cNvSpPr/>
            <p:nvPr/>
          </p:nvSpPr>
          <p:spPr>
            <a:xfrm>
              <a:off x="1033379" y="1264065"/>
              <a:ext cx="1748412" cy="233459"/>
            </a:xfrm>
            <a:prstGeom prst="rect">
              <a:avLst/>
            </a:prstGeom>
          </p:spPr>
          <p:txBody>
            <a:bodyPr wrap="none">
              <a:spAutoFit/>
            </a:bodyPr>
            <a:lstStyle/>
            <a:p>
              <a:pPr algn="ctr"/>
              <a:r>
                <a:rPr lang="it-IT" sz="1600" b="1" dirty="0"/>
                <a:t>FAST_EVO1_Full_analog</a:t>
              </a:r>
              <a:endParaRPr lang="en-GB" sz="1600" dirty="0"/>
            </a:p>
          </p:txBody>
        </p:sp>
        <p:sp>
          <p:nvSpPr>
            <p:cNvPr id="49" name="Rectangle 48">
              <a:extLst>
                <a:ext uri="{FF2B5EF4-FFF2-40B4-BE49-F238E27FC236}">
                  <a16:creationId xmlns:a16="http://schemas.microsoft.com/office/drawing/2014/main" id="{8B3D640E-D74E-3A44-93F4-ED4EA5B4DFA1}"/>
                </a:ext>
              </a:extLst>
            </p:cNvPr>
            <p:cNvSpPr/>
            <p:nvPr/>
          </p:nvSpPr>
          <p:spPr>
            <a:xfrm>
              <a:off x="1204596" y="1883318"/>
              <a:ext cx="1430906" cy="233459"/>
            </a:xfrm>
            <a:prstGeom prst="rect">
              <a:avLst/>
            </a:prstGeom>
          </p:spPr>
          <p:txBody>
            <a:bodyPr wrap="none">
              <a:spAutoFit/>
            </a:bodyPr>
            <a:lstStyle/>
            <a:p>
              <a:pPr algn="ctr"/>
              <a:r>
                <a:rPr lang="it-IT" sz="1600" b="1" dirty="0"/>
                <a:t>FAST_EVO1_Hybrid</a:t>
              </a:r>
              <a:endParaRPr lang="en-GB" sz="1600" dirty="0"/>
            </a:p>
          </p:txBody>
        </p:sp>
        <p:sp>
          <p:nvSpPr>
            <p:cNvPr id="50" name="Rectangle 49">
              <a:extLst>
                <a:ext uri="{FF2B5EF4-FFF2-40B4-BE49-F238E27FC236}">
                  <a16:creationId xmlns:a16="http://schemas.microsoft.com/office/drawing/2014/main" id="{0D679177-0C3D-AE42-8A69-6018AD3DFF38}"/>
                </a:ext>
              </a:extLst>
            </p:cNvPr>
            <p:cNvSpPr/>
            <p:nvPr/>
          </p:nvSpPr>
          <p:spPr>
            <a:xfrm>
              <a:off x="1051511" y="2495095"/>
              <a:ext cx="1714226" cy="233459"/>
            </a:xfrm>
            <a:prstGeom prst="rect">
              <a:avLst/>
            </a:prstGeom>
          </p:spPr>
          <p:txBody>
            <a:bodyPr wrap="none">
              <a:spAutoFit/>
            </a:bodyPr>
            <a:lstStyle/>
            <a:p>
              <a:pPr algn="ctr"/>
              <a:r>
                <a:rPr lang="it-IT" sz="1600" b="1" dirty="0"/>
                <a:t>FAST_EVO1_Full_digital</a:t>
              </a:r>
              <a:endParaRPr lang="en-GB" sz="1600" dirty="0"/>
            </a:p>
          </p:txBody>
        </p:sp>
        <p:cxnSp>
          <p:nvCxnSpPr>
            <p:cNvPr id="51" name="Straight Arrow Connector 50">
              <a:extLst>
                <a:ext uri="{FF2B5EF4-FFF2-40B4-BE49-F238E27FC236}">
                  <a16:creationId xmlns:a16="http://schemas.microsoft.com/office/drawing/2014/main" id="{E69399DF-36A2-6E4F-A542-50909F6E2DD9}"/>
                </a:ext>
              </a:extLst>
            </p:cNvPr>
            <p:cNvCxnSpPr>
              <a:cxnSpLocks/>
            </p:cNvCxnSpPr>
            <p:nvPr/>
          </p:nvCxnSpPr>
          <p:spPr>
            <a:xfrm>
              <a:off x="809184" y="3105114"/>
              <a:ext cx="2142372" cy="0"/>
            </a:xfrm>
            <a:prstGeom prst="straightConnector1">
              <a:avLst/>
            </a:prstGeom>
            <a:ln>
              <a:solidFill>
                <a:srgbClr val="9411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E68D8D7-D9A0-144B-A6D0-E5504BC7789B}"/>
                </a:ext>
              </a:extLst>
            </p:cNvPr>
            <p:cNvCxnSpPr>
              <a:cxnSpLocks/>
            </p:cNvCxnSpPr>
            <p:nvPr/>
          </p:nvCxnSpPr>
          <p:spPr>
            <a:xfrm flipV="1">
              <a:off x="615331" y="1102571"/>
              <a:ext cx="0" cy="1790626"/>
            </a:xfrm>
            <a:prstGeom prst="straightConnector1">
              <a:avLst/>
            </a:prstGeom>
            <a:ln>
              <a:solidFill>
                <a:srgbClr val="9411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9008B7C-D9B5-E74D-9426-A61446EA1712}"/>
                </a:ext>
              </a:extLst>
            </p:cNvPr>
            <p:cNvCxnSpPr>
              <a:cxnSpLocks/>
            </p:cNvCxnSpPr>
            <p:nvPr/>
          </p:nvCxnSpPr>
          <p:spPr>
            <a:xfrm>
              <a:off x="777654" y="2925005"/>
              <a:ext cx="0" cy="33203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3C986DA-0916-C843-8B49-52476BD51303}"/>
                </a:ext>
              </a:extLst>
            </p:cNvPr>
            <p:cNvCxnSpPr>
              <a:cxnSpLocks/>
            </p:cNvCxnSpPr>
            <p:nvPr/>
          </p:nvCxnSpPr>
          <p:spPr>
            <a:xfrm>
              <a:off x="2964283" y="2939098"/>
              <a:ext cx="0" cy="33203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D155D01-348A-3F4A-955A-B43FB7669D5D}"/>
                </a:ext>
              </a:extLst>
            </p:cNvPr>
            <p:cNvCxnSpPr>
              <a:cxnSpLocks/>
            </p:cNvCxnSpPr>
            <p:nvPr/>
          </p:nvCxnSpPr>
          <p:spPr>
            <a:xfrm flipH="1">
              <a:off x="454778" y="2907290"/>
              <a:ext cx="28656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89A89B9-BCB9-9B44-A935-0F3AFB3F5428}"/>
                </a:ext>
              </a:extLst>
            </p:cNvPr>
            <p:cNvCxnSpPr>
              <a:cxnSpLocks/>
            </p:cNvCxnSpPr>
            <p:nvPr/>
          </p:nvCxnSpPr>
          <p:spPr>
            <a:xfrm flipH="1">
              <a:off x="454778" y="1070763"/>
              <a:ext cx="28656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98C5A30-6194-7D4C-8D9F-B4B9FB18AFDA}"/>
                </a:ext>
              </a:extLst>
            </p:cNvPr>
            <p:cNvSpPr txBox="1"/>
            <p:nvPr/>
          </p:nvSpPr>
          <p:spPr>
            <a:xfrm>
              <a:off x="1600274" y="3136081"/>
              <a:ext cx="601447" cy="276999"/>
            </a:xfrm>
            <a:prstGeom prst="rect">
              <a:avLst/>
            </a:prstGeom>
            <a:noFill/>
          </p:spPr>
          <p:txBody>
            <a:bodyPr wrap="none" rtlCol="0">
              <a:spAutoFit/>
            </a:bodyPr>
            <a:lstStyle/>
            <a:p>
              <a:r>
                <a:rPr lang="en-GB" sz="1200">
                  <a:solidFill>
                    <a:srgbClr val="5D0602"/>
                  </a:solidFill>
                </a:rPr>
                <a:t>5 mm</a:t>
              </a:r>
            </a:p>
          </p:txBody>
        </p:sp>
        <p:sp>
          <p:nvSpPr>
            <p:cNvPr id="58" name="TextBox 57">
              <a:extLst>
                <a:ext uri="{FF2B5EF4-FFF2-40B4-BE49-F238E27FC236}">
                  <a16:creationId xmlns:a16="http://schemas.microsoft.com/office/drawing/2014/main" id="{208E3BF3-E64C-6D41-97A7-EF618521FD75}"/>
                </a:ext>
              </a:extLst>
            </p:cNvPr>
            <p:cNvSpPr txBox="1"/>
            <p:nvPr/>
          </p:nvSpPr>
          <p:spPr>
            <a:xfrm rot="16200000">
              <a:off x="158876" y="1724983"/>
              <a:ext cx="601447" cy="276999"/>
            </a:xfrm>
            <a:prstGeom prst="rect">
              <a:avLst/>
            </a:prstGeom>
            <a:noFill/>
          </p:spPr>
          <p:txBody>
            <a:bodyPr wrap="none" rtlCol="0">
              <a:spAutoFit/>
            </a:bodyPr>
            <a:lstStyle/>
            <a:p>
              <a:r>
                <a:rPr lang="en-GB" sz="1200">
                  <a:solidFill>
                    <a:srgbClr val="5D0602"/>
                  </a:solidFill>
                </a:rPr>
                <a:t>5 mm</a:t>
              </a:r>
            </a:p>
          </p:txBody>
        </p:sp>
      </p:grpSp>
    </p:spTree>
    <p:extLst>
      <p:ext uri="{BB962C8B-B14F-4D97-AF65-F5344CB8AC3E}">
        <p14:creationId xmlns:p14="http://schemas.microsoft.com/office/powerpoint/2010/main" val="514320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en-GB" sz="2400" b="1" dirty="0">
                <a:solidFill>
                  <a:schemeClr val="bg1"/>
                </a:solidFill>
                <a:latin typeface="Century Gothic" panose="020B0502020202020204" pitchFamily="34" charset="0"/>
              </a:rPr>
              <a:t>Ideas for the MPW</a:t>
            </a:r>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en-GB"/>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26</a:t>
            </a:fld>
            <a:endParaRPr lang="en-GB"/>
          </a:p>
        </p:txBody>
      </p:sp>
      <p:sp>
        <p:nvSpPr>
          <p:cNvPr id="44" name="TextBox 43">
            <a:extLst>
              <a:ext uri="{FF2B5EF4-FFF2-40B4-BE49-F238E27FC236}">
                <a16:creationId xmlns:a16="http://schemas.microsoft.com/office/drawing/2014/main" id="{A59DC208-A91D-634E-976A-E1397B280681}"/>
              </a:ext>
            </a:extLst>
          </p:cNvPr>
          <p:cNvSpPr txBox="1"/>
          <p:nvPr/>
        </p:nvSpPr>
        <p:spPr>
          <a:xfrm>
            <a:off x="1763688" y="873779"/>
            <a:ext cx="1667444" cy="369332"/>
          </a:xfrm>
          <a:prstGeom prst="rect">
            <a:avLst/>
          </a:prstGeom>
          <a:noFill/>
        </p:spPr>
        <p:txBody>
          <a:bodyPr wrap="none" rtlCol="0">
            <a:spAutoFit/>
          </a:bodyPr>
          <a:lstStyle/>
          <a:p>
            <a:r>
              <a:rPr lang="it-IT" b="1" dirty="0">
                <a:solidFill>
                  <a:srgbClr val="C00000"/>
                </a:solidFill>
                <a:latin typeface="Century Gothic" panose="020B0502020202020204" pitchFamily="34" charset="0"/>
              </a:rPr>
              <a:t>FAST2 Family </a:t>
            </a:r>
          </a:p>
        </p:txBody>
      </p:sp>
      <p:grpSp>
        <p:nvGrpSpPr>
          <p:cNvPr id="45" name="Group 44">
            <a:extLst>
              <a:ext uri="{FF2B5EF4-FFF2-40B4-BE49-F238E27FC236}">
                <a16:creationId xmlns:a16="http://schemas.microsoft.com/office/drawing/2014/main" id="{FDA7DB8D-619B-0F45-A18C-22602778C539}"/>
              </a:ext>
            </a:extLst>
          </p:cNvPr>
          <p:cNvGrpSpPr/>
          <p:nvPr/>
        </p:nvGrpSpPr>
        <p:grpSpPr>
          <a:xfrm>
            <a:off x="415607" y="1256737"/>
            <a:ext cx="3486764" cy="3502549"/>
            <a:chOff x="321100" y="997805"/>
            <a:chExt cx="2729722" cy="2415275"/>
          </a:xfrm>
        </p:grpSpPr>
        <p:pic>
          <p:nvPicPr>
            <p:cNvPr id="46" name="Picture 45">
              <a:extLst>
                <a:ext uri="{FF2B5EF4-FFF2-40B4-BE49-F238E27FC236}">
                  <a16:creationId xmlns:a16="http://schemas.microsoft.com/office/drawing/2014/main" id="{23EFACDA-C97D-8548-A3AE-B6988A8EF6BF}"/>
                </a:ext>
              </a:extLst>
            </p:cNvPr>
            <p:cNvPicPr>
              <a:picLocks noChangeAspect="1"/>
            </p:cNvPicPr>
            <p:nvPr/>
          </p:nvPicPr>
          <p:blipFill>
            <a:blip r:embed="rId3"/>
            <a:stretch>
              <a:fillRect/>
            </a:stretch>
          </p:blipFill>
          <p:spPr>
            <a:xfrm>
              <a:off x="700001" y="997805"/>
              <a:ext cx="2350821" cy="2013180"/>
            </a:xfrm>
            <a:prstGeom prst="rect">
              <a:avLst/>
            </a:prstGeom>
          </p:spPr>
        </p:pic>
        <p:sp>
          <p:nvSpPr>
            <p:cNvPr id="48" name="Rectangle 47">
              <a:extLst>
                <a:ext uri="{FF2B5EF4-FFF2-40B4-BE49-F238E27FC236}">
                  <a16:creationId xmlns:a16="http://schemas.microsoft.com/office/drawing/2014/main" id="{DC035658-E6F5-0C43-82CF-D06F67869987}"/>
                </a:ext>
              </a:extLst>
            </p:cNvPr>
            <p:cNvSpPr/>
            <p:nvPr/>
          </p:nvSpPr>
          <p:spPr>
            <a:xfrm>
              <a:off x="1033379" y="1264065"/>
              <a:ext cx="1748412" cy="233459"/>
            </a:xfrm>
            <a:prstGeom prst="rect">
              <a:avLst/>
            </a:prstGeom>
          </p:spPr>
          <p:txBody>
            <a:bodyPr wrap="none">
              <a:spAutoFit/>
            </a:bodyPr>
            <a:lstStyle/>
            <a:p>
              <a:pPr algn="ctr"/>
              <a:r>
                <a:rPr lang="it-IT" sz="1600" b="1" dirty="0"/>
                <a:t>FAST_EVO1_Full_analog</a:t>
              </a:r>
              <a:endParaRPr lang="en-GB" sz="1600" dirty="0"/>
            </a:p>
          </p:txBody>
        </p:sp>
        <p:sp>
          <p:nvSpPr>
            <p:cNvPr id="49" name="Rectangle 48">
              <a:extLst>
                <a:ext uri="{FF2B5EF4-FFF2-40B4-BE49-F238E27FC236}">
                  <a16:creationId xmlns:a16="http://schemas.microsoft.com/office/drawing/2014/main" id="{8B3D640E-D74E-3A44-93F4-ED4EA5B4DFA1}"/>
                </a:ext>
              </a:extLst>
            </p:cNvPr>
            <p:cNvSpPr/>
            <p:nvPr/>
          </p:nvSpPr>
          <p:spPr>
            <a:xfrm>
              <a:off x="1204596" y="1883318"/>
              <a:ext cx="1430906" cy="233459"/>
            </a:xfrm>
            <a:prstGeom prst="rect">
              <a:avLst/>
            </a:prstGeom>
          </p:spPr>
          <p:txBody>
            <a:bodyPr wrap="none">
              <a:spAutoFit/>
            </a:bodyPr>
            <a:lstStyle/>
            <a:p>
              <a:pPr algn="ctr"/>
              <a:r>
                <a:rPr lang="it-IT" sz="1600" b="1" dirty="0"/>
                <a:t>FAST_EVO1_Hybrid</a:t>
              </a:r>
              <a:endParaRPr lang="en-GB" sz="1600" dirty="0"/>
            </a:p>
          </p:txBody>
        </p:sp>
        <p:sp>
          <p:nvSpPr>
            <p:cNvPr id="50" name="Rectangle 49">
              <a:extLst>
                <a:ext uri="{FF2B5EF4-FFF2-40B4-BE49-F238E27FC236}">
                  <a16:creationId xmlns:a16="http://schemas.microsoft.com/office/drawing/2014/main" id="{0D679177-0C3D-AE42-8A69-6018AD3DFF38}"/>
                </a:ext>
              </a:extLst>
            </p:cNvPr>
            <p:cNvSpPr/>
            <p:nvPr/>
          </p:nvSpPr>
          <p:spPr>
            <a:xfrm>
              <a:off x="1051511" y="2495095"/>
              <a:ext cx="1714226" cy="233459"/>
            </a:xfrm>
            <a:prstGeom prst="rect">
              <a:avLst/>
            </a:prstGeom>
          </p:spPr>
          <p:txBody>
            <a:bodyPr wrap="none">
              <a:spAutoFit/>
            </a:bodyPr>
            <a:lstStyle/>
            <a:p>
              <a:pPr algn="ctr"/>
              <a:r>
                <a:rPr lang="it-IT" sz="1600" b="1" dirty="0"/>
                <a:t>FAST_EVO1_Full_digital</a:t>
              </a:r>
              <a:endParaRPr lang="en-GB" sz="1600" dirty="0"/>
            </a:p>
          </p:txBody>
        </p:sp>
        <p:cxnSp>
          <p:nvCxnSpPr>
            <p:cNvPr id="51" name="Straight Arrow Connector 50">
              <a:extLst>
                <a:ext uri="{FF2B5EF4-FFF2-40B4-BE49-F238E27FC236}">
                  <a16:creationId xmlns:a16="http://schemas.microsoft.com/office/drawing/2014/main" id="{E69399DF-36A2-6E4F-A542-50909F6E2DD9}"/>
                </a:ext>
              </a:extLst>
            </p:cNvPr>
            <p:cNvCxnSpPr>
              <a:cxnSpLocks/>
            </p:cNvCxnSpPr>
            <p:nvPr/>
          </p:nvCxnSpPr>
          <p:spPr>
            <a:xfrm>
              <a:off x="809184" y="3105114"/>
              <a:ext cx="2142372" cy="0"/>
            </a:xfrm>
            <a:prstGeom prst="straightConnector1">
              <a:avLst/>
            </a:prstGeom>
            <a:ln>
              <a:solidFill>
                <a:srgbClr val="9411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E68D8D7-D9A0-144B-A6D0-E5504BC7789B}"/>
                </a:ext>
              </a:extLst>
            </p:cNvPr>
            <p:cNvCxnSpPr>
              <a:cxnSpLocks/>
            </p:cNvCxnSpPr>
            <p:nvPr/>
          </p:nvCxnSpPr>
          <p:spPr>
            <a:xfrm flipV="1">
              <a:off x="615331" y="1102571"/>
              <a:ext cx="0" cy="1790626"/>
            </a:xfrm>
            <a:prstGeom prst="straightConnector1">
              <a:avLst/>
            </a:prstGeom>
            <a:ln>
              <a:solidFill>
                <a:srgbClr val="9411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9008B7C-D9B5-E74D-9426-A61446EA1712}"/>
                </a:ext>
              </a:extLst>
            </p:cNvPr>
            <p:cNvCxnSpPr>
              <a:cxnSpLocks/>
            </p:cNvCxnSpPr>
            <p:nvPr/>
          </p:nvCxnSpPr>
          <p:spPr>
            <a:xfrm>
              <a:off x="777654" y="2925005"/>
              <a:ext cx="0" cy="33203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3C986DA-0916-C843-8B49-52476BD51303}"/>
                </a:ext>
              </a:extLst>
            </p:cNvPr>
            <p:cNvCxnSpPr>
              <a:cxnSpLocks/>
            </p:cNvCxnSpPr>
            <p:nvPr/>
          </p:nvCxnSpPr>
          <p:spPr>
            <a:xfrm>
              <a:off x="2964283" y="2939098"/>
              <a:ext cx="0" cy="33203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D155D01-348A-3F4A-955A-B43FB7669D5D}"/>
                </a:ext>
              </a:extLst>
            </p:cNvPr>
            <p:cNvCxnSpPr>
              <a:cxnSpLocks/>
            </p:cNvCxnSpPr>
            <p:nvPr/>
          </p:nvCxnSpPr>
          <p:spPr>
            <a:xfrm flipH="1">
              <a:off x="454778" y="2907290"/>
              <a:ext cx="28656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89A89B9-BCB9-9B44-A935-0F3AFB3F5428}"/>
                </a:ext>
              </a:extLst>
            </p:cNvPr>
            <p:cNvCxnSpPr>
              <a:cxnSpLocks/>
            </p:cNvCxnSpPr>
            <p:nvPr/>
          </p:nvCxnSpPr>
          <p:spPr>
            <a:xfrm flipH="1">
              <a:off x="454778" y="1070763"/>
              <a:ext cx="28656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98C5A30-6194-7D4C-8D9F-B4B9FB18AFDA}"/>
                </a:ext>
              </a:extLst>
            </p:cNvPr>
            <p:cNvSpPr txBox="1"/>
            <p:nvPr/>
          </p:nvSpPr>
          <p:spPr>
            <a:xfrm>
              <a:off x="1600274" y="3136081"/>
              <a:ext cx="601447" cy="276999"/>
            </a:xfrm>
            <a:prstGeom prst="rect">
              <a:avLst/>
            </a:prstGeom>
            <a:noFill/>
          </p:spPr>
          <p:txBody>
            <a:bodyPr wrap="none" rtlCol="0">
              <a:spAutoFit/>
            </a:bodyPr>
            <a:lstStyle/>
            <a:p>
              <a:r>
                <a:rPr lang="en-GB" sz="1200">
                  <a:solidFill>
                    <a:srgbClr val="5D0602"/>
                  </a:solidFill>
                </a:rPr>
                <a:t>5 mm</a:t>
              </a:r>
            </a:p>
          </p:txBody>
        </p:sp>
        <p:sp>
          <p:nvSpPr>
            <p:cNvPr id="58" name="TextBox 57">
              <a:extLst>
                <a:ext uri="{FF2B5EF4-FFF2-40B4-BE49-F238E27FC236}">
                  <a16:creationId xmlns:a16="http://schemas.microsoft.com/office/drawing/2014/main" id="{208E3BF3-E64C-6D41-97A7-EF618521FD75}"/>
                </a:ext>
              </a:extLst>
            </p:cNvPr>
            <p:cNvSpPr txBox="1"/>
            <p:nvPr/>
          </p:nvSpPr>
          <p:spPr>
            <a:xfrm rot="16200000">
              <a:off x="158876" y="1724983"/>
              <a:ext cx="601447" cy="276999"/>
            </a:xfrm>
            <a:prstGeom prst="rect">
              <a:avLst/>
            </a:prstGeom>
            <a:noFill/>
          </p:spPr>
          <p:txBody>
            <a:bodyPr wrap="none" rtlCol="0">
              <a:spAutoFit/>
            </a:bodyPr>
            <a:lstStyle/>
            <a:p>
              <a:r>
                <a:rPr lang="en-GB" sz="1200">
                  <a:solidFill>
                    <a:srgbClr val="5D0602"/>
                  </a:solidFill>
                </a:rPr>
                <a:t>5 mm</a:t>
              </a:r>
            </a:p>
          </p:txBody>
        </p:sp>
      </p:grpSp>
      <p:sp>
        <p:nvSpPr>
          <p:cNvPr id="5" name="TextBox 4">
            <a:extLst>
              <a:ext uri="{FF2B5EF4-FFF2-40B4-BE49-F238E27FC236}">
                <a16:creationId xmlns:a16="http://schemas.microsoft.com/office/drawing/2014/main" id="{47A44DAE-E53A-FE40-BBB7-7573AABF4588}"/>
              </a:ext>
            </a:extLst>
          </p:cNvPr>
          <p:cNvSpPr txBox="1"/>
          <p:nvPr/>
        </p:nvSpPr>
        <p:spPr>
          <a:xfrm>
            <a:off x="4347910" y="1495643"/>
            <a:ext cx="2400016" cy="523220"/>
          </a:xfrm>
          <a:prstGeom prst="rect">
            <a:avLst/>
          </a:prstGeom>
          <a:noFill/>
        </p:spPr>
        <p:txBody>
          <a:bodyPr wrap="none" rtlCol="0">
            <a:spAutoFit/>
          </a:bodyPr>
          <a:lstStyle/>
          <a:p>
            <a:r>
              <a:rPr lang="it-IT" sz="1400" dirty="0" err="1">
                <a:latin typeface="Century Gothic" panose="020B0502020202020204" pitchFamily="34" charset="0"/>
              </a:rPr>
              <a:t>Number</a:t>
            </a:r>
            <a:r>
              <a:rPr lang="it-IT" sz="1400" dirty="0">
                <a:latin typeface="Century Gothic" panose="020B0502020202020204" pitchFamily="34" charset="0"/>
              </a:rPr>
              <a:t> of </a:t>
            </a:r>
            <a:r>
              <a:rPr lang="it-IT" sz="1400" dirty="0" err="1">
                <a:latin typeface="Century Gothic" panose="020B0502020202020204" pitchFamily="34" charset="0"/>
              </a:rPr>
              <a:t>channels</a:t>
            </a:r>
            <a:r>
              <a:rPr lang="it-IT" sz="1400" dirty="0">
                <a:latin typeface="Century Gothic" panose="020B0502020202020204" pitchFamily="34" charset="0"/>
              </a:rPr>
              <a:t>: 16 </a:t>
            </a:r>
          </a:p>
          <a:p>
            <a:r>
              <a:rPr lang="it-IT" sz="1400" dirty="0">
                <a:latin typeface="Century Gothic" panose="020B0502020202020204" pitchFamily="34" charset="0"/>
              </a:rPr>
              <a:t>Chain: FE + </a:t>
            </a:r>
            <a:r>
              <a:rPr lang="it-IT" sz="1400" dirty="0" err="1">
                <a:latin typeface="Century Gothic" panose="020B0502020202020204" pitchFamily="34" charset="0"/>
              </a:rPr>
              <a:t>Analog</a:t>
            </a:r>
            <a:r>
              <a:rPr lang="it-IT" sz="1400" dirty="0">
                <a:latin typeface="Century Gothic" panose="020B0502020202020204" pitchFamily="34" charset="0"/>
              </a:rPr>
              <a:t> buffer</a:t>
            </a:r>
          </a:p>
        </p:txBody>
      </p:sp>
      <p:sp>
        <p:nvSpPr>
          <p:cNvPr id="59" name="TextBox 58">
            <a:extLst>
              <a:ext uri="{FF2B5EF4-FFF2-40B4-BE49-F238E27FC236}">
                <a16:creationId xmlns:a16="http://schemas.microsoft.com/office/drawing/2014/main" id="{D0C1873E-FCBA-5946-99F9-93AC18E7F737}"/>
              </a:ext>
            </a:extLst>
          </p:cNvPr>
          <p:cNvSpPr txBox="1"/>
          <p:nvPr/>
        </p:nvSpPr>
        <p:spPr>
          <a:xfrm>
            <a:off x="4347910" y="2301369"/>
            <a:ext cx="4543231" cy="738664"/>
          </a:xfrm>
          <a:prstGeom prst="rect">
            <a:avLst/>
          </a:prstGeom>
          <a:noFill/>
        </p:spPr>
        <p:txBody>
          <a:bodyPr wrap="none" rtlCol="0">
            <a:spAutoFit/>
          </a:bodyPr>
          <a:lstStyle/>
          <a:p>
            <a:r>
              <a:rPr lang="it-IT" sz="1400" dirty="0" err="1">
                <a:latin typeface="Century Gothic" panose="020B0502020202020204" pitchFamily="34" charset="0"/>
              </a:rPr>
              <a:t>Number</a:t>
            </a:r>
            <a:r>
              <a:rPr lang="it-IT" sz="1400" dirty="0">
                <a:latin typeface="Century Gothic" panose="020B0502020202020204" pitchFamily="34" charset="0"/>
              </a:rPr>
              <a:t> of </a:t>
            </a:r>
            <a:r>
              <a:rPr lang="it-IT" sz="1400" dirty="0" err="1">
                <a:latin typeface="Century Gothic" panose="020B0502020202020204" pitchFamily="34" charset="0"/>
              </a:rPr>
              <a:t>channels</a:t>
            </a:r>
            <a:r>
              <a:rPr lang="it-IT" sz="1400" dirty="0">
                <a:latin typeface="Century Gothic" panose="020B0502020202020204" pitchFamily="34" charset="0"/>
              </a:rPr>
              <a:t>: </a:t>
            </a:r>
            <a:r>
              <a:rPr lang="it-IT" sz="1400" b="1" dirty="0">
                <a:latin typeface="Century Gothic" panose="020B0502020202020204" pitchFamily="34" charset="0"/>
              </a:rPr>
              <a:t>8 + 8 </a:t>
            </a:r>
            <a:r>
              <a:rPr lang="it-IT" sz="1400" dirty="0">
                <a:latin typeface="Century Gothic" panose="020B0502020202020204" pitchFamily="34" charset="0"/>
              </a:rPr>
              <a:t>or </a:t>
            </a:r>
            <a:r>
              <a:rPr lang="it-IT" sz="1400" b="1" dirty="0">
                <a:latin typeface="Century Gothic" panose="020B0502020202020204" pitchFamily="34" charset="0"/>
              </a:rPr>
              <a:t>16 </a:t>
            </a:r>
            <a:r>
              <a:rPr lang="it-IT" sz="1400" b="1" dirty="0" err="1">
                <a:latin typeface="Century Gothic" panose="020B0502020202020204" pitchFamily="34" charset="0"/>
              </a:rPr>
              <a:t>digital</a:t>
            </a:r>
            <a:r>
              <a:rPr lang="it-IT" sz="1400" b="1" dirty="0">
                <a:latin typeface="Century Gothic" panose="020B0502020202020204" pitchFamily="34" charset="0"/>
              </a:rPr>
              <a:t> + 4 </a:t>
            </a:r>
            <a:r>
              <a:rPr lang="it-IT" sz="1400" b="1" dirty="0" err="1">
                <a:latin typeface="Century Gothic" panose="020B0502020202020204" pitchFamily="34" charset="0"/>
              </a:rPr>
              <a:t>analog</a:t>
            </a:r>
            <a:r>
              <a:rPr lang="it-IT" sz="1400" b="1" dirty="0">
                <a:latin typeface="Century Gothic" panose="020B0502020202020204" pitchFamily="34" charset="0"/>
              </a:rPr>
              <a:t> </a:t>
            </a:r>
          </a:p>
          <a:p>
            <a:r>
              <a:rPr lang="it-IT" sz="1400" dirty="0">
                <a:latin typeface="Century Gothic" panose="020B0502020202020204" pitchFamily="34" charset="0"/>
              </a:rPr>
              <a:t>Chain </a:t>
            </a:r>
            <a:r>
              <a:rPr lang="it-IT" sz="1400" dirty="0" err="1">
                <a:latin typeface="Century Gothic" panose="020B0502020202020204" pitchFamily="34" charset="0"/>
              </a:rPr>
              <a:t>analog</a:t>
            </a:r>
            <a:r>
              <a:rPr lang="it-IT" sz="1400" dirty="0">
                <a:latin typeface="Century Gothic" panose="020B0502020202020204" pitchFamily="34" charset="0"/>
              </a:rPr>
              <a:t>: FE + </a:t>
            </a:r>
            <a:r>
              <a:rPr lang="it-IT" sz="1400" dirty="0" err="1">
                <a:latin typeface="Century Gothic" panose="020B0502020202020204" pitchFamily="34" charset="0"/>
              </a:rPr>
              <a:t>Analog</a:t>
            </a:r>
            <a:r>
              <a:rPr lang="it-IT" sz="1400" dirty="0">
                <a:latin typeface="Century Gothic" panose="020B0502020202020204" pitchFamily="34" charset="0"/>
              </a:rPr>
              <a:t> buffer</a:t>
            </a:r>
          </a:p>
          <a:p>
            <a:r>
              <a:rPr lang="it-IT" sz="1400" dirty="0">
                <a:latin typeface="Century Gothic" panose="020B0502020202020204" pitchFamily="34" charset="0"/>
              </a:rPr>
              <a:t>Chain </a:t>
            </a:r>
            <a:r>
              <a:rPr lang="it-IT" sz="1400" dirty="0" err="1">
                <a:latin typeface="Century Gothic" panose="020B0502020202020204" pitchFamily="34" charset="0"/>
              </a:rPr>
              <a:t>digital</a:t>
            </a:r>
            <a:r>
              <a:rPr lang="it-IT" sz="1400" dirty="0">
                <a:latin typeface="Century Gothic" panose="020B0502020202020204" pitchFamily="34" charset="0"/>
              </a:rPr>
              <a:t>: FE + Disc + LVDS driver</a:t>
            </a:r>
          </a:p>
        </p:txBody>
      </p:sp>
      <p:sp>
        <p:nvSpPr>
          <p:cNvPr id="60" name="TextBox 59">
            <a:extLst>
              <a:ext uri="{FF2B5EF4-FFF2-40B4-BE49-F238E27FC236}">
                <a16:creationId xmlns:a16="http://schemas.microsoft.com/office/drawing/2014/main" id="{AF3F6990-C393-CA44-9642-A78AC607923A}"/>
              </a:ext>
            </a:extLst>
          </p:cNvPr>
          <p:cNvSpPr txBox="1"/>
          <p:nvPr/>
        </p:nvSpPr>
        <p:spPr>
          <a:xfrm>
            <a:off x="4347910" y="3238633"/>
            <a:ext cx="2725426" cy="523220"/>
          </a:xfrm>
          <a:prstGeom prst="rect">
            <a:avLst/>
          </a:prstGeom>
          <a:noFill/>
        </p:spPr>
        <p:txBody>
          <a:bodyPr wrap="none" rtlCol="0">
            <a:spAutoFit/>
          </a:bodyPr>
          <a:lstStyle/>
          <a:p>
            <a:r>
              <a:rPr lang="it-IT" sz="1400" dirty="0" err="1">
                <a:latin typeface="Century Gothic" panose="020B0502020202020204" pitchFamily="34" charset="0"/>
              </a:rPr>
              <a:t>Number</a:t>
            </a:r>
            <a:r>
              <a:rPr lang="it-IT" sz="1400" dirty="0">
                <a:latin typeface="Century Gothic" panose="020B0502020202020204" pitchFamily="34" charset="0"/>
              </a:rPr>
              <a:t> of </a:t>
            </a:r>
            <a:r>
              <a:rPr lang="it-IT" sz="1400" dirty="0" err="1">
                <a:latin typeface="Century Gothic" panose="020B0502020202020204" pitchFamily="34" charset="0"/>
              </a:rPr>
              <a:t>channels</a:t>
            </a:r>
            <a:r>
              <a:rPr lang="it-IT" sz="1400" dirty="0">
                <a:latin typeface="Century Gothic" panose="020B0502020202020204" pitchFamily="34" charset="0"/>
              </a:rPr>
              <a:t>: 16 </a:t>
            </a:r>
          </a:p>
          <a:p>
            <a:r>
              <a:rPr lang="it-IT" sz="1400" dirty="0">
                <a:latin typeface="Century Gothic" panose="020B0502020202020204" pitchFamily="34" charset="0"/>
              </a:rPr>
              <a:t>Chain: FE + Disc + LVDS driver</a:t>
            </a:r>
          </a:p>
        </p:txBody>
      </p:sp>
      <p:sp>
        <p:nvSpPr>
          <p:cNvPr id="6" name="TextBox 5">
            <a:extLst>
              <a:ext uri="{FF2B5EF4-FFF2-40B4-BE49-F238E27FC236}">
                <a16:creationId xmlns:a16="http://schemas.microsoft.com/office/drawing/2014/main" id="{AF922F88-5ACF-7F44-A743-0AE39C5CBC82}"/>
              </a:ext>
            </a:extLst>
          </p:cNvPr>
          <p:cNvSpPr txBox="1"/>
          <p:nvPr/>
        </p:nvSpPr>
        <p:spPr>
          <a:xfrm>
            <a:off x="2768952" y="4665693"/>
            <a:ext cx="3978974" cy="276999"/>
          </a:xfrm>
          <a:prstGeom prst="rect">
            <a:avLst/>
          </a:prstGeom>
          <a:noFill/>
        </p:spPr>
        <p:txBody>
          <a:bodyPr wrap="none" rtlCol="0">
            <a:spAutoFit/>
          </a:bodyPr>
          <a:lstStyle/>
          <a:p>
            <a:r>
              <a:rPr lang="it-IT" sz="1200" dirty="0" err="1">
                <a:latin typeface="Century Gothic" panose="020B0502020202020204" pitchFamily="34" charset="0"/>
              </a:rPr>
              <a:t>We</a:t>
            </a:r>
            <a:r>
              <a:rPr lang="it-IT" sz="1200" dirty="0">
                <a:latin typeface="Century Gothic" panose="020B0502020202020204" pitchFamily="34" charset="0"/>
              </a:rPr>
              <a:t> </a:t>
            </a:r>
            <a:r>
              <a:rPr lang="it-IT" sz="1200" dirty="0" err="1">
                <a:latin typeface="Century Gothic" panose="020B0502020202020204" pitchFamily="34" charset="0"/>
              </a:rPr>
              <a:t>need</a:t>
            </a:r>
            <a:r>
              <a:rPr lang="it-IT" sz="1200" dirty="0">
                <a:latin typeface="Century Gothic" panose="020B0502020202020204" pitchFamily="34" charset="0"/>
              </a:rPr>
              <a:t> a fast </a:t>
            </a:r>
            <a:r>
              <a:rPr lang="it-IT" sz="1200" dirty="0" err="1">
                <a:latin typeface="Century Gothic" panose="020B0502020202020204" pitchFamily="34" charset="0"/>
              </a:rPr>
              <a:t>analog</a:t>
            </a:r>
            <a:r>
              <a:rPr lang="it-IT" sz="1200" dirty="0">
                <a:latin typeface="Century Gothic" panose="020B0502020202020204" pitchFamily="34" charset="0"/>
              </a:rPr>
              <a:t> buffer to </a:t>
            </a:r>
            <a:r>
              <a:rPr lang="it-IT" sz="1200" dirty="0" err="1">
                <a:latin typeface="Century Gothic" panose="020B0502020202020204" pitchFamily="34" charset="0"/>
              </a:rPr>
              <a:t>make</a:t>
            </a:r>
            <a:r>
              <a:rPr lang="it-IT" sz="1200" dirty="0">
                <a:latin typeface="Century Gothic" panose="020B0502020202020204" pitchFamily="34" charset="0"/>
              </a:rPr>
              <a:t> </a:t>
            </a:r>
            <a:r>
              <a:rPr lang="it-IT" sz="1200" dirty="0" err="1">
                <a:latin typeface="Century Gothic" panose="020B0502020202020204" pitchFamily="34" charset="0"/>
              </a:rPr>
              <a:t>this</a:t>
            </a:r>
            <a:r>
              <a:rPr lang="it-IT" sz="1200" dirty="0">
                <a:latin typeface="Century Gothic" panose="020B0502020202020204" pitchFamily="34" charset="0"/>
              </a:rPr>
              <a:t> </a:t>
            </a:r>
            <a:r>
              <a:rPr lang="it-IT" sz="1200" dirty="0" err="1">
                <a:latin typeface="Century Gothic" panose="020B0502020202020204" pitchFamily="34" charset="0"/>
              </a:rPr>
              <a:t>possible</a:t>
            </a:r>
            <a:endParaRPr lang="it-IT" sz="1200" dirty="0">
              <a:latin typeface="Century Gothic" panose="020B0502020202020204" pitchFamily="34" charset="0"/>
            </a:endParaRPr>
          </a:p>
        </p:txBody>
      </p:sp>
    </p:spTree>
    <p:extLst>
      <p:ext uri="{BB962C8B-B14F-4D97-AF65-F5344CB8AC3E}">
        <p14:creationId xmlns:p14="http://schemas.microsoft.com/office/powerpoint/2010/main" val="3029192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26248" y="2139702"/>
            <a:ext cx="9144000" cy="8640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3923928" y="1460366"/>
            <a:ext cx="1296144" cy="608394"/>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69248" y="2331577"/>
            <a:ext cx="6858000" cy="480346"/>
          </a:xfrm>
          <a:prstGeom prst="rect">
            <a:avLst/>
          </a:prstGeom>
        </p:spPr>
        <p:txBody>
          <a:bodyPr wrap="square" lIns="48980" tIns="24490" rIns="48980" bIns="24490">
            <a:spAutoFit/>
          </a:bodyPr>
          <a:lstStyle/>
          <a:p>
            <a:pPr algn="ctr"/>
            <a:r>
              <a:rPr lang="it-IT" sz="2800" b="1" dirty="0">
                <a:solidFill>
                  <a:schemeClr val="bg1"/>
                </a:solidFill>
                <a:latin typeface="Century Gothic" panose="020B0502020202020204" pitchFamily="34" charset="0"/>
              </a:rPr>
              <a:t>New </a:t>
            </a:r>
            <a:r>
              <a:rPr lang="it-IT" sz="2800" b="1" dirty="0" err="1">
                <a:solidFill>
                  <a:schemeClr val="bg1"/>
                </a:solidFill>
                <a:latin typeface="Century Gothic" panose="020B0502020202020204" pitchFamily="34" charset="0"/>
              </a:rPr>
              <a:t>analog</a:t>
            </a:r>
            <a:r>
              <a:rPr lang="it-IT" sz="2800" b="1" dirty="0">
                <a:solidFill>
                  <a:schemeClr val="bg1"/>
                </a:solidFill>
                <a:latin typeface="Century Gothic" panose="020B0502020202020204" pitchFamily="34" charset="0"/>
              </a:rPr>
              <a:t> buffer</a:t>
            </a:r>
            <a:endParaRPr lang="en-GB" sz="2800" b="1" dirty="0">
              <a:solidFill>
                <a:schemeClr val="bg1"/>
              </a:solidFill>
              <a:latin typeface="Century Gothic" panose="020B0502020202020204" pitchFamily="34" charset="0"/>
            </a:endParaRPr>
          </a:p>
        </p:txBody>
      </p:sp>
      <p:sp>
        <p:nvSpPr>
          <p:cNvPr id="23" name="Segnaposto numero diapositiva 1">
            <a:extLst>
              <a:ext uri="{FF2B5EF4-FFF2-40B4-BE49-F238E27FC236}">
                <a16:creationId xmlns:a16="http://schemas.microsoft.com/office/drawing/2014/main" id="{25E9FE59-7981-8A40-A098-35D0EE273272}"/>
              </a:ext>
            </a:extLst>
          </p:cNvPr>
          <p:cNvSpPr>
            <a:spLocks noGrp="1"/>
          </p:cNvSpPr>
          <p:nvPr>
            <p:ph type="sldNum" sz="quarter" idx="12"/>
          </p:nvPr>
        </p:nvSpPr>
        <p:spPr>
          <a:xfrm>
            <a:off x="8172400" y="4767264"/>
            <a:ext cx="514400" cy="273844"/>
          </a:xfrm>
        </p:spPr>
        <p:txBody>
          <a:bodyPr/>
          <a:lstStyle/>
          <a:p>
            <a:fld id="{76A9E78D-200E-47C8-AC8C-EF591825DB87}" type="slidenum">
              <a:rPr lang="en-GB" smtClean="0"/>
              <a:pPr/>
              <a:t>27</a:t>
            </a:fld>
            <a:endParaRPr lang="en-GB"/>
          </a:p>
        </p:txBody>
      </p:sp>
      <p:sp>
        <p:nvSpPr>
          <p:cNvPr id="4" name="TextBox 3">
            <a:extLst>
              <a:ext uri="{FF2B5EF4-FFF2-40B4-BE49-F238E27FC236}">
                <a16:creationId xmlns:a16="http://schemas.microsoft.com/office/drawing/2014/main" id="{C22BD833-1AEA-AB41-A931-B49529CBDB13}"/>
              </a:ext>
            </a:extLst>
          </p:cNvPr>
          <p:cNvSpPr txBox="1"/>
          <p:nvPr/>
        </p:nvSpPr>
        <p:spPr>
          <a:xfrm>
            <a:off x="4175096" y="3074740"/>
            <a:ext cx="793807" cy="369332"/>
          </a:xfrm>
          <a:prstGeom prst="rect">
            <a:avLst/>
          </a:prstGeom>
          <a:noFill/>
        </p:spPr>
        <p:txBody>
          <a:bodyPr wrap="none" rtlCol="0">
            <a:spAutoFit/>
          </a:bodyPr>
          <a:lstStyle/>
          <a:p>
            <a:r>
              <a:rPr lang="it-IT" dirty="0" err="1">
                <a:latin typeface="Century Gothic" panose="020B0502020202020204" pitchFamily="34" charset="0"/>
              </a:rPr>
              <a:t>Ideas</a:t>
            </a:r>
            <a:endParaRPr lang="it-IT" dirty="0">
              <a:latin typeface="Century Gothic" panose="020B0502020202020204" pitchFamily="34" charset="0"/>
            </a:endParaRPr>
          </a:p>
        </p:txBody>
      </p:sp>
      <p:sp>
        <p:nvSpPr>
          <p:cNvPr id="5" name="TextBox 4">
            <a:extLst>
              <a:ext uri="{FF2B5EF4-FFF2-40B4-BE49-F238E27FC236}">
                <a16:creationId xmlns:a16="http://schemas.microsoft.com/office/drawing/2014/main" id="{35F928FB-5D50-8E43-B7A0-D8F77ED9AE95}"/>
              </a:ext>
            </a:extLst>
          </p:cNvPr>
          <p:cNvSpPr txBox="1"/>
          <p:nvPr/>
        </p:nvSpPr>
        <p:spPr>
          <a:xfrm>
            <a:off x="236700" y="3733996"/>
            <a:ext cx="1923925" cy="492443"/>
          </a:xfrm>
          <a:prstGeom prst="rect">
            <a:avLst/>
          </a:prstGeom>
          <a:noFill/>
        </p:spPr>
        <p:txBody>
          <a:bodyPr wrap="none" rtlCol="0">
            <a:spAutoFit/>
          </a:bodyPr>
          <a:lstStyle/>
          <a:p>
            <a:r>
              <a:rPr lang="it-IT" sz="1400" b="1" dirty="0" err="1">
                <a:latin typeface="Century Gothic" panose="020B0502020202020204" pitchFamily="34" charset="0"/>
              </a:rPr>
              <a:t>Shortcut</a:t>
            </a:r>
            <a:r>
              <a:rPr lang="it-IT" sz="1400" b="1" dirty="0">
                <a:latin typeface="Century Gothic" panose="020B0502020202020204" pitchFamily="34" charset="0"/>
              </a:rPr>
              <a:t> for </a:t>
            </a:r>
            <a:r>
              <a:rPr lang="it-IT" sz="1400" b="1" dirty="0" err="1">
                <a:latin typeface="Century Gothic" panose="020B0502020202020204" pitchFamily="34" charset="0"/>
              </a:rPr>
              <a:t>readers</a:t>
            </a:r>
            <a:r>
              <a:rPr lang="it-IT" sz="1400" b="1" dirty="0">
                <a:latin typeface="Century Gothic" panose="020B0502020202020204" pitchFamily="34" charset="0"/>
              </a:rPr>
              <a:t>:</a:t>
            </a:r>
          </a:p>
          <a:p>
            <a:endParaRPr lang="it-IT" sz="1200" dirty="0">
              <a:latin typeface="Century Gothic" panose="020B0502020202020204" pitchFamily="34" charset="0"/>
            </a:endParaRPr>
          </a:p>
        </p:txBody>
      </p:sp>
    </p:spTree>
    <p:extLst>
      <p:ext uri="{BB962C8B-B14F-4D97-AF65-F5344CB8AC3E}">
        <p14:creationId xmlns:p14="http://schemas.microsoft.com/office/powerpoint/2010/main" val="4040759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en-GB" sz="2400" b="1" dirty="0">
                <a:solidFill>
                  <a:schemeClr val="bg1"/>
                </a:solidFill>
                <a:latin typeface="Century Gothic" panose="020B0502020202020204" pitchFamily="34" charset="0"/>
              </a:rPr>
              <a:t>Ideas for the </a:t>
            </a:r>
            <a:r>
              <a:rPr lang="en-GB" sz="2400" b="1" dirty="0" err="1">
                <a:solidFill>
                  <a:schemeClr val="bg1"/>
                </a:solidFill>
                <a:latin typeface="Century Gothic" panose="020B0502020202020204" pitchFamily="34" charset="0"/>
              </a:rPr>
              <a:t>analog</a:t>
            </a:r>
            <a:r>
              <a:rPr lang="en-GB" sz="2400" b="1" dirty="0">
                <a:solidFill>
                  <a:schemeClr val="bg1"/>
                </a:solidFill>
                <a:latin typeface="Century Gothic" panose="020B0502020202020204" pitchFamily="34" charset="0"/>
              </a:rPr>
              <a:t> buffer</a:t>
            </a:r>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en-GB"/>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28</a:t>
            </a:fld>
            <a:endParaRPr lang="en-GB"/>
          </a:p>
        </p:txBody>
      </p:sp>
      <p:pic>
        <p:nvPicPr>
          <p:cNvPr id="6" name="Picture 5">
            <a:extLst>
              <a:ext uri="{FF2B5EF4-FFF2-40B4-BE49-F238E27FC236}">
                <a16:creationId xmlns:a16="http://schemas.microsoft.com/office/drawing/2014/main" id="{31053FE3-CF56-544B-9702-07FD6535D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69106"/>
            <a:ext cx="8410916" cy="4098158"/>
          </a:xfrm>
          <a:prstGeom prst="rect">
            <a:avLst/>
          </a:prstGeom>
          <a:noFill/>
        </p:spPr>
      </p:pic>
      <p:pic>
        <p:nvPicPr>
          <p:cNvPr id="27" name="Picture 26">
            <a:extLst>
              <a:ext uri="{FF2B5EF4-FFF2-40B4-BE49-F238E27FC236}">
                <a16:creationId xmlns:a16="http://schemas.microsoft.com/office/drawing/2014/main" id="{BDD555E8-35DE-8D46-BDB6-9F38FDB10203}"/>
              </a:ext>
            </a:extLst>
          </p:cNvPr>
          <p:cNvPicPr>
            <a:picLocks noChangeAspect="1"/>
          </p:cNvPicPr>
          <p:nvPr/>
        </p:nvPicPr>
        <p:blipFill rotWithShape="1">
          <a:blip r:embed="rId3">
            <a:extLst>
              <a:ext uri="{28A0092B-C50C-407E-A947-70E740481C1C}">
                <a14:useLocalDpi xmlns:a14="http://schemas.microsoft.com/office/drawing/2010/main" val="0"/>
              </a:ext>
            </a:extLst>
          </a:blip>
          <a:srcRect l="60087" t="42418"/>
          <a:stretch/>
        </p:blipFill>
        <p:spPr>
          <a:xfrm>
            <a:off x="5168861" y="2578091"/>
            <a:ext cx="3418051" cy="2402688"/>
          </a:xfrm>
          <a:prstGeom prst="rect">
            <a:avLst/>
          </a:prstGeom>
        </p:spPr>
      </p:pic>
      <p:sp>
        <p:nvSpPr>
          <p:cNvPr id="7" name="Rectangle 6">
            <a:extLst>
              <a:ext uri="{FF2B5EF4-FFF2-40B4-BE49-F238E27FC236}">
                <a16:creationId xmlns:a16="http://schemas.microsoft.com/office/drawing/2014/main" id="{DEC6F9B4-F260-D347-BE01-B147A5EA1F5F}"/>
              </a:ext>
            </a:extLst>
          </p:cNvPr>
          <p:cNvSpPr/>
          <p:nvPr/>
        </p:nvSpPr>
        <p:spPr>
          <a:xfrm>
            <a:off x="4863294" y="771549"/>
            <a:ext cx="4029186" cy="1806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TextBox 8">
            <a:extLst>
              <a:ext uri="{FF2B5EF4-FFF2-40B4-BE49-F238E27FC236}">
                <a16:creationId xmlns:a16="http://schemas.microsoft.com/office/drawing/2014/main" id="{483CFFD6-B8F0-6941-88EB-74B921EAE5D8}"/>
              </a:ext>
            </a:extLst>
          </p:cNvPr>
          <p:cNvSpPr txBox="1"/>
          <p:nvPr/>
        </p:nvSpPr>
        <p:spPr>
          <a:xfrm>
            <a:off x="202446" y="987574"/>
            <a:ext cx="1689886" cy="276999"/>
          </a:xfrm>
          <a:prstGeom prst="rect">
            <a:avLst/>
          </a:prstGeom>
          <a:noFill/>
        </p:spPr>
        <p:txBody>
          <a:bodyPr wrap="none" rtlCol="0">
            <a:spAutoFit/>
          </a:bodyPr>
          <a:lstStyle/>
          <a:p>
            <a:r>
              <a:rPr lang="it-IT" sz="1200" dirty="0">
                <a:latin typeface="Century Gothic" panose="020B0502020202020204" pitchFamily="34" charset="0"/>
              </a:rPr>
              <a:t>From </a:t>
            </a:r>
            <a:r>
              <a:rPr lang="it-IT" sz="1200" b="1" dirty="0">
                <a:latin typeface="Century Gothic" panose="020B0502020202020204" pitchFamily="34" charset="0"/>
              </a:rPr>
              <a:t>MATISSE </a:t>
            </a:r>
            <a:r>
              <a:rPr lang="it-IT" sz="1200" dirty="0">
                <a:latin typeface="Century Gothic" panose="020B0502020202020204" pitchFamily="34" charset="0"/>
              </a:rPr>
              <a:t>(2016)</a:t>
            </a:r>
          </a:p>
        </p:txBody>
      </p:sp>
      <p:sp>
        <p:nvSpPr>
          <p:cNvPr id="30" name="Rectangle 29">
            <a:extLst>
              <a:ext uri="{FF2B5EF4-FFF2-40B4-BE49-F238E27FC236}">
                <a16:creationId xmlns:a16="http://schemas.microsoft.com/office/drawing/2014/main" id="{837E5D87-7C2D-334F-8CB3-7BB00C7F507F}"/>
              </a:ext>
            </a:extLst>
          </p:cNvPr>
          <p:cNvSpPr/>
          <p:nvPr/>
        </p:nvSpPr>
        <p:spPr>
          <a:xfrm>
            <a:off x="4954924" y="622360"/>
            <a:ext cx="4139952" cy="1107996"/>
          </a:xfrm>
          <a:prstGeom prst="rect">
            <a:avLst/>
          </a:prstGeom>
          <a:noFill/>
          <a:ln>
            <a:noFill/>
          </a:ln>
        </p:spPr>
        <p:txBody>
          <a:bodyPr wrap="square">
            <a:spAutoFit/>
          </a:bodyPr>
          <a:lstStyle/>
          <a:p>
            <a:pPr marL="171450" indent="-171450">
              <a:buFont typeface="Wingdings" pitchFamily="2" charset="2"/>
              <a:buChar char="q"/>
            </a:pPr>
            <a:endParaRPr lang="it-IT" sz="500" dirty="0">
              <a:latin typeface="Century Gothic" panose="020B0502020202020204" pitchFamily="34" charset="0"/>
            </a:endParaRPr>
          </a:p>
          <a:p>
            <a:pPr>
              <a:spcAft>
                <a:spcPts val="600"/>
              </a:spcAft>
            </a:pPr>
            <a:r>
              <a:rPr lang="it-IT" sz="1200" b="1" dirty="0" err="1">
                <a:latin typeface="Century Gothic" panose="020B0502020202020204" pitchFamily="34" charset="0"/>
              </a:rPr>
              <a:t>Analog</a:t>
            </a:r>
            <a:r>
              <a:rPr lang="it-IT" sz="1200" b="1" dirty="0">
                <a:latin typeface="Century Gothic" panose="020B0502020202020204" pitchFamily="34" charset="0"/>
              </a:rPr>
              <a:t> buffer </a:t>
            </a:r>
            <a:r>
              <a:rPr lang="it-IT" sz="1200" b="1" dirty="0" err="1">
                <a:latin typeface="Century Gothic" panose="020B0502020202020204" pitchFamily="34" charset="0"/>
              </a:rPr>
              <a:t>used</a:t>
            </a:r>
            <a:r>
              <a:rPr lang="it-IT" sz="1200" b="1" dirty="0">
                <a:latin typeface="Century Gothic" panose="020B0502020202020204" pitchFamily="34" charset="0"/>
              </a:rPr>
              <a:t> in MATISSE</a:t>
            </a:r>
          </a:p>
          <a:p>
            <a:pPr marL="171450" indent="-171450">
              <a:spcAft>
                <a:spcPts val="600"/>
              </a:spcAft>
              <a:buFont typeface="Wingdings" pitchFamily="2" charset="2"/>
              <a:buChar char="q"/>
            </a:pPr>
            <a:r>
              <a:rPr lang="it-IT" sz="1100" dirty="0" err="1">
                <a:latin typeface="Century Gothic" panose="020B0502020202020204" pitchFamily="34" charset="0"/>
              </a:rPr>
              <a:t>Designed</a:t>
            </a:r>
            <a:r>
              <a:rPr lang="it-IT" sz="1100" dirty="0">
                <a:latin typeface="Century Gothic" panose="020B0502020202020204" pitchFamily="34" charset="0"/>
              </a:rPr>
              <a:t> for slow </a:t>
            </a:r>
            <a:r>
              <a:rPr lang="it-IT" sz="1100" dirty="0" err="1">
                <a:latin typeface="Century Gothic" panose="020B0502020202020204" pitchFamily="34" charset="0"/>
              </a:rPr>
              <a:t>applications</a:t>
            </a:r>
            <a:endParaRPr lang="it-IT" sz="1100" dirty="0">
              <a:latin typeface="Century Gothic" panose="020B0502020202020204" pitchFamily="34" charset="0"/>
            </a:endParaRPr>
          </a:p>
          <a:p>
            <a:pPr marL="171450" indent="-171450">
              <a:spcAft>
                <a:spcPts val="600"/>
              </a:spcAft>
              <a:buFont typeface="Wingdings" pitchFamily="2" charset="2"/>
              <a:buChar char="q"/>
            </a:pPr>
            <a:r>
              <a:rPr lang="it-IT" sz="1100" dirty="0" err="1">
                <a:latin typeface="Century Gothic" panose="020B0502020202020204" pitchFamily="34" charset="0"/>
              </a:rPr>
              <a:t>Low</a:t>
            </a:r>
            <a:r>
              <a:rPr lang="it-IT" sz="1100" dirty="0">
                <a:latin typeface="Century Gothic" panose="020B0502020202020204" pitchFamily="34" charset="0"/>
              </a:rPr>
              <a:t> </a:t>
            </a:r>
            <a:r>
              <a:rPr lang="it-IT" sz="1100" dirty="0" err="1">
                <a:latin typeface="Century Gothic" panose="020B0502020202020204" pitchFamily="34" charset="0"/>
              </a:rPr>
              <a:t>power</a:t>
            </a:r>
            <a:r>
              <a:rPr lang="it-IT" sz="1100" dirty="0">
                <a:latin typeface="Century Gothic" panose="020B0502020202020204" pitchFamily="34" charset="0"/>
              </a:rPr>
              <a:t> (~150 mW)</a:t>
            </a:r>
          </a:p>
          <a:p>
            <a:pPr marL="628650" lvl="1" indent="-171450">
              <a:spcAft>
                <a:spcPts val="600"/>
              </a:spcAft>
              <a:buFont typeface="Wingdings" pitchFamily="2" charset="2"/>
              <a:buChar char="q"/>
            </a:pPr>
            <a:endParaRPr lang="it-IT" sz="1200" dirty="0">
              <a:latin typeface="Century Gothic" panose="020B0502020202020204" pitchFamily="34" charset="0"/>
            </a:endParaRPr>
          </a:p>
        </p:txBody>
      </p:sp>
      <p:sp>
        <p:nvSpPr>
          <p:cNvPr id="31" name="Rectangle 30">
            <a:extLst>
              <a:ext uri="{FF2B5EF4-FFF2-40B4-BE49-F238E27FC236}">
                <a16:creationId xmlns:a16="http://schemas.microsoft.com/office/drawing/2014/main" id="{524A2BFA-0D1D-264B-A619-6805C99A753E}"/>
              </a:ext>
            </a:extLst>
          </p:cNvPr>
          <p:cNvSpPr/>
          <p:nvPr/>
        </p:nvSpPr>
        <p:spPr>
          <a:xfrm>
            <a:off x="5004048" y="1440912"/>
            <a:ext cx="4139952" cy="1277273"/>
          </a:xfrm>
          <a:prstGeom prst="rect">
            <a:avLst/>
          </a:prstGeom>
          <a:noFill/>
          <a:ln>
            <a:noFill/>
          </a:ln>
        </p:spPr>
        <p:txBody>
          <a:bodyPr wrap="square">
            <a:spAutoFit/>
          </a:bodyPr>
          <a:lstStyle/>
          <a:p>
            <a:pPr marL="171450" indent="-171450">
              <a:buFont typeface="Wingdings" pitchFamily="2" charset="2"/>
              <a:buChar char="q"/>
            </a:pPr>
            <a:endParaRPr lang="it-IT" sz="500" dirty="0">
              <a:latin typeface="Century Gothic" panose="020B0502020202020204" pitchFamily="34" charset="0"/>
            </a:endParaRPr>
          </a:p>
          <a:p>
            <a:pPr>
              <a:spcAft>
                <a:spcPts val="600"/>
              </a:spcAft>
            </a:pPr>
            <a:r>
              <a:rPr lang="it-IT" sz="1200" b="1" dirty="0" err="1">
                <a:latin typeface="Century Gothic" panose="020B0502020202020204" pitchFamily="34" charset="0"/>
              </a:rPr>
              <a:t>Analog</a:t>
            </a:r>
            <a:r>
              <a:rPr lang="it-IT" sz="1200" b="1" dirty="0">
                <a:latin typeface="Century Gothic" panose="020B0502020202020204" pitchFamily="34" charset="0"/>
              </a:rPr>
              <a:t> buffer for FAST2</a:t>
            </a:r>
          </a:p>
          <a:p>
            <a:pPr marL="171450" indent="-171450">
              <a:spcAft>
                <a:spcPts val="600"/>
              </a:spcAft>
              <a:buFont typeface="Wingdings" pitchFamily="2" charset="2"/>
              <a:buChar char="q"/>
            </a:pPr>
            <a:r>
              <a:rPr lang="it-IT" sz="1100" dirty="0">
                <a:latin typeface="Century Gothic" panose="020B0502020202020204" pitchFamily="34" charset="0"/>
              </a:rPr>
              <a:t>More </a:t>
            </a:r>
            <a:r>
              <a:rPr lang="it-IT" sz="1100" dirty="0" err="1">
                <a:latin typeface="Century Gothic" panose="020B0502020202020204" pitchFamily="34" charset="0"/>
              </a:rPr>
              <a:t>power</a:t>
            </a:r>
            <a:r>
              <a:rPr lang="it-IT" sz="1100" dirty="0">
                <a:latin typeface="Century Gothic" panose="020B0502020202020204" pitchFamily="34" charset="0"/>
              </a:rPr>
              <a:t> must be </a:t>
            </a:r>
            <a:r>
              <a:rPr lang="it-IT" sz="1100" dirty="0" err="1">
                <a:latin typeface="Century Gothic" panose="020B0502020202020204" pitchFamily="34" charset="0"/>
              </a:rPr>
              <a:t>used</a:t>
            </a:r>
            <a:r>
              <a:rPr lang="it-IT" sz="1100" dirty="0">
                <a:latin typeface="Century Gothic" panose="020B0502020202020204" pitchFamily="34" charset="0"/>
              </a:rPr>
              <a:t> to be fast. </a:t>
            </a:r>
            <a:r>
              <a:rPr lang="it-IT" sz="1100" dirty="0" err="1">
                <a:latin typeface="Century Gothic" panose="020B0502020202020204" pitchFamily="34" charset="0"/>
              </a:rPr>
              <a:t>We</a:t>
            </a:r>
            <a:r>
              <a:rPr lang="it-IT" sz="1100" dirty="0">
                <a:latin typeface="Century Gothic" panose="020B0502020202020204" pitchFamily="34" charset="0"/>
              </a:rPr>
              <a:t> can use </a:t>
            </a:r>
            <a:r>
              <a:rPr lang="it-IT" sz="1100" dirty="0" err="1">
                <a:latin typeface="Century Gothic" panose="020B0502020202020204" pitchFamily="34" charset="0"/>
              </a:rPr>
              <a:t>also</a:t>
            </a:r>
            <a:r>
              <a:rPr lang="it-IT" sz="1100" dirty="0">
                <a:latin typeface="Century Gothic" panose="020B0502020202020204" pitchFamily="34" charset="0"/>
              </a:rPr>
              <a:t> the 2.5 V domain</a:t>
            </a:r>
          </a:p>
          <a:p>
            <a:pPr marL="171450" indent="-171450">
              <a:spcAft>
                <a:spcPts val="600"/>
              </a:spcAft>
              <a:buFont typeface="Wingdings" pitchFamily="2" charset="2"/>
              <a:buChar char="q"/>
            </a:pPr>
            <a:r>
              <a:rPr lang="it-IT" sz="1100" dirty="0">
                <a:latin typeface="Century Gothic" panose="020B0502020202020204" pitchFamily="34" charset="0"/>
              </a:rPr>
              <a:t>Large </a:t>
            </a:r>
            <a:r>
              <a:rPr lang="it-IT" sz="1100" dirty="0" err="1">
                <a:latin typeface="Century Gothic" panose="020B0502020202020204" pitchFamily="34" charset="0"/>
              </a:rPr>
              <a:t>bandwidth</a:t>
            </a:r>
            <a:r>
              <a:rPr lang="it-IT" sz="1100" dirty="0">
                <a:latin typeface="Century Gothic" panose="020B0502020202020204" pitchFamily="34" charset="0"/>
              </a:rPr>
              <a:t> (800-900 MHz)</a:t>
            </a:r>
          </a:p>
          <a:p>
            <a:pPr marL="628650" lvl="1" indent="-171450">
              <a:spcAft>
                <a:spcPts val="600"/>
              </a:spcAft>
              <a:buFont typeface="Wingdings" pitchFamily="2" charset="2"/>
              <a:buChar char="q"/>
            </a:pPr>
            <a:endParaRPr lang="it-IT" sz="1200" dirty="0">
              <a:latin typeface="Century Gothic" panose="020B0502020202020204" pitchFamily="34" charset="0"/>
            </a:endParaRPr>
          </a:p>
        </p:txBody>
      </p:sp>
    </p:spTree>
    <p:extLst>
      <p:ext uri="{BB962C8B-B14F-4D97-AF65-F5344CB8AC3E}">
        <p14:creationId xmlns:p14="http://schemas.microsoft.com/office/powerpoint/2010/main" val="4063316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1835C9-0761-514F-9383-41F071069912}"/>
              </a:ext>
            </a:extLst>
          </p:cNvPr>
          <p:cNvSpPr/>
          <p:nvPr/>
        </p:nvSpPr>
        <p:spPr>
          <a:xfrm>
            <a:off x="251520" y="2130858"/>
            <a:ext cx="8794588" cy="28083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dirty="0"/>
          </a:p>
        </p:txBody>
      </p:sp>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en-GB" sz="2400" b="1" dirty="0">
                <a:solidFill>
                  <a:schemeClr val="bg1"/>
                </a:solidFill>
                <a:latin typeface="Century Gothic" panose="020B0502020202020204" pitchFamily="34" charset="0"/>
              </a:rPr>
              <a:t>the </a:t>
            </a:r>
            <a:r>
              <a:rPr lang="en-GB" sz="2400" b="1" dirty="0" err="1">
                <a:solidFill>
                  <a:schemeClr val="bg1"/>
                </a:solidFill>
                <a:latin typeface="Century Gothic" panose="020B0502020202020204" pitchFamily="34" charset="0"/>
              </a:rPr>
              <a:t>analog</a:t>
            </a:r>
            <a:r>
              <a:rPr lang="en-GB" sz="2400" b="1" dirty="0">
                <a:solidFill>
                  <a:schemeClr val="bg1"/>
                </a:solidFill>
                <a:latin typeface="Century Gothic" panose="020B0502020202020204" pitchFamily="34" charset="0"/>
              </a:rPr>
              <a:t> buffer</a:t>
            </a:r>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en-GB"/>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29</a:t>
            </a:fld>
            <a:endParaRPr lang="en-GB"/>
          </a:p>
        </p:txBody>
      </p:sp>
      <p:sp>
        <p:nvSpPr>
          <p:cNvPr id="30" name="Rectangle 29">
            <a:extLst>
              <a:ext uri="{FF2B5EF4-FFF2-40B4-BE49-F238E27FC236}">
                <a16:creationId xmlns:a16="http://schemas.microsoft.com/office/drawing/2014/main" id="{837E5D87-7C2D-334F-8CB3-7BB00C7F507F}"/>
              </a:ext>
            </a:extLst>
          </p:cNvPr>
          <p:cNvSpPr/>
          <p:nvPr/>
        </p:nvSpPr>
        <p:spPr>
          <a:xfrm>
            <a:off x="278810" y="709660"/>
            <a:ext cx="4139952" cy="1523494"/>
          </a:xfrm>
          <a:prstGeom prst="rect">
            <a:avLst/>
          </a:prstGeom>
          <a:noFill/>
          <a:ln>
            <a:noFill/>
          </a:ln>
        </p:spPr>
        <p:txBody>
          <a:bodyPr wrap="square">
            <a:spAutoFit/>
          </a:bodyPr>
          <a:lstStyle/>
          <a:p>
            <a:pPr marL="171450" indent="-171450">
              <a:buFont typeface="Wingdings" pitchFamily="2" charset="2"/>
              <a:buChar char="q"/>
            </a:pPr>
            <a:endParaRPr lang="it-IT" sz="500" dirty="0">
              <a:latin typeface="Century Gothic" panose="020B0502020202020204" pitchFamily="34" charset="0"/>
            </a:endParaRPr>
          </a:p>
          <a:p>
            <a:pPr>
              <a:spcAft>
                <a:spcPts val="600"/>
              </a:spcAft>
            </a:pPr>
            <a:r>
              <a:rPr lang="it-IT" sz="1200" b="1" dirty="0" err="1">
                <a:latin typeface="Century Gothic" panose="020B0502020202020204" pitchFamily="34" charset="0"/>
              </a:rPr>
              <a:t>Analog</a:t>
            </a:r>
            <a:r>
              <a:rPr lang="it-IT" sz="1200" b="1" dirty="0">
                <a:latin typeface="Century Gothic" panose="020B0502020202020204" pitchFamily="34" charset="0"/>
              </a:rPr>
              <a:t> buffer of FAST2</a:t>
            </a:r>
          </a:p>
          <a:p>
            <a:pPr marL="171450" indent="-171450">
              <a:spcAft>
                <a:spcPts val="600"/>
              </a:spcAft>
              <a:buFont typeface="Wingdings" pitchFamily="2" charset="2"/>
              <a:buChar char="q"/>
            </a:pPr>
            <a:r>
              <a:rPr lang="it-IT" sz="1100" dirty="0" err="1">
                <a:latin typeface="Century Gothic" panose="020B0502020202020204" pitchFamily="34" charset="0"/>
              </a:rPr>
              <a:t>Two</a:t>
            </a:r>
            <a:r>
              <a:rPr lang="it-IT" sz="1100" dirty="0">
                <a:latin typeface="Century Gothic" panose="020B0502020202020204" pitchFamily="34" charset="0"/>
              </a:rPr>
              <a:t> </a:t>
            </a:r>
            <a:r>
              <a:rPr lang="it-IT" sz="1100" dirty="0" err="1">
                <a:latin typeface="Century Gothic" panose="020B0502020202020204" pitchFamily="34" charset="0"/>
              </a:rPr>
              <a:t>stages</a:t>
            </a:r>
            <a:r>
              <a:rPr lang="it-IT" sz="1100" dirty="0">
                <a:latin typeface="Century Gothic" panose="020B0502020202020204" pitchFamily="34" charset="0"/>
              </a:rPr>
              <a:t> to </a:t>
            </a:r>
            <a:r>
              <a:rPr lang="it-IT" sz="1100" dirty="0" err="1">
                <a:latin typeface="Century Gothic" panose="020B0502020202020204" pitchFamily="34" charset="0"/>
              </a:rPr>
              <a:t>increase</a:t>
            </a:r>
            <a:r>
              <a:rPr lang="it-IT" sz="1100" dirty="0">
                <a:latin typeface="Century Gothic" panose="020B0502020202020204" pitchFamily="34" charset="0"/>
              </a:rPr>
              <a:t> OL gain </a:t>
            </a:r>
            <a:r>
              <a:rPr lang="it-IT" sz="1100" dirty="0">
                <a:latin typeface="Century Gothic" panose="020B0502020202020204" pitchFamily="34" charset="0"/>
                <a:sym typeface="Wingdings" pitchFamily="2" charset="2"/>
              </a:rPr>
              <a:t> </a:t>
            </a:r>
            <a:r>
              <a:rPr lang="it-IT" sz="1100" dirty="0" err="1">
                <a:latin typeface="Century Gothic" panose="020B0502020202020204" pitchFamily="34" charset="0"/>
                <a:sym typeface="Wingdings" pitchFamily="2" charset="2"/>
              </a:rPr>
              <a:t>this</a:t>
            </a:r>
            <a:r>
              <a:rPr lang="it-IT" sz="1100" dirty="0">
                <a:latin typeface="Century Gothic" panose="020B0502020202020204" pitchFamily="34" charset="0"/>
                <a:sym typeface="Wingdings" pitchFamily="2" charset="2"/>
              </a:rPr>
              <a:t> </a:t>
            </a:r>
            <a:r>
              <a:rPr lang="it-IT" sz="1100" dirty="0" err="1">
                <a:latin typeface="Century Gothic" panose="020B0502020202020204" pitchFamily="34" charset="0"/>
                <a:sym typeface="Wingdings" pitchFamily="2" charset="2"/>
              </a:rPr>
              <a:t>makes</a:t>
            </a:r>
            <a:r>
              <a:rPr lang="it-IT" sz="1100" dirty="0">
                <a:latin typeface="Century Gothic" panose="020B0502020202020204" pitchFamily="34" charset="0"/>
                <a:sym typeface="Wingdings" pitchFamily="2" charset="2"/>
              </a:rPr>
              <a:t> the input </a:t>
            </a:r>
            <a:r>
              <a:rPr lang="it-IT" sz="1100" dirty="0" err="1">
                <a:latin typeface="Century Gothic" panose="020B0502020202020204" pitchFamily="34" charset="0"/>
                <a:sym typeface="Wingdings" pitchFamily="2" charset="2"/>
              </a:rPr>
              <a:t>impedance</a:t>
            </a:r>
            <a:r>
              <a:rPr lang="it-IT" sz="1100" dirty="0">
                <a:latin typeface="Century Gothic" panose="020B0502020202020204" pitchFamily="34" charset="0"/>
                <a:sym typeface="Wingdings" pitchFamily="2" charset="2"/>
              </a:rPr>
              <a:t> </a:t>
            </a:r>
            <a:r>
              <a:rPr lang="it-IT" sz="1100" dirty="0" err="1">
                <a:latin typeface="Century Gothic" panose="020B0502020202020204" pitchFamily="34" charset="0"/>
                <a:sym typeface="Wingdings" pitchFamily="2" charset="2"/>
              </a:rPr>
              <a:t>low</a:t>
            </a:r>
            <a:endParaRPr lang="it-IT" sz="1100" dirty="0">
              <a:latin typeface="Century Gothic" panose="020B0502020202020204" pitchFamily="34" charset="0"/>
            </a:endParaRPr>
          </a:p>
          <a:p>
            <a:pPr marL="171450" indent="-171450">
              <a:spcAft>
                <a:spcPts val="600"/>
              </a:spcAft>
              <a:buFont typeface="Wingdings" pitchFamily="2" charset="2"/>
              <a:buChar char="q"/>
            </a:pPr>
            <a:r>
              <a:rPr lang="it-IT" sz="1100" dirty="0">
                <a:latin typeface="Century Gothic" panose="020B0502020202020204" pitchFamily="34" charset="0"/>
              </a:rPr>
              <a:t>Current </a:t>
            </a:r>
            <a:r>
              <a:rPr lang="it-IT" sz="1100" dirty="0" err="1">
                <a:latin typeface="Century Gothic" panose="020B0502020202020204" pitchFamily="34" charset="0"/>
              </a:rPr>
              <a:t>is</a:t>
            </a:r>
            <a:r>
              <a:rPr lang="it-IT" sz="1100" dirty="0">
                <a:latin typeface="Century Gothic" panose="020B0502020202020204" pitchFamily="34" charset="0"/>
              </a:rPr>
              <a:t> ~10 </a:t>
            </a:r>
            <a:r>
              <a:rPr lang="it-IT" sz="1100" dirty="0" err="1">
                <a:latin typeface="Century Gothic" panose="020B0502020202020204" pitchFamily="34" charset="0"/>
              </a:rPr>
              <a:t>mA</a:t>
            </a:r>
            <a:endParaRPr lang="it-IT" sz="1100" dirty="0">
              <a:latin typeface="Century Gothic" panose="020B0502020202020204" pitchFamily="34" charset="0"/>
            </a:endParaRPr>
          </a:p>
          <a:p>
            <a:pPr marL="171450" indent="-171450">
              <a:spcAft>
                <a:spcPts val="600"/>
              </a:spcAft>
              <a:buFont typeface="Wingdings" pitchFamily="2" charset="2"/>
              <a:buChar char="q"/>
            </a:pPr>
            <a:r>
              <a:rPr lang="it-IT" sz="1100" dirty="0">
                <a:latin typeface="Century Gothic" panose="020B0502020202020204" pitchFamily="34" charset="0"/>
              </a:rPr>
              <a:t>Voltage </a:t>
            </a:r>
            <a:r>
              <a:rPr lang="it-IT" sz="1100" dirty="0" err="1">
                <a:latin typeface="Century Gothic" panose="020B0502020202020204" pitchFamily="34" charset="0"/>
              </a:rPr>
              <a:t>supply</a:t>
            </a:r>
            <a:r>
              <a:rPr lang="it-IT" sz="1100" dirty="0">
                <a:latin typeface="Century Gothic" panose="020B0502020202020204" pitchFamily="34" charset="0"/>
              </a:rPr>
              <a:t> </a:t>
            </a:r>
            <a:r>
              <a:rPr lang="it-IT" sz="1100" dirty="0" err="1">
                <a:latin typeface="Century Gothic" panose="020B0502020202020204" pitchFamily="34" charset="0"/>
              </a:rPr>
              <a:t>is</a:t>
            </a:r>
            <a:r>
              <a:rPr lang="it-IT" sz="1100" dirty="0">
                <a:latin typeface="Century Gothic" panose="020B0502020202020204" pitchFamily="34" charset="0"/>
              </a:rPr>
              <a:t> 2.5 V</a:t>
            </a:r>
          </a:p>
          <a:p>
            <a:pPr marL="628650" lvl="1" indent="-171450">
              <a:spcAft>
                <a:spcPts val="600"/>
              </a:spcAft>
              <a:buFont typeface="Wingdings" pitchFamily="2" charset="2"/>
              <a:buChar char="q"/>
            </a:pPr>
            <a:endParaRPr lang="it-IT" sz="1200" dirty="0">
              <a:latin typeface="Century Gothic" panose="020B0502020202020204" pitchFamily="34" charset="0"/>
            </a:endParaRPr>
          </a:p>
        </p:txBody>
      </p:sp>
      <p:pic>
        <p:nvPicPr>
          <p:cNvPr id="5" name="Picture 4">
            <a:extLst>
              <a:ext uri="{FF2B5EF4-FFF2-40B4-BE49-F238E27FC236}">
                <a16:creationId xmlns:a16="http://schemas.microsoft.com/office/drawing/2014/main" id="{0A0C3AAD-EA11-7843-BD1D-6A0548F1E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768" y="2212984"/>
            <a:ext cx="6462464" cy="2539008"/>
          </a:xfrm>
          <a:prstGeom prst="rect">
            <a:avLst/>
          </a:prstGeom>
        </p:spPr>
      </p:pic>
      <p:sp>
        <p:nvSpPr>
          <p:cNvPr id="12" name="Rounded Rectangle 11">
            <a:extLst>
              <a:ext uri="{FF2B5EF4-FFF2-40B4-BE49-F238E27FC236}">
                <a16:creationId xmlns:a16="http://schemas.microsoft.com/office/drawing/2014/main" id="{C44ACAD5-22E2-A041-8038-DDB851A7BA9D}"/>
              </a:ext>
            </a:extLst>
          </p:cNvPr>
          <p:cNvSpPr/>
          <p:nvPr/>
        </p:nvSpPr>
        <p:spPr>
          <a:xfrm>
            <a:off x="1143000" y="2212984"/>
            <a:ext cx="3505814" cy="2554280"/>
          </a:xfrm>
          <a:prstGeom prst="roundRect">
            <a:avLst>
              <a:gd name="adj" fmla="val 9286"/>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Rounded Rectangle 17">
            <a:extLst>
              <a:ext uri="{FF2B5EF4-FFF2-40B4-BE49-F238E27FC236}">
                <a16:creationId xmlns:a16="http://schemas.microsoft.com/office/drawing/2014/main" id="{CF1AD57D-7097-D646-A34C-7646DDE6DDDA}"/>
              </a:ext>
            </a:extLst>
          </p:cNvPr>
          <p:cNvSpPr/>
          <p:nvPr/>
        </p:nvSpPr>
        <p:spPr>
          <a:xfrm>
            <a:off x="4733636" y="2197712"/>
            <a:ext cx="3267364" cy="2554280"/>
          </a:xfrm>
          <a:prstGeom prst="roundRect">
            <a:avLst>
              <a:gd name="adj" fmla="val 9286"/>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Rectangle 12">
            <a:extLst>
              <a:ext uri="{FF2B5EF4-FFF2-40B4-BE49-F238E27FC236}">
                <a16:creationId xmlns:a16="http://schemas.microsoft.com/office/drawing/2014/main" id="{9F80AEC6-E149-7046-B5C2-D5B011BDFFE9}"/>
              </a:ext>
            </a:extLst>
          </p:cNvPr>
          <p:cNvSpPr/>
          <p:nvPr/>
        </p:nvSpPr>
        <p:spPr>
          <a:xfrm>
            <a:off x="2580750" y="1769898"/>
            <a:ext cx="1034257" cy="369332"/>
          </a:xfrm>
          <a:prstGeom prst="rect">
            <a:avLst/>
          </a:prstGeom>
        </p:spPr>
        <p:txBody>
          <a:bodyPr wrap="none">
            <a:spAutoFit/>
          </a:bodyPr>
          <a:lstStyle/>
          <a:p>
            <a:r>
              <a:rPr lang="it-IT" dirty="0">
                <a:latin typeface="Century Gothic" panose="020B0502020202020204" pitchFamily="34" charset="0"/>
              </a:rPr>
              <a:t>Stage 1</a:t>
            </a:r>
            <a:endParaRPr lang="it-IT" dirty="0"/>
          </a:p>
        </p:txBody>
      </p:sp>
      <p:sp>
        <p:nvSpPr>
          <p:cNvPr id="14" name="Rectangle 13">
            <a:extLst>
              <a:ext uri="{FF2B5EF4-FFF2-40B4-BE49-F238E27FC236}">
                <a16:creationId xmlns:a16="http://schemas.microsoft.com/office/drawing/2014/main" id="{344E3743-FA49-FE45-97A4-B0614EE8CF29}"/>
              </a:ext>
            </a:extLst>
          </p:cNvPr>
          <p:cNvSpPr/>
          <p:nvPr/>
        </p:nvSpPr>
        <p:spPr>
          <a:xfrm>
            <a:off x="5554865" y="1761526"/>
            <a:ext cx="1034257" cy="369332"/>
          </a:xfrm>
          <a:prstGeom prst="rect">
            <a:avLst/>
          </a:prstGeom>
        </p:spPr>
        <p:txBody>
          <a:bodyPr wrap="none">
            <a:spAutoFit/>
          </a:bodyPr>
          <a:lstStyle/>
          <a:p>
            <a:r>
              <a:rPr lang="it-IT" dirty="0">
                <a:latin typeface="Century Gothic" panose="020B0502020202020204" pitchFamily="34" charset="0"/>
              </a:rPr>
              <a:t>Stage 2</a:t>
            </a:r>
            <a:endParaRPr lang="it-IT" dirty="0"/>
          </a:p>
        </p:txBody>
      </p:sp>
      <p:sp>
        <p:nvSpPr>
          <p:cNvPr id="21" name="Rounded Rectangle 20">
            <a:extLst>
              <a:ext uri="{FF2B5EF4-FFF2-40B4-BE49-F238E27FC236}">
                <a16:creationId xmlns:a16="http://schemas.microsoft.com/office/drawing/2014/main" id="{1EF6D3B4-4AE6-E245-9D3D-33114D8F386B}"/>
              </a:ext>
            </a:extLst>
          </p:cNvPr>
          <p:cNvSpPr/>
          <p:nvPr/>
        </p:nvSpPr>
        <p:spPr>
          <a:xfrm>
            <a:off x="5826159" y="3480988"/>
            <a:ext cx="546041" cy="1195786"/>
          </a:xfrm>
          <a:prstGeom prst="roundRect">
            <a:avLst>
              <a:gd name="adj" fmla="val 9286"/>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Rectangle 21">
            <a:extLst>
              <a:ext uri="{FF2B5EF4-FFF2-40B4-BE49-F238E27FC236}">
                <a16:creationId xmlns:a16="http://schemas.microsoft.com/office/drawing/2014/main" id="{EAAA27D8-69A8-114E-83E2-96BB5F1A49A7}"/>
              </a:ext>
            </a:extLst>
          </p:cNvPr>
          <p:cNvSpPr/>
          <p:nvPr/>
        </p:nvSpPr>
        <p:spPr>
          <a:xfrm>
            <a:off x="6325366" y="4490382"/>
            <a:ext cx="569387" cy="261610"/>
          </a:xfrm>
          <a:prstGeom prst="rect">
            <a:avLst/>
          </a:prstGeom>
        </p:spPr>
        <p:txBody>
          <a:bodyPr wrap="none">
            <a:spAutoFit/>
          </a:bodyPr>
          <a:lstStyle/>
          <a:p>
            <a:r>
              <a:rPr lang="it-IT" sz="1100" b="1" dirty="0">
                <a:solidFill>
                  <a:srgbClr val="C00000"/>
                </a:solidFill>
                <a:latin typeface="Century Gothic" panose="020B0502020202020204" pitchFamily="34" charset="0"/>
              </a:rPr>
              <a:t>LOAD</a:t>
            </a:r>
            <a:endParaRPr lang="it-IT" b="1" dirty="0">
              <a:solidFill>
                <a:srgbClr val="C00000"/>
              </a:solidFill>
            </a:endParaRPr>
          </a:p>
        </p:txBody>
      </p:sp>
      <p:sp>
        <p:nvSpPr>
          <p:cNvPr id="23" name="Rectangle 22">
            <a:extLst>
              <a:ext uri="{FF2B5EF4-FFF2-40B4-BE49-F238E27FC236}">
                <a16:creationId xmlns:a16="http://schemas.microsoft.com/office/drawing/2014/main" id="{D3B7BDBA-896C-0E40-9B3E-3F860E410B82}"/>
              </a:ext>
            </a:extLst>
          </p:cNvPr>
          <p:cNvSpPr/>
          <p:nvPr/>
        </p:nvSpPr>
        <p:spPr>
          <a:xfrm>
            <a:off x="4254294" y="2770589"/>
            <a:ext cx="328936" cy="261610"/>
          </a:xfrm>
          <a:prstGeom prst="rect">
            <a:avLst/>
          </a:prstGeom>
        </p:spPr>
        <p:txBody>
          <a:bodyPr wrap="none">
            <a:spAutoFit/>
          </a:bodyPr>
          <a:lstStyle/>
          <a:p>
            <a:r>
              <a:rPr lang="it-IT" sz="1100" b="1" dirty="0">
                <a:solidFill>
                  <a:schemeClr val="bg1"/>
                </a:solidFill>
                <a:latin typeface="Century Gothic" panose="020B0502020202020204" pitchFamily="34" charset="0"/>
              </a:rPr>
              <a:t>IN</a:t>
            </a:r>
            <a:endParaRPr lang="it-IT" b="1" dirty="0">
              <a:solidFill>
                <a:schemeClr val="bg1"/>
              </a:solidFill>
            </a:endParaRPr>
          </a:p>
        </p:txBody>
      </p:sp>
      <p:sp>
        <p:nvSpPr>
          <p:cNvPr id="24" name="Rectangle 23">
            <a:extLst>
              <a:ext uri="{FF2B5EF4-FFF2-40B4-BE49-F238E27FC236}">
                <a16:creationId xmlns:a16="http://schemas.microsoft.com/office/drawing/2014/main" id="{9A204F7D-9FAC-9147-9213-6D6C59B13639}"/>
              </a:ext>
            </a:extLst>
          </p:cNvPr>
          <p:cNvSpPr/>
          <p:nvPr/>
        </p:nvSpPr>
        <p:spPr>
          <a:xfrm>
            <a:off x="5383612" y="3211742"/>
            <a:ext cx="452368" cy="261610"/>
          </a:xfrm>
          <a:prstGeom prst="rect">
            <a:avLst/>
          </a:prstGeom>
        </p:spPr>
        <p:txBody>
          <a:bodyPr wrap="none">
            <a:spAutoFit/>
          </a:bodyPr>
          <a:lstStyle/>
          <a:p>
            <a:r>
              <a:rPr lang="it-IT" sz="1100" b="1" dirty="0">
                <a:solidFill>
                  <a:schemeClr val="bg1"/>
                </a:solidFill>
                <a:latin typeface="Century Gothic" panose="020B0502020202020204" pitchFamily="34" charset="0"/>
              </a:rPr>
              <a:t>OUT</a:t>
            </a:r>
            <a:endParaRPr lang="it-IT" b="1" dirty="0">
              <a:solidFill>
                <a:schemeClr val="bg1"/>
              </a:solidFill>
            </a:endParaRPr>
          </a:p>
        </p:txBody>
      </p:sp>
      <p:sp>
        <p:nvSpPr>
          <p:cNvPr id="25" name="Rectangle 24">
            <a:extLst>
              <a:ext uri="{FF2B5EF4-FFF2-40B4-BE49-F238E27FC236}">
                <a16:creationId xmlns:a16="http://schemas.microsoft.com/office/drawing/2014/main" id="{52DD5BFF-3933-944D-99E8-C4FBB6EF0E87}"/>
              </a:ext>
            </a:extLst>
          </p:cNvPr>
          <p:cNvSpPr/>
          <p:nvPr/>
        </p:nvSpPr>
        <p:spPr>
          <a:xfrm>
            <a:off x="4583674" y="712867"/>
            <a:ext cx="4139952" cy="1107996"/>
          </a:xfrm>
          <a:prstGeom prst="rect">
            <a:avLst/>
          </a:prstGeom>
          <a:noFill/>
          <a:ln>
            <a:noFill/>
          </a:ln>
        </p:spPr>
        <p:txBody>
          <a:bodyPr wrap="square">
            <a:spAutoFit/>
          </a:bodyPr>
          <a:lstStyle/>
          <a:p>
            <a:pPr marL="171450" indent="-171450">
              <a:buFont typeface="Wingdings" pitchFamily="2" charset="2"/>
              <a:buChar char="q"/>
            </a:pPr>
            <a:endParaRPr lang="it-IT" sz="500" dirty="0">
              <a:latin typeface="Century Gothic" panose="020B0502020202020204" pitchFamily="34" charset="0"/>
            </a:endParaRPr>
          </a:p>
          <a:p>
            <a:pPr>
              <a:spcAft>
                <a:spcPts val="600"/>
              </a:spcAft>
            </a:pPr>
            <a:r>
              <a:rPr lang="it-IT" sz="1200" b="1" dirty="0" err="1">
                <a:latin typeface="Century Gothic" panose="020B0502020202020204" pitchFamily="34" charset="0"/>
              </a:rPr>
              <a:t>Load</a:t>
            </a:r>
            <a:endParaRPr lang="it-IT" sz="1200" b="1" dirty="0">
              <a:latin typeface="Century Gothic" panose="020B0502020202020204" pitchFamily="34" charset="0"/>
            </a:endParaRPr>
          </a:p>
          <a:p>
            <a:pPr marL="171450" indent="-171450">
              <a:spcAft>
                <a:spcPts val="600"/>
              </a:spcAft>
              <a:buFont typeface="Wingdings" pitchFamily="2" charset="2"/>
              <a:buChar char="q"/>
            </a:pPr>
            <a:r>
              <a:rPr lang="it-IT" sz="1100" dirty="0" err="1">
                <a:latin typeface="Century Gothic" panose="020B0502020202020204" pitchFamily="34" charset="0"/>
              </a:rPr>
              <a:t>R</a:t>
            </a:r>
            <a:r>
              <a:rPr lang="it-IT" sz="1100" dirty="0">
                <a:latin typeface="Century Gothic" panose="020B0502020202020204" pitchFamily="34" charset="0"/>
              </a:rPr>
              <a:t> = 10 </a:t>
            </a:r>
            <a:r>
              <a:rPr lang="it-IT" sz="1100" dirty="0" err="1">
                <a:latin typeface="Century Gothic" panose="020B0502020202020204" pitchFamily="34" charset="0"/>
              </a:rPr>
              <a:t>Mohm</a:t>
            </a:r>
            <a:endParaRPr lang="it-IT" sz="1100" dirty="0">
              <a:latin typeface="Century Gothic" panose="020B0502020202020204" pitchFamily="34" charset="0"/>
            </a:endParaRPr>
          </a:p>
          <a:p>
            <a:pPr marL="171450" indent="-171450">
              <a:spcAft>
                <a:spcPts val="600"/>
              </a:spcAft>
              <a:buFont typeface="Wingdings" pitchFamily="2" charset="2"/>
              <a:buChar char="q"/>
            </a:pPr>
            <a:r>
              <a:rPr lang="it-IT" sz="1100" dirty="0">
                <a:latin typeface="Century Gothic" panose="020B0502020202020204" pitchFamily="34" charset="0"/>
              </a:rPr>
              <a:t>C=2-5 pF</a:t>
            </a:r>
          </a:p>
          <a:p>
            <a:pPr marL="628650" lvl="1" indent="-171450">
              <a:spcAft>
                <a:spcPts val="600"/>
              </a:spcAft>
              <a:buFont typeface="Wingdings" pitchFamily="2" charset="2"/>
              <a:buChar char="q"/>
            </a:pPr>
            <a:endParaRPr lang="it-IT" sz="1200" dirty="0">
              <a:latin typeface="Century Gothic" panose="020B0502020202020204" pitchFamily="34" charset="0"/>
            </a:endParaRPr>
          </a:p>
        </p:txBody>
      </p:sp>
    </p:spTree>
    <p:extLst>
      <p:ext uri="{BB962C8B-B14F-4D97-AF65-F5344CB8AC3E}">
        <p14:creationId xmlns:p14="http://schemas.microsoft.com/office/powerpoint/2010/main" val="3625561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it-IT" sz="2400" b="1" err="1">
                <a:solidFill>
                  <a:schemeClr val="bg1"/>
                </a:solidFill>
                <a:latin typeface="Century Gothic" panose="020B0502020202020204" pitchFamily="34" charset="0"/>
              </a:rPr>
              <a:t>Where</a:t>
            </a:r>
            <a:r>
              <a:rPr lang="it-IT" sz="2400" b="1">
                <a:solidFill>
                  <a:schemeClr val="bg1"/>
                </a:solidFill>
                <a:latin typeface="Century Gothic" panose="020B0502020202020204" pitchFamily="34" charset="0"/>
              </a:rPr>
              <a:t> </a:t>
            </a:r>
            <a:r>
              <a:rPr lang="it-IT" sz="2400" b="1" err="1">
                <a:solidFill>
                  <a:schemeClr val="bg1"/>
                </a:solidFill>
                <a:latin typeface="Century Gothic" panose="020B0502020202020204" pitchFamily="34" charset="0"/>
              </a:rPr>
              <a:t>we</a:t>
            </a:r>
            <a:r>
              <a:rPr lang="it-IT" sz="2400" b="1">
                <a:solidFill>
                  <a:schemeClr val="bg1"/>
                </a:solidFill>
                <a:latin typeface="Century Gothic" panose="020B0502020202020204" pitchFamily="34" charset="0"/>
              </a:rPr>
              <a:t> are with FAST2?</a:t>
            </a:r>
            <a:endParaRPr lang="en-GB" sz="2400" b="1">
              <a:solidFill>
                <a:schemeClr val="bg1"/>
              </a:solidFill>
              <a:latin typeface="Century Gothic" panose="020B0502020202020204" pitchFamily="34" charset="0"/>
            </a:endParaRPr>
          </a:p>
        </p:txBody>
      </p:sp>
      <p:sp>
        <p:nvSpPr>
          <p:cNvPr id="9" name="Segnaposto numero diapositiva 1">
            <a:extLst>
              <a:ext uri="{FF2B5EF4-FFF2-40B4-BE49-F238E27FC236}">
                <a16:creationId xmlns:a16="http://schemas.microsoft.com/office/drawing/2014/main" id="{B487D9FE-7DFB-974A-AD35-C0E387128D52}"/>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3</a:t>
            </a:fld>
            <a:endParaRPr lang="en-GB"/>
          </a:p>
        </p:txBody>
      </p:sp>
      <p:pic>
        <p:nvPicPr>
          <p:cNvPr id="10" name="Picture 9">
            <a:extLst>
              <a:ext uri="{FF2B5EF4-FFF2-40B4-BE49-F238E27FC236}">
                <a16:creationId xmlns:a16="http://schemas.microsoft.com/office/drawing/2014/main" id="{E3349CBC-A4F9-4248-AA73-67A42F1685BB}"/>
              </a:ext>
            </a:extLst>
          </p:cNvPr>
          <p:cNvPicPr>
            <a:picLocks noChangeAspect="1"/>
          </p:cNvPicPr>
          <p:nvPr/>
        </p:nvPicPr>
        <p:blipFill rotWithShape="1">
          <a:blip r:embed="rId3">
            <a:extLst>
              <a:ext uri="{28A0092B-C50C-407E-A947-70E740481C1C}">
                <a14:useLocalDpi xmlns:a14="http://schemas.microsoft.com/office/drawing/2010/main" val="0"/>
              </a:ext>
            </a:extLst>
          </a:blip>
          <a:srcRect l="48100" t="6429" r="9669" b="73370"/>
          <a:stretch/>
        </p:blipFill>
        <p:spPr>
          <a:xfrm>
            <a:off x="4353259" y="603819"/>
            <a:ext cx="4328678" cy="1463183"/>
          </a:xfrm>
          <a:prstGeom prst="rect">
            <a:avLst/>
          </a:prstGeom>
        </p:spPr>
      </p:pic>
      <p:sp>
        <p:nvSpPr>
          <p:cNvPr id="16" name="TextBox 15">
            <a:extLst>
              <a:ext uri="{FF2B5EF4-FFF2-40B4-BE49-F238E27FC236}">
                <a16:creationId xmlns:a16="http://schemas.microsoft.com/office/drawing/2014/main" id="{F1220F22-9136-1F48-A426-51438E93FF39}"/>
              </a:ext>
            </a:extLst>
          </p:cNvPr>
          <p:cNvSpPr txBox="1"/>
          <p:nvPr/>
        </p:nvSpPr>
        <p:spPr>
          <a:xfrm>
            <a:off x="2633265" y="1695137"/>
            <a:ext cx="780983" cy="261610"/>
          </a:xfrm>
          <a:prstGeom prst="rect">
            <a:avLst/>
          </a:prstGeom>
          <a:solidFill>
            <a:srgbClr val="C00000">
              <a:alpha val="52000"/>
            </a:srgbClr>
          </a:solidFill>
        </p:spPr>
        <p:txBody>
          <a:bodyPr wrap="none" rtlCol="0">
            <a:spAutoFit/>
          </a:bodyPr>
          <a:lstStyle/>
          <a:p>
            <a:r>
              <a:rPr lang="it-IT" sz="1100" b="1" dirty="0">
                <a:latin typeface="Century Gothic" panose="020B0502020202020204" pitchFamily="34" charset="0"/>
              </a:rPr>
              <a:t>Status  9 </a:t>
            </a:r>
          </a:p>
        </p:txBody>
      </p:sp>
      <p:cxnSp>
        <p:nvCxnSpPr>
          <p:cNvPr id="17" name="Straight Arrow Connector 16">
            <a:extLst>
              <a:ext uri="{FF2B5EF4-FFF2-40B4-BE49-F238E27FC236}">
                <a16:creationId xmlns:a16="http://schemas.microsoft.com/office/drawing/2014/main" id="{B0C09D2F-E9BB-6741-B0D7-A1E29671431A}"/>
              </a:ext>
            </a:extLst>
          </p:cNvPr>
          <p:cNvCxnSpPr/>
          <p:nvPr/>
        </p:nvCxnSpPr>
        <p:spPr>
          <a:xfrm flipH="1">
            <a:off x="3767464" y="1825942"/>
            <a:ext cx="58579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E1DD03C-7005-D945-8AC3-D5EA2D48E768}"/>
              </a:ext>
            </a:extLst>
          </p:cNvPr>
          <p:cNvSpPr txBox="1"/>
          <p:nvPr/>
        </p:nvSpPr>
        <p:spPr>
          <a:xfrm>
            <a:off x="2633265" y="1411086"/>
            <a:ext cx="779381" cy="261610"/>
          </a:xfrm>
          <a:prstGeom prst="rect">
            <a:avLst/>
          </a:prstGeom>
          <a:solidFill>
            <a:srgbClr val="00B050">
              <a:alpha val="52000"/>
            </a:srgbClr>
          </a:solidFill>
        </p:spPr>
        <p:txBody>
          <a:bodyPr wrap="none" rtlCol="0">
            <a:spAutoFit/>
          </a:bodyPr>
          <a:lstStyle/>
          <a:p>
            <a:r>
              <a:rPr lang="it-IT" sz="1100" b="1" dirty="0">
                <a:latin typeface="Century Gothic" panose="020B0502020202020204" pitchFamily="34" charset="0"/>
              </a:rPr>
              <a:t>Status 10</a:t>
            </a:r>
          </a:p>
        </p:txBody>
      </p:sp>
      <p:cxnSp>
        <p:nvCxnSpPr>
          <p:cNvPr id="19" name="Straight Arrow Connector 18">
            <a:extLst>
              <a:ext uri="{FF2B5EF4-FFF2-40B4-BE49-F238E27FC236}">
                <a16:creationId xmlns:a16="http://schemas.microsoft.com/office/drawing/2014/main" id="{BFB6FA15-6E17-C142-9163-7EC19F65FEE7}"/>
              </a:ext>
            </a:extLst>
          </p:cNvPr>
          <p:cNvCxnSpPr/>
          <p:nvPr/>
        </p:nvCxnSpPr>
        <p:spPr>
          <a:xfrm flipH="1">
            <a:off x="3767464" y="1541891"/>
            <a:ext cx="58579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552DC14-0FD2-F24C-8267-4AC4D09A93CD}"/>
              </a:ext>
            </a:extLst>
          </p:cNvPr>
          <p:cNvSpPr txBox="1"/>
          <p:nvPr/>
        </p:nvSpPr>
        <p:spPr>
          <a:xfrm>
            <a:off x="2633265" y="1111635"/>
            <a:ext cx="700833" cy="261610"/>
          </a:xfrm>
          <a:prstGeom prst="rect">
            <a:avLst/>
          </a:prstGeom>
          <a:solidFill>
            <a:srgbClr val="C00000">
              <a:alpha val="52000"/>
            </a:srgbClr>
          </a:solidFill>
        </p:spPr>
        <p:txBody>
          <a:bodyPr wrap="none" rtlCol="0">
            <a:spAutoFit/>
          </a:bodyPr>
          <a:lstStyle/>
          <a:p>
            <a:r>
              <a:rPr lang="it-IT" sz="1100" b="1" dirty="0">
                <a:latin typeface="Century Gothic" panose="020B0502020202020204" pitchFamily="34" charset="0"/>
              </a:rPr>
              <a:t>Status 9</a:t>
            </a:r>
          </a:p>
        </p:txBody>
      </p:sp>
      <p:cxnSp>
        <p:nvCxnSpPr>
          <p:cNvPr id="33" name="Straight Arrow Connector 32">
            <a:extLst>
              <a:ext uri="{FF2B5EF4-FFF2-40B4-BE49-F238E27FC236}">
                <a16:creationId xmlns:a16="http://schemas.microsoft.com/office/drawing/2014/main" id="{720D3A77-D62B-B448-852D-D9EC2B008094}"/>
              </a:ext>
            </a:extLst>
          </p:cNvPr>
          <p:cNvCxnSpPr/>
          <p:nvPr/>
        </p:nvCxnSpPr>
        <p:spPr>
          <a:xfrm flipH="1">
            <a:off x="3767464" y="1251459"/>
            <a:ext cx="58579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2464F344-3505-214C-9AE7-2B7E96136FD3}"/>
              </a:ext>
            </a:extLst>
          </p:cNvPr>
          <p:cNvPicPr>
            <a:picLocks noChangeAspect="1"/>
          </p:cNvPicPr>
          <p:nvPr/>
        </p:nvPicPr>
        <p:blipFill rotWithShape="1">
          <a:blip r:embed="rId3">
            <a:extLst>
              <a:ext uri="{28A0092B-C50C-407E-A947-70E740481C1C}">
                <a14:useLocalDpi xmlns:a14="http://schemas.microsoft.com/office/drawing/2010/main" val="0"/>
              </a:ext>
            </a:extLst>
          </a:blip>
          <a:srcRect l="4263" t="6429" r="52209" b="48772"/>
          <a:stretch/>
        </p:blipFill>
        <p:spPr>
          <a:xfrm>
            <a:off x="4280056" y="1822116"/>
            <a:ext cx="4464496" cy="3246906"/>
          </a:xfrm>
          <a:prstGeom prst="rect">
            <a:avLst/>
          </a:prstGeom>
        </p:spPr>
      </p:pic>
      <p:sp>
        <p:nvSpPr>
          <p:cNvPr id="35" name="TextBox 34">
            <a:extLst>
              <a:ext uri="{FF2B5EF4-FFF2-40B4-BE49-F238E27FC236}">
                <a16:creationId xmlns:a16="http://schemas.microsoft.com/office/drawing/2014/main" id="{8C309ACA-CB34-CA4D-B12F-ABD9C6E2F9DD}"/>
              </a:ext>
            </a:extLst>
          </p:cNvPr>
          <p:cNvSpPr txBox="1"/>
          <p:nvPr/>
        </p:nvSpPr>
        <p:spPr>
          <a:xfrm>
            <a:off x="2616342" y="2945805"/>
            <a:ext cx="700833" cy="261610"/>
          </a:xfrm>
          <a:prstGeom prst="rect">
            <a:avLst/>
          </a:prstGeom>
          <a:solidFill>
            <a:srgbClr val="C00000">
              <a:alpha val="52000"/>
            </a:srgbClr>
          </a:solidFill>
        </p:spPr>
        <p:txBody>
          <a:bodyPr wrap="none" rtlCol="0">
            <a:spAutoFit/>
          </a:bodyPr>
          <a:lstStyle/>
          <a:p>
            <a:r>
              <a:rPr lang="it-IT" sz="1100" b="1">
                <a:latin typeface="Century Gothic" panose="020B0502020202020204" pitchFamily="34" charset="0"/>
              </a:rPr>
              <a:t>Status 1</a:t>
            </a:r>
          </a:p>
        </p:txBody>
      </p:sp>
      <p:cxnSp>
        <p:nvCxnSpPr>
          <p:cNvPr id="36" name="Straight Arrow Connector 35">
            <a:extLst>
              <a:ext uri="{FF2B5EF4-FFF2-40B4-BE49-F238E27FC236}">
                <a16:creationId xmlns:a16="http://schemas.microsoft.com/office/drawing/2014/main" id="{E22A482D-9F64-C540-9A0A-6F33BD4BB129}"/>
              </a:ext>
            </a:extLst>
          </p:cNvPr>
          <p:cNvCxnSpPr/>
          <p:nvPr/>
        </p:nvCxnSpPr>
        <p:spPr>
          <a:xfrm flipH="1">
            <a:off x="3750541" y="3076610"/>
            <a:ext cx="58579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BD86692-B875-D942-A538-D75D2D16B0BF}"/>
              </a:ext>
            </a:extLst>
          </p:cNvPr>
          <p:cNvSpPr txBox="1"/>
          <p:nvPr/>
        </p:nvSpPr>
        <p:spPr>
          <a:xfrm>
            <a:off x="2616342" y="2661754"/>
            <a:ext cx="700833" cy="261610"/>
          </a:xfrm>
          <a:prstGeom prst="rect">
            <a:avLst/>
          </a:prstGeom>
          <a:solidFill>
            <a:srgbClr val="C00000">
              <a:alpha val="52000"/>
            </a:srgbClr>
          </a:solidFill>
        </p:spPr>
        <p:txBody>
          <a:bodyPr wrap="none" rtlCol="0">
            <a:spAutoFit/>
          </a:bodyPr>
          <a:lstStyle/>
          <a:p>
            <a:r>
              <a:rPr lang="it-IT" sz="1100" b="1">
                <a:latin typeface="Century Gothic" panose="020B0502020202020204" pitchFamily="34" charset="0"/>
              </a:rPr>
              <a:t>Status 1</a:t>
            </a:r>
          </a:p>
        </p:txBody>
      </p:sp>
      <p:cxnSp>
        <p:nvCxnSpPr>
          <p:cNvPr id="38" name="Straight Arrow Connector 37">
            <a:extLst>
              <a:ext uri="{FF2B5EF4-FFF2-40B4-BE49-F238E27FC236}">
                <a16:creationId xmlns:a16="http://schemas.microsoft.com/office/drawing/2014/main" id="{C6DBE4BA-7160-094E-8E15-5734085FB289}"/>
              </a:ext>
            </a:extLst>
          </p:cNvPr>
          <p:cNvCxnSpPr/>
          <p:nvPr/>
        </p:nvCxnSpPr>
        <p:spPr>
          <a:xfrm flipH="1">
            <a:off x="3750541" y="2792559"/>
            <a:ext cx="58579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A956602-D61D-B742-B041-595028B67FD5}"/>
              </a:ext>
            </a:extLst>
          </p:cNvPr>
          <p:cNvCxnSpPr/>
          <p:nvPr/>
        </p:nvCxnSpPr>
        <p:spPr>
          <a:xfrm flipH="1">
            <a:off x="3750541" y="2502127"/>
            <a:ext cx="58579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98A5003-8E70-4347-BDB5-3E79C3A7C504}"/>
              </a:ext>
            </a:extLst>
          </p:cNvPr>
          <p:cNvSpPr txBox="1"/>
          <p:nvPr/>
        </p:nvSpPr>
        <p:spPr>
          <a:xfrm>
            <a:off x="2616342" y="2378893"/>
            <a:ext cx="700833" cy="261610"/>
          </a:xfrm>
          <a:prstGeom prst="rect">
            <a:avLst/>
          </a:prstGeom>
          <a:solidFill>
            <a:schemeClr val="accent1">
              <a:alpha val="52000"/>
            </a:schemeClr>
          </a:solidFill>
        </p:spPr>
        <p:txBody>
          <a:bodyPr wrap="none" rtlCol="0">
            <a:spAutoFit/>
          </a:bodyPr>
          <a:lstStyle/>
          <a:p>
            <a:r>
              <a:rPr lang="it-IT" sz="1100" b="1" dirty="0">
                <a:latin typeface="Century Gothic" panose="020B0502020202020204" pitchFamily="34" charset="0"/>
              </a:rPr>
              <a:t>Status 3</a:t>
            </a:r>
          </a:p>
        </p:txBody>
      </p:sp>
      <p:sp>
        <p:nvSpPr>
          <p:cNvPr id="42" name="TextBox 41">
            <a:extLst>
              <a:ext uri="{FF2B5EF4-FFF2-40B4-BE49-F238E27FC236}">
                <a16:creationId xmlns:a16="http://schemas.microsoft.com/office/drawing/2014/main" id="{0EEB9D51-6DEA-FE41-90E1-B957AD5E3ACA}"/>
              </a:ext>
            </a:extLst>
          </p:cNvPr>
          <p:cNvSpPr txBox="1"/>
          <p:nvPr/>
        </p:nvSpPr>
        <p:spPr>
          <a:xfrm>
            <a:off x="2610420" y="3801535"/>
            <a:ext cx="700833" cy="261610"/>
          </a:xfrm>
          <a:prstGeom prst="rect">
            <a:avLst/>
          </a:prstGeom>
          <a:solidFill>
            <a:srgbClr val="C00000">
              <a:alpha val="52000"/>
            </a:srgbClr>
          </a:solidFill>
        </p:spPr>
        <p:txBody>
          <a:bodyPr wrap="none" rtlCol="0">
            <a:spAutoFit/>
          </a:bodyPr>
          <a:lstStyle/>
          <a:p>
            <a:r>
              <a:rPr lang="it-IT" sz="1100" b="1">
                <a:latin typeface="Century Gothic" panose="020B0502020202020204" pitchFamily="34" charset="0"/>
              </a:rPr>
              <a:t>Status 1</a:t>
            </a:r>
          </a:p>
        </p:txBody>
      </p:sp>
      <p:cxnSp>
        <p:nvCxnSpPr>
          <p:cNvPr id="43" name="Straight Arrow Connector 42">
            <a:extLst>
              <a:ext uri="{FF2B5EF4-FFF2-40B4-BE49-F238E27FC236}">
                <a16:creationId xmlns:a16="http://schemas.microsoft.com/office/drawing/2014/main" id="{CB2B4DAF-3244-7A4E-91D4-09A89963300B}"/>
              </a:ext>
            </a:extLst>
          </p:cNvPr>
          <p:cNvCxnSpPr/>
          <p:nvPr/>
        </p:nvCxnSpPr>
        <p:spPr>
          <a:xfrm flipH="1">
            <a:off x="3744619" y="3932340"/>
            <a:ext cx="58579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713DED4-DDB8-D041-90CF-97CDCAF42AA8}"/>
              </a:ext>
            </a:extLst>
          </p:cNvPr>
          <p:cNvSpPr txBox="1"/>
          <p:nvPr/>
        </p:nvSpPr>
        <p:spPr>
          <a:xfrm>
            <a:off x="2610420" y="3517484"/>
            <a:ext cx="779381" cy="261610"/>
          </a:xfrm>
          <a:prstGeom prst="rect">
            <a:avLst/>
          </a:prstGeom>
          <a:solidFill>
            <a:srgbClr val="00B050">
              <a:alpha val="52000"/>
            </a:srgbClr>
          </a:solidFill>
        </p:spPr>
        <p:txBody>
          <a:bodyPr wrap="none" rtlCol="0">
            <a:spAutoFit/>
          </a:bodyPr>
          <a:lstStyle/>
          <a:p>
            <a:r>
              <a:rPr lang="it-IT" sz="1100" b="1" dirty="0">
                <a:latin typeface="Century Gothic" panose="020B0502020202020204" pitchFamily="34" charset="0"/>
              </a:rPr>
              <a:t>Status 10</a:t>
            </a:r>
          </a:p>
        </p:txBody>
      </p:sp>
      <p:cxnSp>
        <p:nvCxnSpPr>
          <p:cNvPr id="45" name="Straight Arrow Connector 44">
            <a:extLst>
              <a:ext uri="{FF2B5EF4-FFF2-40B4-BE49-F238E27FC236}">
                <a16:creationId xmlns:a16="http://schemas.microsoft.com/office/drawing/2014/main" id="{C89EE5A6-F1CB-294E-A408-4E454F0B1267}"/>
              </a:ext>
            </a:extLst>
          </p:cNvPr>
          <p:cNvCxnSpPr/>
          <p:nvPr/>
        </p:nvCxnSpPr>
        <p:spPr>
          <a:xfrm flipH="1">
            <a:off x="3744619" y="3648289"/>
            <a:ext cx="58579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9C2CEE3-8028-3D42-AA08-DBEF4A2C0BFC}"/>
              </a:ext>
            </a:extLst>
          </p:cNvPr>
          <p:cNvCxnSpPr/>
          <p:nvPr/>
        </p:nvCxnSpPr>
        <p:spPr>
          <a:xfrm flipH="1">
            <a:off x="3744619" y="3357857"/>
            <a:ext cx="58579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9C645BF-8AB6-6243-A36C-9F29AF12EDC5}"/>
              </a:ext>
            </a:extLst>
          </p:cNvPr>
          <p:cNvSpPr txBox="1"/>
          <p:nvPr/>
        </p:nvSpPr>
        <p:spPr>
          <a:xfrm>
            <a:off x="2610420" y="3234623"/>
            <a:ext cx="700833" cy="261610"/>
          </a:xfrm>
          <a:prstGeom prst="rect">
            <a:avLst/>
          </a:prstGeom>
          <a:solidFill>
            <a:srgbClr val="C00000">
              <a:alpha val="52000"/>
            </a:srgbClr>
          </a:solidFill>
        </p:spPr>
        <p:txBody>
          <a:bodyPr wrap="none" rtlCol="0">
            <a:spAutoFit/>
          </a:bodyPr>
          <a:lstStyle/>
          <a:p>
            <a:r>
              <a:rPr lang="it-IT" sz="1100" b="1">
                <a:latin typeface="Century Gothic" panose="020B0502020202020204" pitchFamily="34" charset="0"/>
              </a:rPr>
              <a:t>Status 1</a:t>
            </a:r>
          </a:p>
        </p:txBody>
      </p:sp>
      <p:sp>
        <p:nvSpPr>
          <p:cNvPr id="48" name="TextBox 47">
            <a:extLst>
              <a:ext uri="{FF2B5EF4-FFF2-40B4-BE49-F238E27FC236}">
                <a16:creationId xmlns:a16="http://schemas.microsoft.com/office/drawing/2014/main" id="{7D97AC72-DB2C-5444-B841-1DB78B0DC6A7}"/>
              </a:ext>
            </a:extLst>
          </p:cNvPr>
          <p:cNvSpPr txBox="1"/>
          <p:nvPr/>
        </p:nvSpPr>
        <p:spPr>
          <a:xfrm>
            <a:off x="2619612" y="4660988"/>
            <a:ext cx="700833" cy="261610"/>
          </a:xfrm>
          <a:prstGeom prst="rect">
            <a:avLst/>
          </a:prstGeom>
          <a:solidFill>
            <a:srgbClr val="C00000">
              <a:alpha val="52000"/>
            </a:srgbClr>
          </a:solidFill>
        </p:spPr>
        <p:txBody>
          <a:bodyPr wrap="none" rtlCol="0">
            <a:spAutoFit/>
          </a:bodyPr>
          <a:lstStyle/>
          <a:p>
            <a:r>
              <a:rPr lang="it-IT" sz="1100" b="1">
                <a:latin typeface="Century Gothic" panose="020B0502020202020204" pitchFamily="34" charset="0"/>
              </a:rPr>
              <a:t>Status 8</a:t>
            </a:r>
          </a:p>
        </p:txBody>
      </p:sp>
      <p:cxnSp>
        <p:nvCxnSpPr>
          <p:cNvPr id="49" name="Straight Arrow Connector 48">
            <a:extLst>
              <a:ext uri="{FF2B5EF4-FFF2-40B4-BE49-F238E27FC236}">
                <a16:creationId xmlns:a16="http://schemas.microsoft.com/office/drawing/2014/main" id="{9D76DAA3-D21F-2245-82CA-DD51C1C31CAD}"/>
              </a:ext>
            </a:extLst>
          </p:cNvPr>
          <p:cNvCxnSpPr/>
          <p:nvPr/>
        </p:nvCxnSpPr>
        <p:spPr>
          <a:xfrm flipH="1">
            <a:off x="3753811" y="4791793"/>
            <a:ext cx="58579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BF879B4-66B9-FE41-BC59-275F5952C418}"/>
              </a:ext>
            </a:extLst>
          </p:cNvPr>
          <p:cNvSpPr txBox="1"/>
          <p:nvPr/>
        </p:nvSpPr>
        <p:spPr>
          <a:xfrm>
            <a:off x="2619612" y="4376937"/>
            <a:ext cx="700833" cy="261610"/>
          </a:xfrm>
          <a:prstGeom prst="rect">
            <a:avLst/>
          </a:prstGeom>
          <a:solidFill>
            <a:srgbClr val="C00000">
              <a:alpha val="52000"/>
            </a:srgbClr>
          </a:solidFill>
        </p:spPr>
        <p:txBody>
          <a:bodyPr wrap="none" rtlCol="0">
            <a:spAutoFit/>
          </a:bodyPr>
          <a:lstStyle/>
          <a:p>
            <a:r>
              <a:rPr lang="it-IT" sz="1100" b="1">
                <a:latin typeface="Century Gothic" panose="020B0502020202020204" pitchFamily="34" charset="0"/>
              </a:rPr>
              <a:t>Status 1</a:t>
            </a:r>
          </a:p>
        </p:txBody>
      </p:sp>
      <p:cxnSp>
        <p:nvCxnSpPr>
          <p:cNvPr id="51" name="Straight Arrow Connector 50">
            <a:extLst>
              <a:ext uri="{FF2B5EF4-FFF2-40B4-BE49-F238E27FC236}">
                <a16:creationId xmlns:a16="http://schemas.microsoft.com/office/drawing/2014/main" id="{47615748-ED0F-1B45-925F-7045B4E78049}"/>
              </a:ext>
            </a:extLst>
          </p:cNvPr>
          <p:cNvCxnSpPr/>
          <p:nvPr/>
        </p:nvCxnSpPr>
        <p:spPr>
          <a:xfrm flipH="1">
            <a:off x="3753811" y="4507742"/>
            <a:ext cx="58579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3FA0895-10AF-F14C-B3DF-457365BEF546}"/>
              </a:ext>
            </a:extLst>
          </p:cNvPr>
          <p:cNvCxnSpPr/>
          <p:nvPr/>
        </p:nvCxnSpPr>
        <p:spPr>
          <a:xfrm flipH="1">
            <a:off x="3753811" y="4217310"/>
            <a:ext cx="58579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B33CD9B8-B118-B54B-A7EB-4159D24E9EF5}"/>
              </a:ext>
            </a:extLst>
          </p:cNvPr>
          <p:cNvSpPr txBox="1"/>
          <p:nvPr/>
        </p:nvSpPr>
        <p:spPr>
          <a:xfrm>
            <a:off x="2619612" y="4094076"/>
            <a:ext cx="700833" cy="261610"/>
          </a:xfrm>
          <a:prstGeom prst="rect">
            <a:avLst/>
          </a:prstGeom>
          <a:solidFill>
            <a:srgbClr val="C00000">
              <a:alpha val="52000"/>
            </a:srgbClr>
          </a:solidFill>
        </p:spPr>
        <p:txBody>
          <a:bodyPr wrap="none" rtlCol="0">
            <a:spAutoFit/>
          </a:bodyPr>
          <a:lstStyle/>
          <a:p>
            <a:r>
              <a:rPr lang="it-IT" sz="1100" b="1">
                <a:latin typeface="Century Gothic" panose="020B0502020202020204" pitchFamily="34" charset="0"/>
              </a:rPr>
              <a:t>Status 1</a:t>
            </a:r>
          </a:p>
        </p:txBody>
      </p:sp>
      <p:sp>
        <p:nvSpPr>
          <p:cNvPr id="39" name="TextBox 38">
            <a:extLst>
              <a:ext uri="{FF2B5EF4-FFF2-40B4-BE49-F238E27FC236}">
                <a16:creationId xmlns:a16="http://schemas.microsoft.com/office/drawing/2014/main" id="{9E925F1C-56E6-4749-9067-2D3A0CB3497A}"/>
              </a:ext>
            </a:extLst>
          </p:cNvPr>
          <p:cNvSpPr txBox="1"/>
          <p:nvPr/>
        </p:nvSpPr>
        <p:spPr>
          <a:xfrm>
            <a:off x="7431742" y="997130"/>
            <a:ext cx="370614" cy="523220"/>
          </a:xfrm>
          <a:prstGeom prst="rect">
            <a:avLst/>
          </a:prstGeom>
          <a:noFill/>
        </p:spPr>
        <p:txBody>
          <a:bodyPr wrap="none" rtlCol="0">
            <a:spAutoFit/>
          </a:bodyPr>
          <a:lstStyle/>
          <a:p>
            <a:r>
              <a:rPr lang="it-IT" sz="2800" dirty="0"/>
              <a:t>X</a:t>
            </a:r>
          </a:p>
        </p:txBody>
      </p:sp>
      <p:sp>
        <p:nvSpPr>
          <p:cNvPr id="54" name="TextBox 53">
            <a:extLst>
              <a:ext uri="{FF2B5EF4-FFF2-40B4-BE49-F238E27FC236}">
                <a16:creationId xmlns:a16="http://schemas.microsoft.com/office/drawing/2014/main" id="{F801CE09-D2F7-B94C-965F-6FC170F69618}"/>
              </a:ext>
            </a:extLst>
          </p:cNvPr>
          <p:cNvSpPr txBox="1"/>
          <p:nvPr/>
        </p:nvSpPr>
        <p:spPr>
          <a:xfrm>
            <a:off x="251521" y="1110798"/>
            <a:ext cx="2298796" cy="261610"/>
          </a:xfrm>
          <a:prstGeom prst="rect">
            <a:avLst/>
          </a:prstGeom>
          <a:solidFill>
            <a:srgbClr val="C00000">
              <a:alpha val="52000"/>
            </a:srgbClr>
          </a:solidFill>
        </p:spPr>
        <p:txBody>
          <a:bodyPr wrap="square" rtlCol="0">
            <a:spAutoFit/>
          </a:bodyPr>
          <a:lstStyle/>
          <a:p>
            <a:pPr algn="r"/>
            <a:r>
              <a:rPr lang="it-IT" sz="1100" dirty="0">
                <a:latin typeface="Century Gothic" panose="020B0502020202020204" pitchFamily="34" charset="0"/>
              </a:rPr>
              <a:t>TIA </a:t>
            </a:r>
            <a:r>
              <a:rPr lang="it-IT" sz="1100" dirty="0" err="1">
                <a:latin typeface="Century Gothic" panose="020B0502020202020204" pitchFamily="34" charset="0"/>
              </a:rPr>
              <a:t>bias</a:t>
            </a:r>
            <a:r>
              <a:rPr lang="it-IT" sz="1100" dirty="0">
                <a:latin typeface="Century Gothic" panose="020B0502020202020204" pitchFamily="34" charset="0"/>
              </a:rPr>
              <a:t> </a:t>
            </a:r>
            <a:r>
              <a:rPr lang="it-IT" sz="1100" dirty="0" err="1">
                <a:latin typeface="Century Gothic" panose="020B0502020202020204" pitchFamily="34" charset="0"/>
              </a:rPr>
              <a:t>is</a:t>
            </a:r>
            <a:r>
              <a:rPr lang="it-IT" sz="1100" dirty="0">
                <a:latin typeface="Century Gothic" panose="020B0502020202020204" pitchFamily="34" charset="0"/>
              </a:rPr>
              <a:t> </a:t>
            </a:r>
            <a:r>
              <a:rPr lang="it-IT" sz="1100" dirty="0" err="1">
                <a:latin typeface="Century Gothic" panose="020B0502020202020204" pitchFamily="34" charset="0"/>
              </a:rPr>
              <a:t>missing</a:t>
            </a:r>
            <a:endParaRPr lang="it-IT" sz="1100" dirty="0">
              <a:latin typeface="Century Gothic" panose="020B0502020202020204" pitchFamily="34" charset="0"/>
            </a:endParaRPr>
          </a:p>
        </p:txBody>
      </p:sp>
      <p:sp>
        <p:nvSpPr>
          <p:cNvPr id="55" name="TextBox 54">
            <a:extLst>
              <a:ext uri="{FF2B5EF4-FFF2-40B4-BE49-F238E27FC236}">
                <a16:creationId xmlns:a16="http://schemas.microsoft.com/office/drawing/2014/main" id="{FCBAB427-CA24-5E49-8A9E-4A7372358B9A}"/>
              </a:ext>
            </a:extLst>
          </p:cNvPr>
          <p:cNvSpPr txBox="1"/>
          <p:nvPr/>
        </p:nvSpPr>
        <p:spPr>
          <a:xfrm>
            <a:off x="251520" y="1695137"/>
            <a:ext cx="2337367" cy="261610"/>
          </a:xfrm>
          <a:prstGeom prst="rect">
            <a:avLst/>
          </a:prstGeom>
          <a:solidFill>
            <a:srgbClr val="C00000">
              <a:alpha val="52000"/>
            </a:srgbClr>
          </a:solidFill>
        </p:spPr>
        <p:txBody>
          <a:bodyPr wrap="square" rtlCol="0">
            <a:spAutoFit/>
          </a:bodyPr>
          <a:lstStyle/>
          <a:p>
            <a:pPr algn="r"/>
            <a:r>
              <a:rPr lang="it-IT" sz="1100" dirty="0">
                <a:latin typeface="Century Gothic" panose="020B0502020202020204" pitchFamily="34" charset="0"/>
              </a:rPr>
              <a:t>Post-layout </a:t>
            </a:r>
            <a:r>
              <a:rPr lang="it-IT" sz="1100" dirty="0" err="1">
                <a:latin typeface="Century Gothic" panose="020B0502020202020204" pitchFamily="34" charset="0"/>
              </a:rPr>
              <a:t>simulation</a:t>
            </a:r>
            <a:r>
              <a:rPr lang="it-IT" sz="1100" dirty="0">
                <a:latin typeface="Century Gothic" panose="020B0502020202020204" pitchFamily="34" charset="0"/>
              </a:rPr>
              <a:t> </a:t>
            </a:r>
            <a:r>
              <a:rPr lang="it-IT" sz="1100" dirty="0" err="1">
                <a:latin typeface="Century Gothic" panose="020B0502020202020204" pitchFamily="34" charset="0"/>
              </a:rPr>
              <a:t>need</a:t>
            </a:r>
            <a:endParaRPr lang="it-IT" sz="1100" dirty="0">
              <a:latin typeface="Century Gothic" panose="020B0502020202020204" pitchFamily="34" charset="0"/>
            </a:endParaRPr>
          </a:p>
        </p:txBody>
      </p:sp>
      <p:sp>
        <p:nvSpPr>
          <p:cNvPr id="56" name="TextBox 55">
            <a:extLst>
              <a:ext uri="{FF2B5EF4-FFF2-40B4-BE49-F238E27FC236}">
                <a16:creationId xmlns:a16="http://schemas.microsoft.com/office/drawing/2014/main" id="{D47591C5-FC15-8B45-A45C-C98D3F84A316}"/>
              </a:ext>
            </a:extLst>
          </p:cNvPr>
          <p:cNvSpPr txBox="1"/>
          <p:nvPr/>
        </p:nvSpPr>
        <p:spPr>
          <a:xfrm>
            <a:off x="251520" y="2371322"/>
            <a:ext cx="2298796" cy="261610"/>
          </a:xfrm>
          <a:prstGeom prst="rect">
            <a:avLst/>
          </a:prstGeom>
          <a:solidFill>
            <a:schemeClr val="accent1">
              <a:alpha val="52000"/>
            </a:schemeClr>
          </a:solidFill>
        </p:spPr>
        <p:txBody>
          <a:bodyPr wrap="square" rtlCol="0">
            <a:spAutoFit/>
          </a:bodyPr>
          <a:lstStyle/>
          <a:p>
            <a:pPr algn="r"/>
            <a:r>
              <a:rPr lang="it-IT" sz="1100" dirty="0">
                <a:latin typeface="Century Gothic" panose="020B0502020202020204" pitchFamily="34" charset="0"/>
              </a:rPr>
              <a:t>Post-layout </a:t>
            </a:r>
            <a:r>
              <a:rPr lang="it-IT" sz="1100" dirty="0" err="1">
                <a:latin typeface="Century Gothic" panose="020B0502020202020204" pitchFamily="34" charset="0"/>
              </a:rPr>
              <a:t>simulation</a:t>
            </a:r>
            <a:r>
              <a:rPr lang="it-IT" sz="1100" dirty="0">
                <a:latin typeface="Century Gothic" panose="020B0502020202020204" pitchFamily="34" charset="0"/>
              </a:rPr>
              <a:t> </a:t>
            </a:r>
            <a:r>
              <a:rPr lang="it-IT" sz="1100" dirty="0" err="1">
                <a:latin typeface="Century Gothic" panose="020B0502020202020204" pitchFamily="34" charset="0"/>
              </a:rPr>
              <a:t>needed</a:t>
            </a:r>
            <a:endParaRPr lang="it-IT" sz="1100" dirty="0">
              <a:latin typeface="Century Gothic" panose="020B0502020202020204" pitchFamily="34" charset="0"/>
            </a:endParaRPr>
          </a:p>
        </p:txBody>
      </p:sp>
    </p:spTree>
    <p:extLst>
      <p:ext uri="{BB962C8B-B14F-4D97-AF65-F5344CB8AC3E}">
        <p14:creationId xmlns:p14="http://schemas.microsoft.com/office/powerpoint/2010/main" val="2211040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en-GB" sz="2400" b="1" dirty="0">
                <a:solidFill>
                  <a:schemeClr val="bg1"/>
                </a:solidFill>
                <a:latin typeface="Century Gothic" panose="020B0502020202020204" pitchFamily="34" charset="0"/>
              </a:rPr>
              <a:t>the </a:t>
            </a:r>
            <a:r>
              <a:rPr lang="en-GB" sz="2400" b="1" dirty="0" err="1">
                <a:solidFill>
                  <a:schemeClr val="bg1"/>
                </a:solidFill>
                <a:latin typeface="Century Gothic" panose="020B0502020202020204" pitchFamily="34" charset="0"/>
              </a:rPr>
              <a:t>analog</a:t>
            </a:r>
            <a:r>
              <a:rPr lang="en-GB" sz="2400" b="1" dirty="0">
                <a:solidFill>
                  <a:schemeClr val="bg1"/>
                </a:solidFill>
                <a:latin typeface="Century Gothic" panose="020B0502020202020204" pitchFamily="34" charset="0"/>
              </a:rPr>
              <a:t> output</a:t>
            </a:r>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en-GB"/>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30</a:t>
            </a:fld>
            <a:endParaRPr lang="en-GB"/>
          </a:p>
        </p:txBody>
      </p:sp>
      <p:sp>
        <p:nvSpPr>
          <p:cNvPr id="18" name="Rounded Rectangle 17">
            <a:extLst>
              <a:ext uri="{FF2B5EF4-FFF2-40B4-BE49-F238E27FC236}">
                <a16:creationId xmlns:a16="http://schemas.microsoft.com/office/drawing/2014/main" id="{CF1AD57D-7097-D646-A34C-7646DDE6DDDA}"/>
              </a:ext>
            </a:extLst>
          </p:cNvPr>
          <p:cNvSpPr/>
          <p:nvPr/>
        </p:nvSpPr>
        <p:spPr>
          <a:xfrm>
            <a:off x="1818413" y="2087092"/>
            <a:ext cx="3267364" cy="2554280"/>
          </a:xfrm>
          <a:prstGeom prst="roundRect">
            <a:avLst>
              <a:gd name="adj" fmla="val 9286"/>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5">
            <a:extLst>
              <a:ext uri="{FF2B5EF4-FFF2-40B4-BE49-F238E27FC236}">
                <a16:creationId xmlns:a16="http://schemas.microsoft.com/office/drawing/2014/main" id="{4924FEC8-AB97-3F40-8206-B258E2EEF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686" y="926805"/>
            <a:ext cx="5109959" cy="3814271"/>
          </a:xfrm>
          <a:prstGeom prst="rect">
            <a:avLst/>
          </a:prstGeom>
        </p:spPr>
      </p:pic>
      <p:sp>
        <p:nvSpPr>
          <p:cNvPr id="10" name="Rectangle 9">
            <a:extLst>
              <a:ext uri="{FF2B5EF4-FFF2-40B4-BE49-F238E27FC236}">
                <a16:creationId xmlns:a16="http://schemas.microsoft.com/office/drawing/2014/main" id="{56036ADF-E2CA-A04D-819C-4A6D1316795D}"/>
              </a:ext>
            </a:extLst>
          </p:cNvPr>
          <p:cNvSpPr/>
          <p:nvPr/>
        </p:nvSpPr>
        <p:spPr>
          <a:xfrm>
            <a:off x="4468401" y="1260226"/>
            <a:ext cx="1231427" cy="369332"/>
          </a:xfrm>
          <a:prstGeom prst="rect">
            <a:avLst/>
          </a:prstGeom>
        </p:spPr>
        <p:txBody>
          <a:bodyPr wrap="none">
            <a:spAutoFit/>
          </a:bodyPr>
          <a:lstStyle/>
          <a:p>
            <a:r>
              <a:rPr lang="it-IT" dirty="0">
                <a:solidFill>
                  <a:srgbClr val="C00000"/>
                </a:solidFill>
                <a:latin typeface="Century Gothic" panose="020B0502020202020204" pitchFamily="34" charset="0"/>
              </a:rPr>
              <a:t>FE output</a:t>
            </a:r>
            <a:endParaRPr lang="it-IT" dirty="0">
              <a:solidFill>
                <a:srgbClr val="C00000"/>
              </a:solidFill>
            </a:endParaRPr>
          </a:p>
        </p:txBody>
      </p:sp>
      <p:sp>
        <p:nvSpPr>
          <p:cNvPr id="16" name="Rectangle 15">
            <a:extLst>
              <a:ext uri="{FF2B5EF4-FFF2-40B4-BE49-F238E27FC236}">
                <a16:creationId xmlns:a16="http://schemas.microsoft.com/office/drawing/2014/main" id="{82986715-5EEC-8D49-941A-13EF9FAD7078}"/>
              </a:ext>
            </a:extLst>
          </p:cNvPr>
          <p:cNvSpPr/>
          <p:nvPr/>
        </p:nvSpPr>
        <p:spPr>
          <a:xfrm>
            <a:off x="2116473" y="3884046"/>
            <a:ext cx="1335622" cy="369332"/>
          </a:xfrm>
          <a:prstGeom prst="rect">
            <a:avLst/>
          </a:prstGeom>
        </p:spPr>
        <p:txBody>
          <a:bodyPr wrap="none">
            <a:spAutoFit/>
          </a:bodyPr>
          <a:lstStyle/>
          <a:p>
            <a:r>
              <a:rPr lang="it-IT" dirty="0">
                <a:solidFill>
                  <a:schemeClr val="accent3">
                    <a:lumMod val="50000"/>
                  </a:schemeClr>
                </a:solidFill>
                <a:latin typeface="Century Gothic" panose="020B0502020202020204" pitchFamily="34" charset="0"/>
              </a:rPr>
              <a:t>Buffer OUT</a:t>
            </a:r>
            <a:endParaRPr lang="it-IT" dirty="0">
              <a:solidFill>
                <a:schemeClr val="accent3">
                  <a:lumMod val="50000"/>
                </a:schemeClr>
              </a:solidFill>
            </a:endParaRPr>
          </a:p>
        </p:txBody>
      </p:sp>
      <p:sp>
        <p:nvSpPr>
          <p:cNvPr id="19" name="Rectangle 18">
            <a:extLst>
              <a:ext uri="{FF2B5EF4-FFF2-40B4-BE49-F238E27FC236}">
                <a16:creationId xmlns:a16="http://schemas.microsoft.com/office/drawing/2014/main" id="{29ED5067-4D5F-964C-A176-8D54E926A5A2}"/>
              </a:ext>
            </a:extLst>
          </p:cNvPr>
          <p:cNvSpPr/>
          <p:nvPr/>
        </p:nvSpPr>
        <p:spPr>
          <a:xfrm>
            <a:off x="4559394" y="3817859"/>
            <a:ext cx="1016625" cy="369332"/>
          </a:xfrm>
          <a:prstGeom prst="rect">
            <a:avLst/>
          </a:prstGeom>
        </p:spPr>
        <p:txBody>
          <a:bodyPr wrap="none">
            <a:spAutoFit/>
          </a:bodyPr>
          <a:lstStyle/>
          <a:p>
            <a:r>
              <a:rPr lang="it-IT" dirty="0">
                <a:latin typeface="Century Gothic" panose="020B0502020202020204" pitchFamily="34" charset="0"/>
              </a:rPr>
              <a:t>C</a:t>
            </a:r>
            <a:r>
              <a:rPr lang="it-IT" baseline="-25000" dirty="0">
                <a:latin typeface="Century Gothic" panose="020B0502020202020204" pitchFamily="34" charset="0"/>
              </a:rPr>
              <a:t>L</a:t>
            </a:r>
            <a:r>
              <a:rPr lang="it-IT" dirty="0">
                <a:latin typeface="Century Gothic" panose="020B0502020202020204" pitchFamily="34" charset="0"/>
              </a:rPr>
              <a:t>=2pF</a:t>
            </a:r>
            <a:endParaRPr lang="it-IT" dirty="0"/>
          </a:p>
        </p:txBody>
      </p:sp>
      <p:sp>
        <p:nvSpPr>
          <p:cNvPr id="30" name="Rectangle 29">
            <a:extLst>
              <a:ext uri="{FF2B5EF4-FFF2-40B4-BE49-F238E27FC236}">
                <a16:creationId xmlns:a16="http://schemas.microsoft.com/office/drawing/2014/main" id="{837E5D87-7C2D-334F-8CB3-7BB00C7F507F}"/>
              </a:ext>
            </a:extLst>
          </p:cNvPr>
          <p:cNvSpPr/>
          <p:nvPr/>
        </p:nvSpPr>
        <p:spPr>
          <a:xfrm>
            <a:off x="5903137" y="1371511"/>
            <a:ext cx="2748455" cy="2323713"/>
          </a:xfrm>
          <a:prstGeom prst="rect">
            <a:avLst/>
          </a:prstGeom>
          <a:noFill/>
          <a:ln>
            <a:noFill/>
          </a:ln>
        </p:spPr>
        <p:txBody>
          <a:bodyPr wrap="square">
            <a:spAutoFit/>
          </a:bodyPr>
          <a:lstStyle/>
          <a:p>
            <a:pPr marL="171450" indent="-171450">
              <a:buFont typeface="Wingdings" pitchFamily="2" charset="2"/>
              <a:buChar char="q"/>
            </a:pPr>
            <a:endParaRPr lang="it-IT" sz="500" dirty="0">
              <a:latin typeface="Century Gothic" panose="020B0502020202020204" pitchFamily="34" charset="0"/>
            </a:endParaRPr>
          </a:p>
          <a:p>
            <a:pPr marL="171450" indent="-171450">
              <a:spcAft>
                <a:spcPts val="600"/>
              </a:spcAft>
              <a:buFont typeface="Wingdings" pitchFamily="2" charset="2"/>
              <a:buChar char="q"/>
            </a:pPr>
            <a:r>
              <a:rPr lang="it-IT" sz="1100" dirty="0" err="1">
                <a:latin typeface="Century Gothic" panose="020B0502020202020204" pitchFamily="34" charset="0"/>
              </a:rPr>
              <a:t>Good</a:t>
            </a:r>
            <a:r>
              <a:rPr lang="it-IT" sz="1100" dirty="0">
                <a:latin typeface="Century Gothic" panose="020B0502020202020204" pitchFamily="34" charset="0"/>
              </a:rPr>
              <a:t> </a:t>
            </a:r>
            <a:r>
              <a:rPr lang="it-IT" sz="1100" dirty="0" err="1">
                <a:latin typeface="Century Gothic" panose="020B0502020202020204" pitchFamily="34" charset="0"/>
              </a:rPr>
              <a:t>stability</a:t>
            </a:r>
            <a:endParaRPr lang="it-IT" sz="1100" dirty="0">
              <a:latin typeface="Century Gothic" panose="020B0502020202020204" pitchFamily="34" charset="0"/>
            </a:endParaRPr>
          </a:p>
          <a:p>
            <a:pPr marL="171450" indent="-171450">
              <a:spcAft>
                <a:spcPts val="600"/>
              </a:spcAft>
              <a:buFont typeface="Wingdings" pitchFamily="2" charset="2"/>
              <a:buChar char="q"/>
            </a:pPr>
            <a:r>
              <a:rPr lang="it-IT" sz="1100" dirty="0">
                <a:latin typeface="Century Gothic" panose="020B0502020202020204" pitchFamily="34" charset="0"/>
              </a:rPr>
              <a:t>Current </a:t>
            </a:r>
            <a:r>
              <a:rPr lang="it-IT" sz="1100" dirty="0" err="1">
                <a:latin typeface="Century Gothic" panose="020B0502020202020204" pitchFamily="34" charset="0"/>
              </a:rPr>
              <a:t>is</a:t>
            </a:r>
            <a:r>
              <a:rPr lang="it-IT" sz="1100" dirty="0">
                <a:latin typeface="Century Gothic" panose="020B0502020202020204" pitchFamily="34" charset="0"/>
              </a:rPr>
              <a:t> ~10 </a:t>
            </a:r>
            <a:r>
              <a:rPr lang="it-IT" sz="1100" dirty="0" err="1">
                <a:latin typeface="Century Gothic" panose="020B0502020202020204" pitchFamily="34" charset="0"/>
              </a:rPr>
              <a:t>mA</a:t>
            </a:r>
            <a:endParaRPr lang="it-IT" sz="1100" dirty="0">
              <a:latin typeface="Century Gothic" panose="020B0502020202020204" pitchFamily="34" charset="0"/>
            </a:endParaRPr>
          </a:p>
          <a:p>
            <a:pPr marL="171450" indent="-171450">
              <a:spcAft>
                <a:spcPts val="600"/>
              </a:spcAft>
              <a:buFont typeface="Wingdings" pitchFamily="2" charset="2"/>
              <a:buChar char="q"/>
            </a:pPr>
            <a:r>
              <a:rPr lang="it-IT" sz="1100" dirty="0">
                <a:latin typeface="Century Gothic" panose="020B0502020202020204" pitchFamily="34" charset="0"/>
              </a:rPr>
              <a:t>Voltage </a:t>
            </a:r>
            <a:r>
              <a:rPr lang="it-IT" sz="1100" dirty="0" err="1">
                <a:latin typeface="Century Gothic" panose="020B0502020202020204" pitchFamily="34" charset="0"/>
              </a:rPr>
              <a:t>supply</a:t>
            </a:r>
            <a:r>
              <a:rPr lang="it-IT" sz="1100" dirty="0">
                <a:latin typeface="Century Gothic" panose="020B0502020202020204" pitchFamily="34" charset="0"/>
              </a:rPr>
              <a:t> </a:t>
            </a:r>
            <a:r>
              <a:rPr lang="it-IT" sz="1100" dirty="0" err="1">
                <a:latin typeface="Century Gothic" panose="020B0502020202020204" pitchFamily="34" charset="0"/>
              </a:rPr>
              <a:t>is</a:t>
            </a:r>
            <a:r>
              <a:rPr lang="it-IT" sz="1100" dirty="0">
                <a:latin typeface="Century Gothic" panose="020B0502020202020204" pitchFamily="34" charset="0"/>
              </a:rPr>
              <a:t> 2.5 V</a:t>
            </a:r>
          </a:p>
          <a:p>
            <a:pPr marL="171450" indent="-171450">
              <a:spcAft>
                <a:spcPts val="600"/>
              </a:spcAft>
              <a:buFont typeface="Wingdings" pitchFamily="2" charset="2"/>
              <a:buChar char="q"/>
            </a:pPr>
            <a:r>
              <a:rPr lang="it-IT" sz="1100" dirty="0">
                <a:latin typeface="Century Gothic" panose="020B0502020202020204" pitchFamily="34" charset="0"/>
              </a:rPr>
              <a:t>DC output voltage </a:t>
            </a:r>
            <a:r>
              <a:rPr lang="it-IT" sz="1100" dirty="0" err="1">
                <a:latin typeface="Century Gothic" panose="020B0502020202020204" pitchFamily="34" charset="0"/>
              </a:rPr>
              <a:t>is</a:t>
            </a:r>
            <a:r>
              <a:rPr lang="it-IT" sz="1100" dirty="0">
                <a:latin typeface="Century Gothic" panose="020B0502020202020204" pitchFamily="34" charset="0"/>
              </a:rPr>
              <a:t> 1.25 V</a:t>
            </a:r>
          </a:p>
          <a:p>
            <a:pPr marL="171450" indent="-171450">
              <a:spcAft>
                <a:spcPts val="600"/>
              </a:spcAft>
              <a:buFont typeface="Wingdings" pitchFamily="2" charset="2"/>
              <a:buChar char="q"/>
            </a:pPr>
            <a:r>
              <a:rPr lang="it-IT" sz="1100" dirty="0">
                <a:latin typeface="Century Gothic" panose="020B0502020202020204" pitchFamily="34" charset="0"/>
              </a:rPr>
              <a:t>Output </a:t>
            </a:r>
            <a:r>
              <a:rPr lang="it-IT" sz="1100" dirty="0" err="1">
                <a:latin typeface="Century Gothic" panose="020B0502020202020204" pitchFamily="34" charset="0"/>
              </a:rPr>
              <a:t>is</a:t>
            </a:r>
            <a:r>
              <a:rPr lang="it-IT" sz="1100" dirty="0">
                <a:latin typeface="Century Gothic" panose="020B0502020202020204" pitchFamily="34" charset="0"/>
              </a:rPr>
              <a:t> single </a:t>
            </a:r>
            <a:r>
              <a:rPr lang="it-IT" sz="1100" dirty="0" err="1">
                <a:latin typeface="Century Gothic" panose="020B0502020202020204" pitchFamily="34" charset="0"/>
              </a:rPr>
              <a:t>ended</a:t>
            </a:r>
            <a:endParaRPr lang="it-IT" sz="1100" dirty="0">
              <a:latin typeface="Century Gothic" panose="020B0502020202020204" pitchFamily="34" charset="0"/>
            </a:endParaRPr>
          </a:p>
          <a:p>
            <a:pPr marL="171450" indent="-171450">
              <a:spcAft>
                <a:spcPts val="600"/>
              </a:spcAft>
              <a:buFont typeface="Wingdings" pitchFamily="2" charset="2"/>
              <a:buChar char="q"/>
            </a:pPr>
            <a:r>
              <a:rPr lang="it-IT" sz="1100" dirty="0">
                <a:latin typeface="Century Gothic" panose="020B0502020202020204" pitchFamily="34" charset="0"/>
              </a:rPr>
              <a:t>The SR </a:t>
            </a:r>
            <a:r>
              <a:rPr lang="it-IT" sz="1100" dirty="0" err="1">
                <a:latin typeface="Century Gothic" panose="020B0502020202020204" pitchFamily="34" charset="0"/>
              </a:rPr>
              <a:t>is</a:t>
            </a:r>
            <a:r>
              <a:rPr lang="it-IT" sz="1100" dirty="0">
                <a:latin typeface="Century Gothic" panose="020B0502020202020204" pitchFamily="34" charset="0"/>
              </a:rPr>
              <a:t> the </a:t>
            </a:r>
            <a:r>
              <a:rPr lang="it-IT" sz="1100" dirty="0" err="1">
                <a:latin typeface="Century Gothic" panose="020B0502020202020204" pitchFamily="34" charset="0"/>
              </a:rPr>
              <a:t>same</a:t>
            </a:r>
            <a:r>
              <a:rPr lang="it-IT" sz="1100" dirty="0">
                <a:latin typeface="Century Gothic" panose="020B0502020202020204" pitchFamily="34" charset="0"/>
              </a:rPr>
              <a:t> from the input</a:t>
            </a:r>
          </a:p>
          <a:p>
            <a:pPr marL="171450" indent="-171450">
              <a:spcAft>
                <a:spcPts val="600"/>
              </a:spcAft>
              <a:buFont typeface="Wingdings" pitchFamily="2" charset="2"/>
              <a:buChar char="q"/>
            </a:pPr>
            <a:r>
              <a:rPr lang="it-IT" sz="1100" dirty="0" err="1">
                <a:latin typeface="Century Gothic" panose="020B0502020202020204" pitchFamily="34" charset="0"/>
              </a:rPr>
              <a:t>Amp</a:t>
            </a:r>
            <a:r>
              <a:rPr lang="it-IT" sz="1100" dirty="0">
                <a:latin typeface="Century Gothic" panose="020B0502020202020204" pitchFamily="34" charset="0"/>
              </a:rPr>
              <a:t> </a:t>
            </a:r>
            <a:r>
              <a:rPr lang="it-IT" sz="1100" baseline="-25000" dirty="0">
                <a:latin typeface="Century Gothic" panose="020B0502020202020204" pitchFamily="34" charset="0"/>
              </a:rPr>
              <a:t>OUT</a:t>
            </a:r>
            <a:r>
              <a:rPr lang="it-IT" sz="1100" dirty="0">
                <a:latin typeface="Century Gothic" panose="020B0502020202020204" pitchFamily="34" charset="0"/>
              </a:rPr>
              <a:t> = </a:t>
            </a:r>
            <a:r>
              <a:rPr lang="it-IT" sz="1100" dirty="0" err="1">
                <a:latin typeface="Century Gothic" panose="020B0502020202020204" pitchFamily="34" charset="0"/>
              </a:rPr>
              <a:t>Amp</a:t>
            </a:r>
            <a:r>
              <a:rPr lang="it-IT" sz="1100" dirty="0">
                <a:latin typeface="Century Gothic" panose="020B0502020202020204" pitchFamily="34" charset="0"/>
              </a:rPr>
              <a:t> </a:t>
            </a:r>
            <a:r>
              <a:rPr lang="it-IT" sz="1100" baseline="-25000" dirty="0">
                <a:latin typeface="Century Gothic" panose="020B0502020202020204" pitchFamily="34" charset="0"/>
              </a:rPr>
              <a:t>IN  </a:t>
            </a:r>
            <a:r>
              <a:rPr lang="it-IT" sz="1100" dirty="0">
                <a:latin typeface="Century Gothic" panose="020B0502020202020204" pitchFamily="34" charset="0"/>
              </a:rPr>
              <a:t>X 1.8</a:t>
            </a:r>
          </a:p>
          <a:p>
            <a:pPr marL="171450" indent="-171450">
              <a:spcAft>
                <a:spcPts val="600"/>
              </a:spcAft>
              <a:buFont typeface="Wingdings" pitchFamily="2" charset="2"/>
              <a:buChar char="q"/>
            </a:pPr>
            <a:r>
              <a:rPr lang="it-IT" sz="1100" dirty="0">
                <a:latin typeface="Century Gothic" panose="020B0502020202020204" pitchFamily="34" charset="0"/>
              </a:rPr>
              <a:t>BW=1.9 GHz</a:t>
            </a:r>
          </a:p>
          <a:p>
            <a:pPr marL="628650" lvl="1" indent="-171450">
              <a:spcAft>
                <a:spcPts val="600"/>
              </a:spcAft>
              <a:buFont typeface="Wingdings" pitchFamily="2" charset="2"/>
              <a:buChar char="q"/>
            </a:pPr>
            <a:endParaRPr lang="it-IT" sz="1200" dirty="0">
              <a:latin typeface="Century Gothic" panose="020B0502020202020204" pitchFamily="34" charset="0"/>
            </a:endParaRPr>
          </a:p>
        </p:txBody>
      </p:sp>
    </p:spTree>
    <p:extLst>
      <p:ext uri="{BB962C8B-B14F-4D97-AF65-F5344CB8AC3E}">
        <p14:creationId xmlns:p14="http://schemas.microsoft.com/office/powerpoint/2010/main" val="1223645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en-GB" sz="2400" b="1" dirty="0">
                <a:solidFill>
                  <a:schemeClr val="bg1"/>
                </a:solidFill>
                <a:latin typeface="Century Gothic" panose="020B0502020202020204" pitchFamily="34" charset="0"/>
              </a:rPr>
              <a:t>the </a:t>
            </a:r>
            <a:r>
              <a:rPr lang="en-GB" sz="2400" b="1" dirty="0" err="1">
                <a:solidFill>
                  <a:schemeClr val="bg1"/>
                </a:solidFill>
                <a:latin typeface="Century Gothic" panose="020B0502020202020204" pitchFamily="34" charset="0"/>
              </a:rPr>
              <a:t>analog</a:t>
            </a:r>
            <a:r>
              <a:rPr lang="en-GB" sz="2400" b="1" dirty="0">
                <a:solidFill>
                  <a:schemeClr val="bg1"/>
                </a:solidFill>
                <a:latin typeface="Century Gothic" panose="020B0502020202020204" pitchFamily="34" charset="0"/>
              </a:rPr>
              <a:t> output</a:t>
            </a:r>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en-GB"/>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31</a:t>
            </a:fld>
            <a:endParaRPr lang="en-GB"/>
          </a:p>
        </p:txBody>
      </p:sp>
      <p:sp>
        <p:nvSpPr>
          <p:cNvPr id="30" name="Rectangle 29">
            <a:extLst>
              <a:ext uri="{FF2B5EF4-FFF2-40B4-BE49-F238E27FC236}">
                <a16:creationId xmlns:a16="http://schemas.microsoft.com/office/drawing/2014/main" id="{837E5D87-7C2D-334F-8CB3-7BB00C7F507F}"/>
              </a:ext>
            </a:extLst>
          </p:cNvPr>
          <p:cNvSpPr/>
          <p:nvPr/>
        </p:nvSpPr>
        <p:spPr>
          <a:xfrm>
            <a:off x="5903137" y="1371511"/>
            <a:ext cx="2748455" cy="2323713"/>
          </a:xfrm>
          <a:prstGeom prst="rect">
            <a:avLst/>
          </a:prstGeom>
          <a:noFill/>
          <a:ln>
            <a:noFill/>
          </a:ln>
        </p:spPr>
        <p:txBody>
          <a:bodyPr wrap="square">
            <a:spAutoFit/>
          </a:bodyPr>
          <a:lstStyle/>
          <a:p>
            <a:pPr marL="171450" indent="-171450">
              <a:buFont typeface="Wingdings" pitchFamily="2" charset="2"/>
              <a:buChar char="q"/>
            </a:pPr>
            <a:endParaRPr lang="it-IT" sz="500" dirty="0">
              <a:latin typeface="Century Gothic" panose="020B0502020202020204" pitchFamily="34" charset="0"/>
            </a:endParaRPr>
          </a:p>
          <a:p>
            <a:pPr marL="171450" indent="-171450">
              <a:spcAft>
                <a:spcPts val="600"/>
              </a:spcAft>
              <a:buFont typeface="Wingdings" pitchFamily="2" charset="2"/>
              <a:buChar char="q"/>
            </a:pPr>
            <a:r>
              <a:rPr lang="it-IT" sz="1100" dirty="0" err="1">
                <a:latin typeface="Century Gothic" panose="020B0502020202020204" pitchFamily="34" charset="0"/>
              </a:rPr>
              <a:t>Good</a:t>
            </a:r>
            <a:r>
              <a:rPr lang="it-IT" sz="1100" dirty="0">
                <a:latin typeface="Century Gothic" panose="020B0502020202020204" pitchFamily="34" charset="0"/>
              </a:rPr>
              <a:t> </a:t>
            </a:r>
            <a:r>
              <a:rPr lang="it-IT" sz="1100" dirty="0" err="1">
                <a:latin typeface="Century Gothic" panose="020B0502020202020204" pitchFamily="34" charset="0"/>
              </a:rPr>
              <a:t>stability</a:t>
            </a:r>
            <a:endParaRPr lang="it-IT" sz="1100" dirty="0">
              <a:latin typeface="Century Gothic" panose="020B0502020202020204" pitchFamily="34" charset="0"/>
            </a:endParaRPr>
          </a:p>
          <a:p>
            <a:pPr marL="171450" indent="-171450">
              <a:spcAft>
                <a:spcPts val="600"/>
              </a:spcAft>
              <a:buFont typeface="Wingdings" pitchFamily="2" charset="2"/>
              <a:buChar char="q"/>
            </a:pPr>
            <a:r>
              <a:rPr lang="it-IT" sz="1100" dirty="0">
                <a:latin typeface="Century Gothic" panose="020B0502020202020204" pitchFamily="34" charset="0"/>
              </a:rPr>
              <a:t>Current </a:t>
            </a:r>
            <a:r>
              <a:rPr lang="it-IT" sz="1100" dirty="0" err="1">
                <a:latin typeface="Century Gothic" panose="020B0502020202020204" pitchFamily="34" charset="0"/>
              </a:rPr>
              <a:t>is</a:t>
            </a:r>
            <a:r>
              <a:rPr lang="it-IT" sz="1100" dirty="0">
                <a:latin typeface="Century Gothic" panose="020B0502020202020204" pitchFamily="34" charset="0"/>
              </a:rPr>
              <a:t> ~10 </a:t>
            </a:r>
            <a:r>
              <a:rPr lang="it-IT" sz="1100" dirty="0" err="1">
                <a:latin typeface="Century Gothic" panose="020B0502020202020204" pitchFamily="34" charset="0"/>
              </a:rPr>
              <a:t>mA</a:t>
            </a:r>
            <a:endParaRPr lang="it-IT" sz="1100" dirty="0">
              <a:latin typeface="Century Gothic" panose="020B0502020202020204" pitchFamily="34" charset="0"/>
            </a:endParaRPr>
          </a:p>
          <a:p>
            <a:pPr marL="171450" indent="-171450">
              <a:spcAft>
                <a:spcPts val="600"/>
              </a:spcAft>
              <a:buFont typeface="Wingdings" pitchFamily="2" charset="2"/>
              <a:buChar char="q"/>
            </a:pPr>
            <a:r>
              <a:rPr lang="it-IT" sz="1100" dirty="0">
                <a:latin typeface="Century Gothic" panose="020B0502020202020204" pitchFamily="34" charset="0"/>
              </a:rPr>
              <a:t>Voltage </a:t>
            </a:r>
            <a:r>
              <a:rPr lang="it-IT" sz="1100" dirty="0" err="1">
                <a:latin typeface="Century Gothic" panose="020B0502020202020204" pitchFamily="34" charset="0"/>
              </a:rPr>
              <a:t>supply</a:t>
            </a:r>
            <a:r>
              <a:rPr lang="it-IT" sz="1100" dirty="0">
                <a:latin typeface="Century Gothic" panose="020B0502020202020204" pitchFamily="34" charset="0"/>
              </a:rPr>
              <a:t> </a:t>
            </a:r>
            <a:r>
              <a:rPr lang="it-IT" sz="1100" dirty="0" err="1">
                <a:latin typeface="Century Gothic" panose="020B0502020202020204" pitchFamily="34" charset="0"/>
              </a:rPr>
              <a:t>is</a:t>
            </a:r>
            <a:r>
              <a:rPr lang="it-IT" sz="1100" dirty="0">
                <a:latin typeface="Century Gothic" panose="020B0502020202020204" pitchFamily="34" charset="0"/>
              </a:rPr>
              <a:t> 2.5 V</a:t>
            </a:r>
          </a:p>
          <a:p>
            <a:pPr marL="171450" indent="-171450">
              <a:spcAft>
                <a:spcPts val="600"/>
              </a:spcAft>
              <a:buFont typeface="Wingdings" pitchFamily="2" charset="2"/>
              <a:buChar char="q"/>
            </a:pPr>
            <a:r>
              <a:rPr lang="it-IT" sz="1100" dirty="0">
                <a:latin typeface="Century Gothic" panose="020B0502020202020204" pitchFamily="34" charset="0"/>
              </a:rPr>
              <a:t>DC output voltage </a:t>
            </a:r>
            <a:r>
              <a:rPr lang="it-IT" sz="1100" dirty="0" err="1">
                <a:latin typeface="Century Gothic" panose="020B0502020202020204" pitchFamily="34" charset="0"/>
              </a:rPr>
              <a:t>is</a:t>
            </a:r>
            <a:r>
              <a:rPr lang="it-IT" sz="1100" dirty="0">
                <a:latin typeface="Century Gothic" panose="020B0502020202020204" pitchFamily="34" charset="0"/>
              </a:rPr>
              <a:t> 1.25 V</a:t>
            </a:r>
          </a:p>
          <a:p>
            <a:pPr marL="171450" indent="-171450">
              <a:spcAft>
                <a:spcPts val="600"/>
              </a:spcAft>
              <a:buFont typeface="Wingdings" pitchFamily="2" charset="2"/>
              <a:buChar char="q"/>
            </a:pPr>
            <a:r>
              <a:rPr lang="it-IT" sz="1100" dirty="0">
                <a:latin typeface="Century Gothic" panose="020B0502020202020204" pitchFamily="34" charset="0"/>
              </a:rPr>
              <a:t>Output </a:t>
            </a:r>
            <a:r>
              <a:rPr lang="it-IT" sz="1100" dirty="0" err="1">
                <a:latin typeface="Century Gothic" panose="020B0502020202020204" pitchFamily="34" charset="0"/>
              </a:rPr>
              <a:t>is</a:t>
            </a:r>
            <a:r>
              <a:rPr lang="it-IT" sz="1100" dirty="0">
                <a:latin typeface="Century Gothic" panose="020B0502020202020204" pitchFamily="34" charset="0"/>
              </a:rPr>
              <a:t> single </a:t>
            </a:r>
            <a:r>
              <a:rPr lang="it-IT" sz="1100" dirty="0" err="1">
                <a:latin typeface="Century Gothic" panose="020B0502020202020204" pitchFamily="34" charset="0"/>
              </a:rPr>
              <a:t>ended</a:t>
            </a:r>
            <a:endParaRPr lang="it-IT" sz="1100" dirty="0">
              <a:latin typeface="Century Gothic" panose="020B0502020202020204" pitchFamily="34" charset="0"/>
            </a:endParaRPr>
          </a:p>
          <a:p>
            <a:pPr marL="171450" indent="-171450">
              <a:spcAft>
                <a:spcPts val="600"/>
              </a:spcAft>
              <a:buFont typeface="Wingdings" pitchFamily="2" charset="2"/>
              <a:buChar char="q"/>
            </a:pPr>
            <a:r>
              <a:rPr lang="it-IT" sz="1100" dirty="0">
                <a:latin typeface="Century Gothic" panose="020B0502020202020204" pitchFamily="34" charset="0"/>
              </a:rPr>
              <a:t>The SR </a:t>
            </a:r>
            <a:r>
              <a:rPr lang="it-IT" sz="1100" dirty="0" err="1">
                <a:latin typeface="Century Gothic" panose="020B0502020202020204" pitchFamily="34" charset="0"/>
              </a:rPr>
              <a:t>is</a:t>
            </a:r>
            <a:r>
              <a:rPr lang="it-IT" sz="1100" dirty="0">
                <a:latin typeface="Century Gothic" panose="020B0502020202020204" pitchFamily="34" charset="0"/>
              </a:rPr>
              <a:t> the </a:t>
            </a:r>
            <a:r>
              <a:rPr lang="it-IT" sz="1100" dirty="0" err="1">
                <a:latin typeface="Century Gothic" panose="020B0502020202020204" pitchFamily="34" charset="0"/>
              </a:rPr>
              <a:t>same</a:t>
            </a:r>
            <a:r>
              <a:rPr lang="it-IT" sz="1100" dirty="0">
                <a:latin typeface="Century Gothic" panose="020B0502020202020204" pitchFamily="34" charset="0"/>
              </a:rPr>
              <a:t> from the input</a:t>
            </a:r>
          </a:p>
          <a:p>
            <a:pPr marL="171450" indent="-171450">
              <a:spcAft>
                <a:spcPts val="600"/>
              </a:spcAft>
              <a:buFont typeface="Wingdings" pitchFamily="2" charset="2"/>
              <a:buChar char="q"/>
            </a:pPr>
            <a:r>
              <a:rPr lang="it-IT" sz="1100" dirty="0" err="1">
                <a:latin typeface="Century Gothic" panose="020B0502020202020204" pitchFamily="34" charset="0"/>
              </a:rPr>
              <a:t>Amp</a:t>
            </a:r>
            <a:r>
              <a:rPr lang="it-IT" sz="1100" dirty="0">
                <a:latin typeface="Century Gothic" panose="020B0502020202020204" pitchFamily="34" charset="0"/>
              </a:rPr>
              <a:t> </a:t>
            </a:r>
            <a:r>
              <a:rPr lang="it-IT" sz="1100" baseline="-25000" dirty="0">
                <a:latin typeface="Century Gothic" panose="020B0502020202020204" pitchFamily="34" charset="0"/>
              </a:rPr>
              <a:t>OUT</a:t>
            </a:r>
            <a:r>
              <a:rPr lang="it-IT" sz="1100" dirty="0">
                <a:latin typeface="Century Gothic" panose="020B0502020202020204" pitchFamily="34" charset="0"/>
              </a:rPr>
              <a:t> = </a:t>
            </a:r>
            <a:r>
              <a:rPr lang="it-IT" sz="1100" dirty="0" err="1">
                <a:latin typeface="Century Gothic" panose="020B0502020202020204" pitchFamily="34" charset="0"/>
              </a:rPr>
              <a:t>Amp</a:t>
            </a:r>
            <a:r>
              <a:rPr lang="it-IT" sz="1100" dirty="0">
                <a:latin typeface="Century Gothic" panose="020B0502020202020204" pitchFamily="34" charset="0"/>
              </a:rPr>
              <a:t> </a:t>
            </a:r>
            <a:r>
              <a:rPr lang="it-IT" sz="1100" baseline="-25000" dirty="0">
                <a:latin typeface="Century Gothic" panose="020B0502020202020204" pitchFamily="34" charset="0"/>
              </a:rPr>
              <a:t>IN  </a:t>
            </a:r>
            <a:r>
              <a:rPr lang="it-IT" sz="1100" dirty="0">
                <a:latin typeface="Century Gothic" panose="020B0502020202020204" pitchFamily="34" charset="0"/>
              </a:rPr>
              <a:t>X 1.8</a:t>
            </a:r>
          </a:p>
          <a:p>
            <a:pPr marL="171450" indent="-171450">
              <a:spcAft>
                <a:spcPts val="600"/>
              </a:spcAft>
              <a:buFont typeface="Wingdings" pitchFamily="2" charset="2"/>
              <a:buChar char="q"/>
            </a:pPr>
            <a:r>
              <a:rPr lang="it-IT" sz="1100" dirty="0">
                <a:latin typeface="Century Gothic" panose="020B0502020202020204" pitchFamily="34" charset="0"/>
              </a:rPr>
              <a:t>BW=1.9 GHz</a:t>
            </a:r>
          </a:p>
          <a:p>
            <a:pPr marL="628650" lvl="1" indent="-171450">
              <a:spcAft>
                <a:spcPts val="600"/>
              </a:spcAft>
              <a:buFont typeface="Wingdings" pitchFamily="2" charset="2"/>
              <a:buChar char="q"/>
            </a:pPr>
            <a:endParaRPr lang="it-IT" sz="1200" dirty="0">
              <a:latin typeface="Century Gothic" panose="020B0502020202020204" pitchFamily="34" charset="0"/>
            </a:endParaRPr>
          </a:p>
        </p:txBody>
      </p:sp>
      <p:pic>
        <p:nvPicPr>
          <p:cNvPr id="26" name="Picture 25">
            <a:extLst>
              <a:ext uri="{FF2B5EF4-FFF2-40B4-BE49-F238E27FC236}">
                <a16:creationId xmlns:a16="http://schemas.microsoft.com/office/drawing/2014/main" id="{7AA5D1DF-88DF-2941-8495-4A5176A81252}"/>
              </a:ext>
            </a:extLst>
          </p:cNvPr>
          <p:cNvPicPr>
            <a:picLocks noChangeAspect="1"/>
          </p:cNvPicPr>
          <p:nvPr/>
        </p:nvPicPr>
        <p:blipFill rotWithShape="1">
          <a:blip r:embed="rId3">
            <a:extLst>
              <a:ext uri="{28A0092B-C50C-407E-A947-70E740481C1C}">
                <a14:useLocalDpi xmlns:a14="http://schemas.microsoft.com/office/drawing/2010/main" val="0"/>
              </a:ext>
            </a:extLst>
          </a:blip>
          <a:srcRect l="-1" r="701"/>
          <a:stretch/>
        </p:blipFill>
        <p:spPr>
          <a:xfrm>
            <a:off x="192777" y="848448"/>
            <a:ext cx="5531352" cy="3949732"/>
          </a:xfrm>
          <a:prstGeom prst="rect">
            <a:avLst/>
          </a:prstGeom>
        </p:spPr>
      </p:pic>
    </p:spTree>
    <p:extLst>
      <p:ext uri="{BB962C8B-B14F-4D97-AF65-F5344CB8AC3E}">
        <p14:creationId xmlns:p14="http://schemas.microsoft.com/office/powerpoint/2010/main" val="2658313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968702-809B-274C-B7B6-F02BAED68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103" y="896376"/>
            <a:ext cx="5650034" cy="3995436"/>
          </a:xfrm>
          <a:prstGeom prst="rect">
            <a:avLst/>
          </a:prstGeom>
        </p:spPr>
      </p:pic>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3"/>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en-GB" sz="2400" b="1" dirty="0">
                <a:solidFill>
                  <a:schemeClr val="bg1"/>
                </a:solidFill>
                <a:latin typeface="Century Gothic" panose="020B0502020202020204" pitchFamily="34" charset="0"/>
              </a:rPr>
              <a:t>the </a:t>
            </a:r>
            <a:r>
              <a:rPr lang="en-GB" sz="2400" b="1" dirty="0" err="1">
                <a:solidFill>
                  <a:schemeClr val="bg1"/>
                </a:solidFill>
                <a:latin typeface="Century Gothic" panose="020B0502020202020204" pitchFamily="34" charset="0"/>
              </a:rPr>
              <a:t>analog</a:t>
            </a:r>
            <a:r>
              <a:rPr lang="en-GB" sz="2400" b="1" dirty="0">
                <a:solidFill>
                  <a:schemeClr val="bg1"/>
                </a:solidFill>
                <a:latin typeface="Century Gothic" panose="020B0502020202020204" pitchFamily="34" charset="0"/>
              </a:rPr>
              <a:t> output vs C</a:t>
            </a:r>
            <a:r>
              <a:rPr lang="en-GB" sz="2400" b="1" baseline="-25000" dirty="0">
                <a:solidFill>
                  <a:schemeClr val="bg1"/>
                </a:solidFill>
                <a:latin typeface="Century Gothic" panose="020B0502020202020204" pitchFamily="34" charset="0"/>
              </a:rPr>
              <a:t>L</a:t>
            </a:r>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en-GB"/>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32</a:t>
            </a:fld>
            <a:endParaRPr lang="en-GB"/>
          </a:p>
        </p:txBody>
      </p:sp>
      <p:sp>
        <p:nvSpPr>
          <p:cNvPr id="18" name="Rounded Rectangle 17">
            <a:extLst>
              <a:ext uri="{FF2B5EF4-FFF2-40B4-BE49-F238E27FC236}">
                <a16:creationId xmlns:a16="http://schemas.microsoft.com/office/drawing/2014/main" id="{CF1AD57D-7097-D646-A34C-7646DDE6DDDA}"/>
              </a:ext>
            </a:extLst>
          </p:cNvPr>
          <p:cNvSpPr/>
          <p:nvPr/>
        </p:nvSpPr>
        <p:spPr>
          <a:xfrm>
            <a:off x="1818413" y="2087092"/>
            <a:ext cx="3267364" cy="2554280"/>
          </a:xfrm>
          <a:prstGeom prst="roundRect">
            <a:avLst>
              <a:gd name="adj" fmla="val 9286"/>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Rectangle 9">
            <a:extLst>
              <a:ext uri="{FF2B5EF4-FFF2-40B4-BE49-F238E27FC236}">
                <a16:creationId xmlns:a16="http://schemas.microsoft.com/office/drawing/2014/main" id="{56036ADF-E2CA-A04D-819C-4A6D1316795D}"/>
              </a:ext>
            </a:extLst>
          </p:cNvPr>
          <p:cNvSpPr/>
          <p:nvPr/>
        </p:nvSpPr>
        <p:spPr>
          <a:xfrm>
            <a:off x="827584" y="1290405"/>
            <a:ext cx="1231427" cy="369332"/>
          </a:xfrm>
          <a:prstGeom prst="rect">
            <a:avLst/>
          </a:prstGeom>
        </p:spPr>
        <p:txBody>
          <a:bodyPr wrap="none">
            <a:spAutoFit/>
          </a:bodyPr>
          <a:lstStyle/>
          <a:p>
            <a:r>
              <a:rPr lang="it-IT" dirty="0">
                <a:solidFill>
                  <a:srgbClr val="C00000"/>
                </a:solidFill>
                <a:latin typeface="Century Gothic" panose="020B0502020202020204" pitchFamily="34" charset="0"/>
              </a:rPr>
              <a:t>FE output</a:t>
            </a:r>
            <a:endParaRPr lang="it-IT" dirty="0">
              <a:solidFill>
                <a:srgbClr val="C00000"/>
              </a:solidFill>
            </a:endParaRPr>
          </a:p>
        </p:txBody>
      </p:sp>
      <p:sp>
        <p:nvSpPr>
          <p:cNvPr id="16" name="Rectangle 15">
            <a:extLst>
              <a:ext uri="{FF2B5EF4-FFF2-40B4-BE49-F238E27FC236}">
                <a16:creationId xmlns:a16="http://schemas.microsoft.com/office/drawing/2014/main" id="{82986715-5EEC-8D49-941A-13EF9FAD7078}"/>
              </a:ext>
            </a:extLst>
          </p:cNvPr>
          <p:cNvSpPr/>
          <p:nvPr/>
        </p:nvSpPr>
        <p:spPr>
          <a:xfrm>
            <a:off x="4600312" y="3404963"/>
            <a:ext cx="1172116" cy="923330"/>
          </a:xfrm>
          <a:prstGeom prst="rect">
            <a:avLst/>
          </a:prstGeom>
        </p:spPr>
        <p:txBody>
          <a:bodyPr wrap="none">
            <a:spAutoFit/>
          </a:bodyPr>
          <a:lstStyle/>
          <a:p>
            <a:r>
              <a:rPr lang="it-IT" dirty="0">
                <a:solidFill>
                  <a:schemeClr val="accent3">
                    <a:lumMod val="50000"/>
                  </a:schemeClr>
                </a:solidFill>
                <a:latin typeface="Century Gothic" panose="020B0502020202020204" pitchFamily="34" charset="0"/>
              </a:rPr>
              <a:t>C</a:t>
            </a:r>
            <a:r>
              <a:rPr lang="it-IT" baseline="-25000" dirty="0">
                <a:solidFill>
                  <a:schemeClr val="accent3">
                    <a:lumMod val="50000"/>
                  </a:schemeClr>
                </a:solidFill>
                <a:latin typeface="Century Gothic" panose="020B0502020202020204" pitchFamily="34" charset="0"/>
              </a:rPr>
              <a:t>L</a:t>
            </a:r>
            <a:r>
              <a:rPr lang="it-IT" dirty="0">
                <a:solidFill>
                  <a:schemeClr val="accent3">
                    <a:lumMod val="50000"/>
                  </a:schemeClr>
                </a:solidFill>
                <a:latin typeface="Century Gothic" panose="020B0502020202020204" pitchFamily="34" charset="0"/>
              </a:rPr>
              <a:t> = 2 pF</a:t>
            </a:r>
          </a:p>
          <a:p>
            <a:r>
              <a:rPr lang="it-IT" dirty="0">
                <a:solidFill>
                  <a:srgbClr val="0070C0"/>
                </a:solidFill>
                <a:latin typeface="Century Gothic" panose="020B0502020202020204" pitchFamily="34" charset="0"/>
              </a:rPr>
              <a:t>C</a:t>
            </a:r>
            <a:r>
              <a:rPr lang="it-IT" baseline="-25000" dirty="0">
                <a:solidFill>
                  <a:srgbClr val="0070C0"/>
                </a:solidFill>
                <a:latin typeface="Century Gothic" panose="020B0502020202020204" pitchFamily="34" charset="0"/>
              </a:rPr>
              <a:t>L</a:t>
            </a:r>
            <a:r>
              <a:rPr lang="it-IT" dirty="0">
                <a:solidFill>
                  <a:srgbClr val="0070C0"/>
                </a:solidFill>
                <a:latin typeface="Century Gothic" panose="020B0502020202020204" pitchFamily="34" charset="0"/>
              </a:rPr>
              <a:t> = 4 pF</a:t>
            </a:r>
            <a:endParaRPr lang="it-IT" dirty="0">
              <a:solidFill>
                <a:srgbClr val="0070C0"/>
              </a:solidFill>
            </a:endParaRPr>
          </a:p>
          <a:p>
            <a:r>
              <a:rPr lang="it-IT" dirty="0">
                <a:solidFill>
                  <a:srgbClr val="FF40FF"/>
                </a:solidFill>
                <a:latin typeface="Century Gothic" panose="020B0502020202020204" pitchFamily="34" charset="0"/>
              </a:rPr>
              <a:t>C</a:t>
            </a:r>
            <a:r>
              <a:rPr lang="it-IT" baseline="-25000" dirty="0">
                <a:solidFill>
                  <a:srgbClr val="FF40FF"/>
                </a:solidFill>
                <a:latin typeface="Century Gothic" panose="020B0502020202020204" pitchFamily="34" charset="0"/>
              </a:rPr>
              <a:t>L</a:t>
            </a:r>
            <a:r>
              <a:rPr lang="it-IT" dirty="0">
                <a:solidFill>
                  <a:srgbClr val="FF40FF"/>
                </a:solidFill>
                <a:latin typeface="Century Gothic" panose="020B0502020202020204" pitchFamily="34" charset="0"/>
              </a:rPr>
              <a:t> = 6 pF</a:t>
            </a:r>
            <a:endParaRPr lang="it-IT" dirty="0">
              <a:solidFill>
                <a:srgbClr val="FF40FF"/>
              </a:solidFill>
            </a:endParaRPr>
          </a:p>
        </p:txBody>
      </p:sp>
      <p:sp>
        <p:nvSpPr>
          <p:cNvPr id="30" name="Rectangle 29">
            <a:extLst>
              <a:ext uri="{FF2B5EF4-FFF2-40B4-BE49-F238E27FC236}">
                <a16:creationId xmlns:a16="http://schemas.microsoft.com/office/drawing/2014/main" id="{837E5D87-7C2D-334F-8CB3-7BB00C7F507F}"/>
              </a:ext>
            </a:extLst>
          </p:cNvPr>
          <p:cNvSpPr/>
          <p:nvPr/>
        </p:nvSpPr>
        <p:spPr>
          <a:xfrm>
            <a:off x="6030710" y="1290405"/>
            <a:ext cx="2748455" cy="600164"/>
          </a:xfrm>
          <a:prstGeom prst="rect">
            <a:avLst/>
          </a:prstGeom>
          <a:noFill/>
          <a:ln>
            <a:noFill/>
          </a:ln>
        </p:spPr>
        <p:txBody>
          <a:bodyPr wrap="square">
            <a:spAutoFit/>
          </a:bodyPr>
          <a:lstStyle/>
          <a:p>
            <a:pPr marL="171450" indent="-171450">
              <a:buFont typeface="Wingdings" pitchFamily="2" charset="2"/>
              <a:buChar char="q"/>
            </a:pPr>
            <a:endParaRPr lang="it-IT" sz="500" dirty="0">
              <a:latin typeface="Century Gothic" panose="020B0502020202020204" pitchFamily="34" charset="0"/>
            </a:endParaRPr>
          </a:p>
          <a:p>
            <a:pPr marL="171450" indent="-171450">
              <a:spcAft>
                <a:spcPts val="600"/>
              </a:spcAft>
              <a:buFont typeface="Wingdings" pitchFamily="2" charset="2"/>
              <a:buChar char="q"/>
            </a:pPr>
            <a:r>
              <a:rPr lang="it-IT" sz="1100" dirty="0">
                <a:latin typeface="Century Gothic" panose="020B0502020202020204" pitchFamily="34" charset="0"/>
              </a:rPr>
              <a:t>ToT </a:t>
            </a:r>
            <a:r>
              <a:rPr lang="it-IT" sz="1100" dirty="0" err="1">
                <a:latin typeface="Century Gothic" panose="020B0502020202020204" pitchFamily="34" charset="0"/>
              </a:rPr>
              <a:t>increases</a:t>
            </a:r>
            <a:r>
              <a:rPr lang="it-IT" sz="1100" dirty="0">
                <a:latin typeface="Century Gothic" panose="020B0502020202020204" pitchFamily="34" charset="0"/>
              </a:rPr>
              <a:t> with C</a:t>
            </a:r>
            <a:r>
              <a:rPr lang="it-IT" sz="1100" baseline="-25000" dirty="0">
                <a:latin typeface="Century Gothic" panose="020B0502020202020204" pitchFamily="34" charset="0"/>
              </a:rPr>
              <a:t>L</a:t>
            </a:r>
          </a:p>
          <a:p>
            <a:pPr marL="628650" lvl="1" indent="-171450">
              <a:spcAft>
                <a:spcPts val="600"/>
              </a:spcAft>
              <a:buFont typeface="Wingdings" pitchFamily="2" charset="2"/>
              <a:buChar char="q"/>
            </a:pPr>
            <a:endParaRPr lang="it-IT" sz="1200" dirty="0">
              <a:latin typeface="Century Gothic" panose="020B0502020202020204" pitchFamily="34" charset="0"/>
            </a:endParaRPr>
          </a:p>
        </p:txBody>
      </p:sp>
    </p:spTree>
    <p:extLst>
      <p:ext uri="{BB962C8B-B14F-4D97-AF65-F5344CB8AC3E}">
        <p14:creationId xmlns:p14="http://schemas.microsoft.com/office/powerpoint/2010/main" val="3773942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26248" y="2139702"/>
            <a:ext cx="9144000" cy="8640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3923928" y="1460366"/>
            <a:ext cx="1296144" cy="608394"/>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69248" y="2331577"/>
            <a:ext cx="6858000" cy="480346"/>
          </a:xfrm>
          <a:prstGeom prst="rect">
            <a:avLst/>
          </a:prstGeom>
        </p:spPr>
        <p:txBody>
          <a:bodyPr wrap="square" lIns="48980" tIns="24490" rIns="48980" bIns="24490">
            <a:spAutoFit/>
          </a:bodyPr>
          <a:lstStyle/>
          <a:p>
            <a:pPr algn="ctr"/>
            <a:r>
              <a:rPr lang="it-IT" sz="2800" b="1" dirty="0" err="1">
                <a:solidFill>
                  <a:schemeClr val="bg1"/>
                </a:solidFill>
                <a:latin typeface="Century Gothic" panose="020B0502020202020204" pitchFamily="34" charset="0"/>
              </a:rPr>
              <a:t>Updates</a:t>
            </a:r>
            <a:r>
              <a:rPr lang="it-IT" sz="2800" b="1" dirty="0">
                <a:solidFill>
                  <a:schemeClr val="bg1"/>
                </a:solidFill>
                <a:latin typeface="Century Gothic" panose="020B0502020202020204" pitchFamily="34" charset="0"/>
              </a:rPr>
              <a:t> from FAST2 </a:t>
            </a:r>
            <a:endParaRPr lang="en-GB" sz="2800" b="1" dirty="0">
              <a:solidFill>
                <a:schemeClr val="bg1"/>
              </a:solidFill>
              <a:latin typeface="Century Gothic" panose="020B0502020202020204" pitchFamily="34" charset="0"/>
            </a:endParaRPr>
          </a:p>
        </p:txBody>
      </p:sp>
      <p:sp>
        <p:nvSpPr>
          <p:cNvPr id="23" name="Segnaposto numero diapositiva 1">
            <a:extLst>
              <a:ext uri="{FF2B5EF4-FFF2-40B4-BE49-F238E27FC236}">
                <a16:creationId xmlns:a16="http://schemas.microsoft.com/office/drawing/2014/main" id="{25E9FE59-7981-8A40-A098-35D0EE273272}"/>
              </a:ext>
            </a:extLst>
          </p:cNvPr>
          <p:cNvSpPr>
            <a:spLocks noGrp="1"/>
          </p:cNvSpPr>
          <p:nvPr>
            <p:ph type="sldNum" sz="quarter" idx="12"/>
          </p:nvPr>
        </p:nvSpPr>
        <p:spPr>
          <a:xfrm>
            <a:off x="8172400" y="4767264"/>
            <a:ext cx="514400" cy="273844"/>
          </a:xfrm>
        </p:spPr>
        <p:txBody>
          <a:bodyPr/>
          <a:lstStyle/>
          <a:p>
            <a:fld id="{76A9E78D-200E-47C8-AC8C-EF591825DB87}" type="slidenum">
              <a:rPr lang="en-GB" smtClean="0"/>
              <a:pPr/>
              <a:t>33</a:t>
            </a:fld>
            <a:endParaRPr lang="en-GB"/>
          </a:p>
        </p:txBody>
      </p:sp>
    </p:spTree>
    <p:extLst>
      <p:ext uri="{BB962C8B-B14F-4D97-AF65-F5344CB8AC3E}">
        <p14:creationId xmlns:p14="http://schemas.microsoft.com/office/powerpoint/2010/main" val="3639497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it-IT" sz="2400" b="1" err="1">
                <a:solidFill>
                  <a:schemeClr val="bg1"/>
                </a:solidFill>
                <a:latin typeface="Century Gothic" panose="020B0502020202020204" pitchFamily="34" charset="0"/>
              </a:rPr>
              <a:t>Where</a:t>
            </a:r>
            <a:r>
              <a:rPr lang="it-IT" sz="2400" b="1">
                <a:solidFill>
                  <a:schemeClr val="bg1"/>
                </a:solidFill>
                <a:latin typeface="Century Gothic" panose="020B0502020202020204" pitchFamily="34" charset="0"/>
              </a:rPr>
              <a:t> </a:t>
            </a:r>
            <a:r>
              <a:rPr lang="it-IT" sz="2400" b="1" err="1">
                <a:solidFill>
                  <a:schemeClr val="bg1"/>
                </a:solidFill>
                <a:latin typeface="Century Gothic" panose="020B0502020202020204" pitchFamily="34" charset="0"/>
              </a:rPr>
              <a:t>we</a:t>
            </a:r>
            <a:r>
              <a:rPr lang="it-IT" sz="2400" b="1">
                <a:solidFill>
                  <a:schemeClr val="bg1"/>
                </a:solidFill>
                <a:latin typeface="Century Gothic" panose="020B0502020202020204" pitchFamily="34" charset="0"/>
              </a:rPr>
              <a:t> are with FAST2?</a:t>
            </a:r>
            <a:endParaRPr lang="en-GB" sz="2400" b="1">
              <a:solidFill>
                <a:schemeClr val="bg1"/>
              </a:solidFill>
              <a:latin typeface="Century Gothic" panose="020B0502020202020204" pitchFamily="34" charset="0"/>
            </a:endParaRPr>
          </a:p>
        </p:txBody>
      </p:sp>
      <p:sp>
        <p:nvSpPr>
          <p:cNvPr id="9" name="Segnaposto numero diapositiva 1">
            <a:extLst>
              <a:ext uri="{FF2B5EF4-FFF2-40B4-BE49-F238E27FC236}">
                <a16:creationId xmlns:a16="http://schemas.microsoft.com/office/drawing/2014/main" id="{B487D9FE-7DFB-974A-AD35-C0E387128D52}"/>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34</a:t>
            </a:fld>
            <a:endParaRPr lang="en-GB"/>
          </a:p>
        </p:txBody>
      </p:sp>
      <p:pic>
        <p:nvPicPr>
          <p:cNvPr id="10" name="Picture 9">
            <a:extLst>
              <a:ext uri="{FF2B5EF4-FFF2-40B4-BE49-F238E27FC236}">
                <a16:creationId xmlns:a16="http://schemas.microsoft.com/office/drawing/2014/main" id="{E3349CBC-A4F9-4248-AA73-67A42F1685BB}"/>
              </a:ext>
            </a:extLst>
          </p:cNvPr>
          <p:cNvPicPr>
            <a:picLocks noChangeAspect="1"/>
          </p:cNvPicPr>
          <p:nvPr/>
        </p:nvPicPr>
        <p:blipFill rotWithShape="1">
          <a:blip r:embed="rId3">
            <a:extLst>
              <a:ext uri="{28A0092B-C50C-407E-A947-70E740481C1C}">
                <a14:useLocalDpi xmlns:a14="http://schemas.microsoft.com/office/drawing/2010/main" val="0"/>
              </a:ext>
            </a:extLst>
          </a:blip>
          <a:srcRect l="48100" t="6429" r="9669" b="73370"/>
          <a:stretch/>
        </p:blipFill>
        <p:spPr>
          <a:xfrm>
            <a:off x="4353259" y="603819"/>
            <a:ext cx="4328678" cy="1463183"/>
          </a:xfrm>
          <a:prstGeom prst="rect">
            <a:avLst/>
          </a:prstGeom>
        </p:spPr>
      </p:pic>
      <p:sp>
        <p:nvSpPr>
          <p:cNvPr id="16" name="TextBox 15">
            <a:extLst>
              <a:ext uri="{FF2B5EF4-FFF2-40B4-BE49-F238E27FC236}">
                <a16:creationId xmlns:a16="http://schemas.microsoft.com/office/drawing/2014/main" id="{F1220F22-9136-1F48-A426-51438E93FF39}"/>
              </a:ext>
            </a:extLst>
          </p:cNvPr>
          <p:cNvSpPr txBox="1"/>
          <p:nvPr/>
        </p:nvSpPr>
        <p:spPr>
          <a:xfrm>
            <a:off x="2633265" y="1695137"/>
            <a:ext cx="780983" cy="261610"/>
          </a:xfrm>
          <a:prstGeom prst="rect">
            <a:avLst/>
          </a:prstGeom>
          <a:solidFill>
            <a:srgbClr val="C00000">
              <a:alpha val="52000"/>
            </a:srgbClr>
          </a:solidFill>
        </p:spPr>
        <p:txBody>
          <a:bodyPr wrap="none" rtlCol="0">
            <a:spAutoFit/>
          </a:bodyPr>
          <a:lstStyle/>
          <a:p>
            <a:r>
              <a:rPr lang="it-IT" sz="1100" b="1" dirty="0">
                <a:latin typeface="Century Gothic" panose="020B0502020202020204" pitchFamily="34" charset="0"/>
              </a:rPr>
              <a:t>Status  9 </a:t>
            </a:r>
          </a:p>
        </p:txBody>
      </p:sp>
      <p:cxnSp>
        <p:nvCxnSpPr>
          <p:cNvPr id="17" name="Straight Arrow Connector 16">
            <a:extLst>
              <a:ext uri="{FF2B5EF4-FFF2-40B4-BE49-F238E27FC236}">
                <a16:creationId xmlns:a16="http://schemas.microsoft.com/office/drawing/2014/main" id="{B0C09D2F-E9BB-6741-B0D7-A1E29671431A}"/>
              </a:ext>
            </a:extLst>
          </p:cNvPr>
          <p:cNvCxnSpPr/>
          <p:nvPr/>
        </p:nvCxnSpPr>
        <p:spPr>
          <a:xfrm flipH="1">
            <a:off x="3767464" y="1825942"/>
            <a:ext cx="58579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E1DD03C-7005-D945-8AC3-D5EA2D48E768}"/>
              </a:ext>
            </a:extLst>
          </p:cNvPr>
          <p:cNvSpPr txBox="1"/>
          <p:nvPr/>
        </p:nvSpPr>
        <p:spPr>
          <a:xfrm>
            <a:off x="2633265" y="1411086"/>
            <a:ext cx="779381" cy="261610"/>
          </a:xfrm>
          <a:prstGeom prst="rect">
            <a:avLst/>
          </a:prstGeom>
          <a:solidFill>
            <a:srgbClr val="00B050">
              <a:alpha val="52000"/>
            </a:srgbClr>
          </a:solidFill>
        </p:spPr>
        <p:txBody>
          <a:bodyPr wrap="none" rtlCol="0">
            <a:spAutoFit/>
          </a:bodyPr>
          <a:lstStyle/>
          <a:p>
            <a:r>
              <a:rPr lang="it-IT" sz="1100" b="1" dirty="0">
                <a:latin typeface="Century Gothic" panose="020B0502020202020204" pitchFamily="34" charset="0"/>
              </a:rPr>
              <a:t>Status 10</a:t>
            </a:r>
          </a:p>
        </p:txBody>
      </p:sp>
      <p:cxnSp>
        <p:nvCxnSpPr>
          <p:cNvPr id="19" name="Straight Arrow Connector 18">
            <a:extLst>
              <a:ext uri="{FF2B5EF4-FFF2-40B4-BE49-F238E27FC236}">
                <a16:creationId xmlns:a16="http://schemas.microsoft.com/office/drawing/2014/main" id="{BFB6FA15-6E17-C142-9163-7EC19F65FEE7}"/>
              </a:ext>
            </a:extLst>
          </p:cNvPr>
          <p:cNvCxnSpPr/>
          <p:nvPr/>
        </p:nvCxnSpPr>
        <p:spPr>
          <a:xfrm flipH="1">
            <a:off x="3767464" y="1541891"/>
            <a:ext cx="58579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552DC14-0FD2-F24C-8267-4AC4D09A93CD}"/>
              </a:ext>
            </a:extLst>
          </p:cNvPr>
          <p:cNvSpPr txBox="1"/>
          <p:nvPr/>
        </p:nvSpPr>
        <p:spPr>
          <a:xfrm>
            <a:off x="2633265" y="1111635"/>
            <a:ext cx="700833" cy="261610"/>
          </a:xfrm>
          <a:prstGeom prst="rect">
            <a:avLst/>
          </a:prstGeom>
          <a:solidFill>
            <a:srgbClr val="C00000">
              <a:alpha val="52000"/>
            </a:srgbClr>
          </a:solidFill>
        </p:spPr>
        <p:txBody>
          <a:bodyPr wrap="none" rtlCol="0">
            <a:spAutoFit/>
          </a:bodyPr>
          <a:lstStyle/>
          <a:p>
            <a:r>
              <a:rPr lang="it-IT" sz="1100" b="1" dirty="0">
                <a:latin typeface="Century Gothic" panose="020B0502020202020204" pitchFamily="34" charset="0"/>
              </a:rPr>
              <a:t>Status 9</a:t>
            </a:r>
          </a:p>
        </p:txBody>
      </p:sp>
      <p:cxnSp>
        <p:nvCxnSpPr>
          <p:cNvPr id="33" name="Straight Arrow Connector 32">
            <a:extLst>
              <a:ext uri="{FF2B5EF4-FFF2-40B4-BE49-F238E27FC236}">
                <a16:creationId xmlns:a16="http://schemas.microsoft.com/office/drawing/2014/main" id="{720D3A77-D62B-B448-852D-D9EC2B008094}"/>
              </a:ext>
            </a:extLst>
          </p:cNvPr>
          <p:cNvCxnSpPr/>
          <p:nvPr/>
        </p:nvCxnSpPr>
        <p:spPr>
          <a:xfrm flipH="1">
            <a:off x="3767464" y="1251459"/>
            <a:ext cx="58579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2464F344-3505-214C-9AE7-2B7E96136FD3}"/>
              </a:ext>
            </a:extLst>
          </p:cNvPr>
          <p:cNvPicPr>
            <a:picLocks noChangeAspect="1"/>
          </p:cNvPicPr>
          <p:nvPr/>
        </p:nvPicPr>
        <p:blipFill rotWithShape="1">
          <a:blip r:embed="rId3">
            <a:extLst>
              <a:ext uri="{28A0092B-C50C-407E-A947-70E740481C1C}">
                <a14:useLocalDpi xmlns:a14="http://schemas.microsoft.com/office/drawing/2010/main" val="0"/>
              </a:ext>
            </a:extLst>
          </a:blip>
          <a:srcRect l="4263" t="6429" r="52209" b="48772"/>
          <a:stretch/>
        </p:blipFill>
        <p:spPr>
          <a:xfrm>
            <a:off x="4280056" y="1822116"/>
            <a:ext cx="4464496" cy="3246906"/>
          </a:xfrm>
          <a:prstGeom prst="rect">
            <a:avLst/>
          </a:prstGeom>
        </p:spPr>
      </p:pic>
      <p:sp>
        <p:nvSpPr>
          <p:cNvPr id="35" name="TextBox 34">
            <a:extLst>
              <a:ext uri="{FF2B5EF4-FFF2-40B4-BE49-F238E27FC236}">
                <a16:creationId xmlns:a16="http://schemas.microsoft.com/office/drawing/2014/main" id="{8C309ACA-CB34-CA4D-B12F-ABD9C6E2F9DD}"/>
              </a:ext>
            </a:extLst>
          </p:cNvPr>
          <p:cNvSpPr txBox="1"/>
          <p:nvPr/>
        </p:nvSpPr>
        <p:spPr>
          <a:xfrm>
            <a:off x="2616342" y="2945805"/>
            <a:ext cx="700833" cy="261610"/>
          </a:xfrm>
          <a:prstGeom prst="rect">
            <a:avLst/>
          </a:prstGeom>
          <a:solidFill>
            <a:srgbClr val="C00000">
              <a:alpha val="52000"/>
            </a:srgbClr>
          </a:solidFill>
        </p:spPr>
        <p:txBody>
          <a:bodyPr wrap="none" rtlCol="0">
            <a:spAutoFit/>
          </a:bodyPr>
          <a:lstStyle/>
          <a:p>
            <a:r>
              <a:rPr lang="it-IT" sz="1100" b="1">
                <a:latin typeface="Century Gothic" panose="020B0502020202020204" pitchFamily="34" charset="0"/>
              </a:rPr>
              <a:t>Status 1</a:t>
            </a:r>
          </a:p>
        </p:txBody>
      </p:sp>
      <p:cxnSp>
        <p:nvCxnSpPr>
          <p:cNvPr id="36" name="Straight Arrow Connector 35">
            <a:extLst>
              <a:ext uri="{FF2B5EF4-FFF2-40B4-BE49-F238E27FC236}">
                <a16:creationId xmlns:a16="http://schemas.microsoft.com/office/drawing/2014/main" id="{E22A482D-9F64-C540-9A0A-6F33BD4BB129}"/>
              </a:ext>
            </a:extLst>
          </p:cNvPr>
          <p:cNvCxnSpPr/>
          <p:nvPr/>
        </p:nvCxnSpPr>
        <p:spPr>
          <a:xfrm flipH="1">
            <a:off x="3750541" y="3076610"/>
            <a:ext cx="58579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BD86692-B875-D942-A538-D75D2D16B0BF}"/>
              </a:ext>
            </a:extLst>
          </p:cNvPr>
          <p:cNvSpPr txBox="1"/>
          <p:nvPr/>
        </p:nvSpPr>
        <p:spPr>
          <a:xfrm>
            <a:off x="2616342" y="2661754"/>
            <a:ext cx="700833" cy="261610"/>
          </a:xfrm>
          <a:prstGeom prst="rect">
            <a:avLst/>
          </a:prstGeom>
          <a:solidFill>
            <a:srgbClr val="C00000">
              <a:alpha val="52000"/>
            </a:srgbClr>
          </a:solidFill>
        </p:spPr>
        <p:txBody>
          <a:bodyPr wrap="none" rtlCol="0">
            <a:spAutoFit/>
          </a:bodyPr>
          <a:lstStyle/>
          <a:p>
            <a:r>
              <a:rPr lang="it-IT" sz="1100" b="1">
                <a:latin typeface="Century Gothic" panose="020B0502020202020204" pitchFamily="34" charset="0"/>
              </a:rPr>
              <a:t>Status 1</a:t>
            </a:r>
          </a:p>
        </p:txBody>
      </p:sp>
      <p:cxnSp>
        <p:nvCxnSpPr>
          <p:cNvPr id="38" name="Straight Arrow Connector 37">
            <a:extLst>
              <a:ext uri="{FF2B5EF4-FFF2-40B4-BE49-F238E27FC236}">
                <a16:creationId xmlns:a16="http://schemas.microsoft.com/office/drawing/2014/main" id="{C6DBE4BA-7160-094E-8E15-5734085FB289}"/>
              </a:ext>
            </a:extLst>
          </p:cNvPr>
          <p:cNvCxnSpPr/>
          <p:nvPr/>
        </p:nvCxnSpPr>
        <p:spPr>
          <a:xfrm flipH="1">
            <a:off x="3750541" y="2792559"/>
            <a:ext cx="58579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A956602-D61D-B742-B041-595028B67FD5}"/>
              </a:ext>
            </a:extLst>
          </p:cNvPr>
          <p:cNvCxnSpPr/>
          <p:nvPr/>
        </p:nvCxnSpPr>
        <p:spPr>
          <a:xfrm flipH="1">
            <a:off x="3750541" y="2502127"/>
            <a:ext cx="58579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98A5003-8E70-4347-BDB5-3E79C3A7C504}"/>
              </a:ext>
            </a:extLst>
          </p:cNvPr>
          <p:cNvSpPr txBox="1"/>
          <p:nvPr/>
        </p:nvSpPr>
        <p:spPr>
          <a:xfrm>
            <a:off x="2616342" y="2378893"/>
            <a:ext cx="700833" cy="261610"/>
          </a:xfrm>
          <a:prstGeom prst="rect">
            <a:avLst/>
          </a:prstGeom>
          <a:solidFill>
            <a:schemeClr val="accent1">
              <a:alpha val="52000"/>
            </a:schemeClr>
          </a:solidFill>
        </p:spPr>
        <p:txBody>
          <a:bodyPr wrap="none" rtlCol="0">
            <a:spAutoFit/>
          </a:bodyPr>
          <a:lstStyle/>
          <a:p>
            <a:r>
              <a:rPr lang="it-IT" sz="1100" b="1" dirty="0">
                <a:latin typeface="Century Gothic" panose="020B0502020202020204" pitchFamily="34" charset="0"/>
              </a:rPr>
              <a:t>Status 3</a:t>
            </a:r>
          </a:p>
        </p:txBody>
      </p:sp>
      <p:sp>
        <p:nvSpPr>
          <p:cNvPr id="42" name="TextBox 41">
            <a:extLst>
              <a:ext uri="{FF2B5EF4-FFF2-40B4-BE49-F238E27FC236}">
                <a16:creationId xmlns:a16="http://schemas.microsoft.com/office/drawing/2014/main" id="{0EEB9D51-6DEA-FE41-90E1-B957AD5E3ACA}"/>
              </a:ext>
            </a:extLst>
          </p:cNvPr>
          <p:cNvSpPr txBox="1"/>
          <p:nvPr/>
        </p:nvSpPr>
        <p:spPr>
          <a:xfrm>
            <a:off x="2610420" y="3801535"/>
            <a:ext cx="700833" cy="261610"/>
          </a:xfrm>
          <a:prstGeom prst="rect">
            <a:avLst/>
          </a:prstGeom>
          <a:solidFill>
            <a:srgbClr val="C00000">
              <a:alpha val="52000"/>
            </a:srgbClr>
          </a:solidFill>
        </p:spPr>
        <p:txBody>
          <a:bodyPr wrap="none" rtlCol="0">
            <a:spAutoFit/>
          </a:bodyPr>
          <a:lstStyle/>
          <a:p>
            <a:r>
              <a:rPr lang="it-IT" sz="1100" b="1">
                <a:latin typeface="Century Gothic" panose="020B0502020202020204" pitchFamily="34" charset="0"/>
              </a:rPr>
              <a:t>Status 1</a:t>
            </a:r>
          </a:p>
        </p:txBody>
      </p:sp>
      <p:cxnSp>
        <p:nvCxnSpPr>
          <p:cNvPr id="43" name="Straight Arrow Connector 42">
            <a:extLst>
              <a:ext uri="{FF2B5EF4-FFF2-40B4-BE49-F238E27FC236}">
                <a16:creationId xmlns:a16="http://schemas.microsoft.com/office/drawing/2014/main" id="{CB2B4DAF-3244-7A4E-91D4-09A89963300B}"/>
              </a:ext>
            </a:extLst>
          </p:cNvPr>
          <p:cNvCxnSpPr/>
          <p:nvPr/>
        </p:nvCxnSpPr>
        <p:spPr>
          <a:xfrm flipH="1">
            <a:off x="3744619" y="3932340"/>
            <a:ext cx="58579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713DED4-DDB8-D041-90CF-97CDCAF42AA8}"/>
              </a:ext>
            </a:extLst>
          </p:cNvPr>
          <p:cNvSpPr txBox="1"/>
          <p:nvPr/>
        </p:nvSpPr>
        <p:spPr>
          <a:xfrm>
            <a:off x="2610420" y="3517484"/>
            <a:ext cx="779381" cy="261610"/>
          </a:xfrm>
          <a:prstGeom prst="rect">
            <a:avLst/>
          </a:prstGeom>
          <a:solidFill>
            <a:srgbClr val="00B050">
              <a:alpha val="52000"/>
            </a:srgbClr>
          </a:solidFill>
        </p:spPr>
        <p:txBody>
          <a:bodyPr wrap="none" rtlCol="0">
            <a:spAutoFit/>
          </a:bodyPr>
          <a:lstStyle/>
          <a:p>
            <a:r>
              <a:rPr lang="it-IT" sz="1100" b="1" dirty="0">
                <a:latin typeface="Century Gothic" panose="020B0502020202020204" pitchFamily="34" charset="0"/>
              </a:rPr>
              <a:t>Status 10</a:t>
            </a:r>
          </a:p>
        </p:txBody>
      </p:sp>
      <p:cxnSp>
        <p:nvCxnSpPr>
          <p:cNvPr id="45" name="Straight Arrow Connector 44">
            <a:extLst>
              <a:ext uri="{FF2B5EF4-FFF2-40B4-BE49-F238E27FC236}">
                <a16:creationId xmlns:a16="http://schemas.microsoft.com/office/drawing/2014/main" id="{C89EE5A6-F1CB-294E-A408-4E454F0B1267}"/>
              </a:ext>
            </a:extLst>
          </p:cNvPr>
          <p:cNvCxnSpPr/>
          <p:nvPr/>
        </p:nvCxnSpPr>
        <p:spPr>
          <a:xfrm flipH="1">
            <a:off x="3744619" y="3648289"/>
            <a:ext cx="58579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9C2CEE3-8028-3D42-AA08-DBEF4A2C0BFC}"/>
              </a:ext>
            </a:extLst>
          </p:cNvPr>
          <p:cNvCxnSpPr/>
          <p:nvPr/>
        </p:nvCxnSpPr>
        <p:spPr>
          <a:xfrm flipH="1">
            <a:off x="3744619" y="3357857"/>
            <a:ext cx="58579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9C645BF-8AB6-6243-A36C-9F29AF12EDC5}"/>
              </a:ext>
            </a:extLst>
          </p:cNvPr>
          <p:cNvSpPr txBox="1"/>
          <p:nvPr/>
        </p:nvSpPr>
        <p:spPr>
          <a:xfrm>
            <a:off x="2610420" y="3234623"/>
            <a:ext cx="700833" cy="261610"/>
          </a:xfrm>
          <a:prstGeom prst="rect">
            <a:avLst/>
          </a:prstGeom>
          <a:solidFill>
            <a:srgbClr val="C00000">
              <a:alpha val="52000"/>
            </a:srgbClr>
          </a:solidFill>
        </p:spPr>
        <p:txBody>
          <a:bodyPr wrap="none" rtlCol="0">
            <a:spAutoFit/>
          </a:bodyPr>
          <a:lstStyle/>
          <a:p>
            <a:r>
              <a:rPr lang="it-IT" sz="1100" b="1">
                <a:latin typeface="Century Gothic" panose="020B0502020202020204" pitchFamily="34" charset="0"/>
              </a:rPr>
              <a:t>Status 1</a:t>
            </a:r>
          </a:p>
        </p:txBody>
      </p:sp>
      <p:sp>
        <p:nvSpPr>
          <p:cNvPr id="48" name="TextBox 47">
            <a:extLst>
              <a:ext uri="{FF2B5EF4-FFF2-40B4-BE49-F238E27FC236}">
                <a16:creationId xmlns:a16="http://schemas.microsoft.com/office/drawing/2014/main" id="{7D97AC72-DB2C-5444-B841-1DB78B0DC6A7}"/>
              </a:ext>
            </a:extLst>
          </p:cNvPr>
          <p:cNvSpPr txBox="1"/>
          <p:nvPr/>
        </p:nvSpPr>
        <p:spPr>
          <a:xfrm>
            <a:off x="2619612" y="4660988"/>
            <a:ext cx="700833" cy="261610"/>
          </a:xfrm>
          <a:prstGeom prst="rect">
            <a:avLst/>
          </a:prstGeom>
          <a:solidFill>
            <a:srgbClr val="C00000">
              <a:alpha val="52000"/>
            </a:srgbClr>
          </a:solidFill>
        </p:spPr>
        <p:txBody>
          <a:bodyPr wrap="none" rtlCol="0">
            <a:spAutoFit/>
          </a:bodyPr>
          <a:lstStyle/>
          <a:p>
            <a:r>
              <a:rPr lang="it-IT" sz="1100" b="1">
                <a:latin typeface="Century Gothic" panose="020B0502020202020204" pitchFamily="34" charset="0"/>
              </a:rPr>
              <a:t>Status 8</a:t>
            </a:r>
          </a:p>
        </p:txBody>
      </p:sp>
      <p:cxnSp>
        <p:nvCxnSpPr>
          <p:cNvPr id="49" name="Straight Arrow Connector 48">
            <a:extLst>
              <a:ext uri="{FF2B5EF4-FFF2-40B4-BE49-F238E27FC236}">
                <a16:creationId xmlns:a16="http://schemas.microsoft.com/office/drawing/2014/main" id="{9D76DAA3-D21F-2245-82CA-DD51C1C31CAD}"/>
              </a:ext>
            </a:extLst>
          </p:cNvPr>
          <p:cNvCxnSpPr/>
          <p:nvPr/>
        </p:nvCxnSpPr>
        <p:spPr>
          <a:xfrm flipH="1">
            <a:off x="3753811" y="4791793"/>
            <a:ext cx="58579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BF879B4-66B9-FE41-BC59-275F5952C418}"/>
              </a:ext>
            </a:extLst>
          </p:cNvPr>
          <p:cNvSpPr txBox="1"/>
          <p:nvPr/>
        </p:nvSpPr>
        <p:spPr>
          <a:xfrm>
            <a:off x="2619612" y="4376937"/>
            <a:ext cx="700833" cy="261610"/>
          </a:xfrm>
          <a:prstGeom prst="rect">
            <a:avLst/>
          </a:prstGeom>
          <a:solidFill>
            <a:srgbClr val="C00000">
              <a:alpha val="52000"/>
            </a:srgbClr>
          </a:solidFill>
        </p:spPr>
        <p:txBody>
          <a:bodyPr wrap="none" rtlCol="0">
            <a:spAutoFit/>
          </a:bodyPr>
          <a:lstStyle/>
          <a:p>
            <a:r>
              <a:rPr lang="it-IT" sz="1100" b="1">
                <a:latin typeface="Century Gothic" panose="020B0502020202020204" pitchFamily="34" charset="0"/>
              </a:rPr>
              <a:t>Status 1</a:t>
            </a:r>
          </a:p>
        </p:txBody>
      </p:sp>
      <p:cxnSp>
        <p:nvCxnSpPr>
          <p:cNvPr id="51" name="Straight Arrow Connector 50">
            <a:extLst>
              <a:ext uri="{FF2B5EF4-FFF2-40B4-BE49-F238E27FC236}">
                <a16:creationId xmlns:a16="http://schemas.microsoft.com/office/drawing/2014/main" id="{47615748-ED0F-1B45-925F-7045B4E78049}"/>
              </a:ext>
            </a:extLst>
          </p:cNvPr>
          <p:cNvCxnSpPr/>
          <p:nvPr/>
        </p:nvCxnSpPr>
        <p:spPr>
          <a:xfrm flipH="1">
            <a:off x="3753811" y="4507742"/>
            <a:ext cx="58579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3FA0895-10AF-F14C-B3DF-457365BEF546}"/>
              </a:ext>
            </a:extLst>
          </p:cNvPr>
          <p:cNvCxnSpPr/>
          <p:nvPr/>
        </p:nvCxnSpPr>
        <p:spPr>
          <a:xfrm flipH="1">
            <a:off x="3753811" y="4217310"/>
            <a:ext cx="58579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B33CD9B8-B118-B54B-A7EB-4159D24E9EF5}"/>
              </a:ext>
            </a:extLst>
          </p:cNvPr>
          <p:cNvSpPr txBox="1"/>
          <p:nvPr/>
        </p:nvSpPr>
        <p:spPr>
          <a:xfrm>
            <a:off x="2619612" y="4094076"/>
            <a:ext cx="700833" cy="261610"/>
          </a:xfrm>
          <a:prstGeom prst="rect">
            <a:avLst/>
          </a:prstGeom>
          <a:solidFill>
            <a:srgbClr val="C00000">
              <a:alpha val="52000"/>
            </a:srgbClr>
          </a:solidFill>
        </p:spPr>
        <p:txBody>
          <a:bodyPr wrap="none" rtlCol="0">
            <a:spAutoFit/>
          </a:bodyPr>
          <a:lstStyle/>
          <a:p>
            <a:r>
              <a:rPr lang="it-IT" sz="1100" b="1">
                <a:latin typeface="Century Gothic" panose="020B0502020202020204" pitchFamily="34" charset="0"/>
              </a:rPr>
              <a:t>Status 1</a:t>
            </a:r>
          </a:p>
        </p:txBody>
      </p:sp>
      <p:sp>
        <p:nvSpPr>
          <p:cNvPr id="39" name="TextBox 38">
            <a:extLst>
              <a:ext uri="{FF2B5EF4-FFF2-40B4-BE49-F238E27FC236}">
                <a16:creationId xmlns:a16="http://schemas.microsoft.com/office/drawing/2014/main" id="{9E925F1C-56E6-4749-9067-2D3A0CB3497A}"/>
              </a:ext>
            </a:extLst>
          </p:cNvPr>
          <p:cNvSpPr txBox="1"/>
          <p:nvPr/>
        </p:nvSpPr>
        <p:spPr>
          <a:xfrm>
            <a:off x="7431742" y="997130"/>
            <a:ext cx="370614" cy="523220"/>
          </a:xfrm>
          <a:prstGeom prst="rect">
            <a:avLst/>
          </a:prstGeom>
          <a:noFill/>
        </p:spPr>
        <p:txBody>
          <a:bodyPr wrap="none" rtlCol="0">
            <a:spAutoFit/>
          </a:bodyPr>
          <a:lstStyle/>
          <a:p>
            <a:r>
              <a:rPr lang="it-IT" sz="2800" dirty="0"/>
              <a:t>X</a:t>
            </a:r>
          </a:p>
        </p:txBody>
      </p:sp>
      <p:sp>
        <p:nvSpPr>
          <p:cNvPr id="54" name="TextBox 53">
            <a:extLst>
              <a:ext uri="{FF2B5EF4-FFF2-40B4-BE49-F238E27FC236}">
                <a16:creationId xmlns:a16="http://schemas.microsoft.com/office/drawing/2014/main" id="{F801CE09-D2F7-B94C-965F-6FC170F69618}"/>
              </a:ext>
            </a:extLst>
          </p:cNvPr>
          <p:cNvSpPr txBox="1"/>
          <p:nvPr/>
        </p:nvSpPr>
        <p:spPr>
          <a:xfrm>
            <a:off x="251521" y="1110798"/>
            <a:ext cx="2298796" cy="261610"/>
          </a:xfrm>
          <a:prstGeom prst="rect">
            <a:avLst/>
          </a:prstGeom>
          <a:solidFill>
            <a:srgbClr val="C00000">
              <a:alpha val="52000"/>
            </a:srgbClr>
          </a:solidFill>
        </p:spPr>
        <p:txBody>
          <a:bodyPr wrap="square" rtlCol="0">
            <a:spAutoFit/>
          </a:bodyPr>
          <a:lstStyle/>
          <a:p>
            <a:pPr algn="r"/>
            <a:r>
              <a:rPr lang="it-IT" sz="1100" dirty="0">
                <a:latin typeface="Century Gothic" panose="020B0502020202020204" pitchFamily="34" charset="0"/>
              </a:rPr>
              <a:t>TIA </a:t>
            </a:r>
            <a:r>
              <a:rPr lang="it-IT" sz="1100" dirty="0" err="1">
                <a:latin typeface="Century Gothic" panose="020B0502020202020204" pitchFamily="34" charset="0"/>
              </a:rPr>
              <a:t>bias</a:t>
            </a:r>
            <a:r>
              <a:rPr lang="it-IT" sz="1100" dirty="0">
                <a:latin typeface="Century Gothic" panose="020B0502020202020204" pitchFamily="34" charset="0"/>
              </a:rPr>
              <a:t> </a:t>
            </a:r>
            <a:r>
              <a:rPr lang="it-IT" sz="1100" dirty="0" err="1">
                <a:latin typeface="Century Gothic" panose="020B0502020202020204" pitchFamily="34" charset="0"/>
              </a:rPr>
              <a:t>is</a:t>
            </a:r>
            <a:r>
              <a:rPr lang="it-IT" sz="1100" dirty="0">
                <a:latin typeface="Century Gothic" panose="020B0502020202020204" pitchFamily="34" charset="0"/>
              </a:rPr>
              <a:t> </a:t>
            </a:r>
            <a:r>
              <a:rPr lang="it-IT" sz="1100" dirty="0" err="1">
                <a:latin typeface="Century Gothic" panose="020B0502020202020204" pitchFamily="34" charset="0"/>
              </a:rPr>
              <a:t>missing</a:t>
            </a:r>
            <a:endParaRPr lang="it-IT" sz="1100" dirty="0">
              <a:latin typeface="Century Gothic" panose="020B0502020202020204" pitchFamily="34" charset="0"/>
            </a:endParaRPr>
          </a:p>
        </p:txBody>
      </p:sp>
      <p:sp>
        <p:nvSpPr>
          <p:cNvPr id="55" name="TextBox 54">
            <a:extLst>
              <a:ext uri="{FF2B5EF4-FFF2-40B4-BE49-F238E27FC236}">
                <a16:creationId xmlns:a16="http://schemas.microsoft.com/office/drawing/2014/main" id="{FCBAB427-CA24-5E49-8A9E-4A7372358B9A}"/>
              </a:ext>
            </a:extLst>
          </p:cNvPr>
          <p:cNvSpPr txBox="1"/>
          <p:nvPr/>
        </p:nvSpPr>
        <p:spPr>
          <a:xfrm>
            <a:off x="251520" y="1695137"/>
            <a:ext cx="2337367" cy="261610"/>
          </a:xfrm>
          <a:prstGeom prst="rect">
            <a:avLst/>
          </a:prstGeom>
          <a:solidFill>
            <a:srgbClr val="C00000">
              <a:alpha val="52000"/>
            </a:srgbClr>
          </a:solidFill>
        </p:spPr>
        <p:txBody>
          <a:bodyPr wrap="square" rtlCol="0">
            <a:spAutoFit/>
          </a:bodyPr>
          <a:lstStyle/>
          <a:p>
            <a:pPr algn="r"/>
            <a:r>
              <a:rPr lang="it-IT" sz="1100" dirty="0">
                <a:latin typeface="Century Gothic" panose="020B0502020202020204" pitchFamily="34" charset="0"/>
              </a:rPr>
              <a:t>Post-layout </a:t>
            </a:r>
            <a:r>
              <a:rPr lang="it-IT" sz="1100" dirty="0" err="1">
                <a:latin typeface="Century Gothic" panose="020B0502020202020204" pitchFamily="34" charset="0"/>
              </a:rPr>
              <a:t>simulation</a:t>
            </a:r>
            <a:r>
              <a:rPr lang="it-IT" sz="1100" dirty="0">
                <a:latin typeface="Century Gothic" panose="020B0502020202020204" pitchFamily="34" charset="0"/>
              </a:rPr>
              <a:t> </a:t>
            </a:r>
            <a:r>
              <a:rPr lang="it-IT" sz="1100" dirty="0" err="1">
                <a:latin typeface="Century Gothic" panose="020B0502020202020204" pitchFamily="34" charset="0"/>
              </a:rPr>
              <a:t>need</a:t>
            </a:r>
            <a:endParaRPr lang="it-IT" sz="1100" dirty="0">
              <a:latin typeface="Century Gothic" panose="020B0502020202020204" pitchFamily="34" charset="0"/>
            </a:endParaRPr>
          </a:p>
        </p:txBody>
      </p:sp>
      <p:sp>
        <p:nvSpPr>
          <p:cNvPr id="56" name="TextBox 55">
            <a:extLst>
              <a:ext uri="{FF2B5EF4-FFF2-40B4-BE49-F238E27FC236}">
                <a16:creationId xmlns:a16="http://schemas.microsoft.com/office/drawing/2014/main" id="{D47591C5-FC15-8B45-A45C-C98D3F84A316}"/>
              </a:ext>
            </a:extLst>
          </p:cNvPr>
          <p:cNvSpPr txBox="1"/>
          <p:nvPr/>
        </p:nvSpPr>
        <p:spPr>
          <a:xfrm>
            <a:off x="251520" y="2371322"/>
            <a:ext cx="2298796" cy="261610"/>
          </a:xfrm>
          <a:prstGeom prst="rect">
            <a:avLst/>
          </a:prstGeom>
          <a:solidFill>
            <a:schemeClr val="accent1">
              <a:alpha val="52000"/>
            </a:schemeClr>
          </a:solidFill>
        </p:spPr>
        <p:txBody>
          <a:bodyPr wrap="square" rtlCol="0">
            <a:spAutoFit/>
          </a:bodyPr>
          <a:lstStyle/>
          <a:p>
            <a:pPr algn="r"/>
            <a:r>
              <a:rPr lang="it-IT" sz="1100" dirty="0">
                <a:latin typeface="Century Gothic" panose="020B0502020202020204" pitchFamily="34" charset="0"/>
              </a:rPr>
              <a:t>Post-layout </a:t>
            </a:r>
            <a:r>
              <a:rPr lang="it-IT" sz="1100" dirty="0" err="1">
                <a:latin typeface="Century Gothic" panose="020B0502020202020204" pitchFamily="34" charset="0"/>
              </a:rPr>
              <a:t>simulation</a:t>
            </a:r>
            <a:r>
              <a:rPr lang="it-IT" sz="1100" dirty="0">
                <a:latin typeface="Century Gothic" panose="020B0502020202020204" pitchFamily="34" charset="0"/>
              </a:rPr>
              <a:t> </a:t>
            </a:r>
            <a:r>
              <a:rPr lang="it-IT" sz="1100" dirty="0" err="1">
                <a:latin typeface="Century Gothic" panose="020B0502020202020204" pitchFamily="34" charset="0"/>
              </a:rPr>
              <a:t>needed</a:t>
            </a:r>
            <a:endParaRPr lang="it-IT" sz="1100" dirty="0">
              <a:latin typeface="Century Gothic" panose="020B0502020202020204" pitchFamily="34" charset="0"/>
            </a:endParaRPr>
          </a:p>
        </p:txBody>
      </p:sp>
    </p:spTree>
    <p:extLst>
      <p:ext uri="{BB962C8B-B14F-4D97-AF65-F5344CB8AC3E}">
        <p14:creationId xmlns:p14="http://schemas.microsoft.com/office/powerpoint/2010/main" val="1692381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en-GB" sz="2400" b="1">
                <a:solidFill>
                  <a:schemeClr val="bg1"/>
                </a:solidFill>
                <a:latin typeface="Century Gothic" panose="020B0502020202020204" pitchFamily="34" charset="0"/>
              </a:rPr>
              <a:t>List of new blocks and status</a:t>
            </a:r>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en-GB"/>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35</a:t>
            </a:fld>
            <a:endParaRPr lang="en-GB"/>
          </a:p>
        </p:txBody>
      </p:sp>
      <p:graphicFrame>
        <p:nvGraphicFramePr>
          <p:cNvPr id="7" name="Table 6">
            <a:extLst>
              <a:ext uri="{FF2B5EF4-FFF2-40B4-BE49-F238E27FC236}">
                <a16:creationId xmlns:a16="http://schemas.microsoft.com/office/drawing/2014/main" id="{E45D9A54-83F4-2340-BC81-674EDE90519A}"/>
              </a:ext>
            </a:extLst>
          </p:cNvPr>
          <p:cNvGraphicFramePr>
            <a:graphicFrameLocks noGrp="1"/>
          </p:cNvGraphicFramePr>
          <p:nvPr>
            <p:extLst>
              <p:ext uri="{D42A27DB-BD31-4B8C-83A1-F6EECF244321}">
                <p14:modId xmlns:p14="http://schemas.microsoft.com/office/powerpoint/2010/main" val="2273358032"/>
              </p:ext>
            </p:extLst>
          </p:nvPr>
        </p:nvGraphicFramePr>
        <p:xfrm>
          <a:off x="539552" y="771550"/>
          <a:ext cx="7132096" cy="2534316"/>
        </p:xfrm>
        <a:graphic>
          <a:graphicData uri="http://schemas.openxmlformats.org/drawingml/2006/table">
            <a:tbl>
              <a:tblPr firstRow="1" bandRow="1">
                <a:tableStyleId>{85BE263C-DBD7-4A20-BB59-AAB30ACAA65A}</a:tableStyleId>
              </a:tblPr>
              <a:tblGrid>
                <a:gridCol w="1646435">
                  <a:extLst>
                    <a:ext uri="{9D8B030D-6E8A-4147-A177-3AD203B41FA5}">
                      <a16:colId xmlns:a16="http://schemas.microsoft.com/office/drawing/2014/main" val="1070421407"/>
                    </a:ext>
                  </a:extLst>
                </a:gridCol>
                <a:gridCol w="1743455">
                  <a:extLst>
                    <a:ext uri="{9D8B030D-6E8A-4147-A177-3AD203B41FA5}">
                      <a16:colId xmlns:a16="http://schemas.microsoft.com/office/drawing/2014/main" val="1513613739"/>
                    </a:ext>
                  </a:extLst>
                </a:gridCol>
                <a:gridCol w="1336502">
                  <a:extLst>
                    <a:ext uri="{9D8B030D-6E8A-4147-A177-3AD203B41FA5}">
                      <a16:colId xmlns:a16="http://schemas.microsoft.com/office/drawing/2014/main" val="2336463655"/>
                    </a:ext>
                  </a:extLst>
                </a:gridCol>
                <a:gridCol w="1425601">
                  <a:extLst>
                    <a:ext uri="{9D8B030D-6E8A-4147-A177-3AD203B41FA5}">
                      <a16:colId xmlns:a16="http://schemas.microsoft.com/office/drawing/2014/main" val="43245662"/>
                    </a:ext>
                  </a:extLst>
                </a:gridCol>
                <a:gridCol w="980103">
                  <a:extLst>
                    <a:ext uri="{9D8B030D-6E8A-4147-A177-3AD203B41FA5}">
                      <a16:colId xmlns:a16="http://schemas.microsoft.com/office/drawing/2014/main" val="2152404958"/>
                    </a:ext>
                  </a:extLst>
                </a:gridCol>
              </a:tblGrid>
              <a:tr h="328042">
                <a:tc>
                  <a:txBody>
                    <a:bodyPr/>
                    <a:lstStyle/>
                    <a:p>
                      <a:r>
                        <a:rPr lang="en-GB" sz="1400">
                          <a:latin typeface="Century Gothic" panose="020B0502020202020204" pitchFamily="34" charset="0"/>
                        </a:rPr>
                        <a:t>NAME</a:t>
                      </a:r>
                      <a:endParaRPr lang="en-GB" sz="1400" dirty="0">
                        <a:latin typeface="Century Gothic" panose="020B0502020202020204" pitchFamily="34" charset="0"/>
                      </a:endParaRPr>
                    </a:p>
                  </a:txBody>
                  <a:tcPr>
                    <a:lnR w="12700" cap="flat" cmpd="sng" algn="ctr">
                      <a:solidFill>
                        <a:schemeClr val="tx1"/>
                      </a:solidFill>
                      <a:prstDash val="solid"/>
                      <a:round/>
                      <a:headEnd type="none" w="med" len="med"/>
                      <a:tailEnd type="none" w="med" len="med"/>
                    </a:lnR>
                    <a:solidFill>
                      <a:srgbClr val="C00000"/>
                    </a:solidFill>
                  </a:tcPr>
                </a:tc>
                <a:tc>
                  <a:txBody>
                    <a:bodyPr/>
                    <a:lstStyle/>
                    <a:p>
                      <a:r>
                        <a:rPr lang="en-GB" sz="1400">
                          <a:latin typeface="Century Gothic" panose="020B0502020202020204" pitchFamily="34" charset="0"/>
                        </a:rPr>
                        <a:t>Improvements</a:t>
                      </a:r>
                      <a:endParaRPr lang="en-GB" sz="14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00000"/>
                    </a:solidFill>
                  </a:tcPr>
                </a:tc>
                <a:tc>
                  <a:txBody>
                    <a:bodyPr/>
                    <a:lstStyle/>
                    <a:p>
                      <a:r>
                        <a:rPr lang="en-GB" sz="1400">
                          <a:latin typeface="Century Gothic" panose="020B0502020202020204" pitchFamily="34" charset="0"/>
                        </a:rPr>
                        <a:t>LVS check</a:t>
                      </a:r>
                      <a:endParaRPr lang="en-GB" sz="14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00000"/>
                    </a:solidFill>
                  </a:tcPr>
                </a:tc>
                <a:tc>
                  <a:txBody>
                    <a:bodyPr/>
                    <a:lstStyle/>
                    <a:p>
                      <a:r>
                        <a:rPr lang="en-GB" sz="1400">
                          <a:latin typeface="Century Gothic" panose="020B0502020202020204" pitchFamily="34" charset="0"/>
                        </a:rPr>
                        <a:t>DRC check</a:t>
                      </a:r>
                      <a:endParaRPr lang="en-GB" sz="14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00000"/>
                    </a:solidFill>
                  </a:tcPr>
                </a:tc>
                <a:tc>
                  <a:txBody>
                    <a:bodyPr/>
                    <a:lstStyle/>
                    <a:p>
                      <a:r>
                        <a:rPr lang="en-GB" sz="1400">
                          <a:latin typeface="Century Gothic" panose="020B0502020202020204" pitchFamily="34" charset="0"/>
                        </a:rPr>
                        <a:t>Status</a:t>
                      </a:r>
                      <a:endParaRPr lang="en-GB" sz="14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solidFill>
                      <a:srgbClr val="C00000"/>
                    </a:solidFill>
                  </a:tcPr>
                </a:tc>
                <a:extLst>
                  <a:ext uri="{0D108BD9-81ED-4DB2-BD59-A6C34878D82A}">
                    <a16:rowId xmlns:a16="http://schemas.microsoft.com/office/drawing/2014/main" val="3451154220"/>
                  </a:ext>
                </a:extLst>
              </a:tr>
              <a:tr h="269624">
                <a:tc>
                  <a:txBody>
                    <a:bodyPr/>
                    <a:lstStyle/>
                    <a:p>
                      <a:r>
                        <a:rPr lang="en-GB" sz="1100">
                          <a:latin typeface="Century Gothic" panose="020B0502020202020204" pitchFamily="34" charset="0"/>
                        </a:rPr>
                        <a:t>Disc Ibias1</a:t>
                      </a:r>
                      <a:endParaRPr lang="en-GB" sz="1100" dirty="0">
                        <a:latin typeface="Century Gothic" panose="020B0502020202020204" pitchFamily="34"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en-GB" sz="1100">
                          <a:latin typeface="Century Gothic" panose="020B0502020202020204" pitchFamily="34" charset="0"/>
                        </a:rPr>
                        <a:t>Schematic and layout</a:t>
                      </a:r>
                      <a:endParaRPr lang="en-GB" sz="11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400" b="1" dirty="0">
                          <a:solidFill>
                            <a:srgbClr val="00B050"/>
                          </a:solidFill>
                          <a:latin typeface="Century Gothic" panose="020B0502020202020204" pitchFamily="34" charset="0"/>
                        </a:rPr>
                        <a:t>PASS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400" b="1" dirty="0">
                          <a:solidFill>
                            <a:srgbClr val="00B050"/>
                          </a:solidFill>
                          <a:latin typeface="Century Gothic" panose="020B0502020202020204" pitchFamily="34" charset="0"/>
                        </a:rPr>
                        <a:t>PASS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400" b="1">
                          <a:solidFill>
                            <a:srgbClr val="00B050"/>
                          </a:solidFill>
                          <a:latin typeface="Century Gothic" panose="020B0502020202020204" pitchFamily="34" charset="0"/>
                        </a:rPr>
                        <a:t>10</a:t>
                      </a:r>
                      <a:endParaRPr lang="en-GB" sz="1400" b="1" dirty="0">
                        <a:solidFill>
                          <a:srgbClr val="00B05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4043740124"/>
                  </a:ext>
                </a:extLst>
              </a:tr>
              <a:tr h="269624">
                <a:tc>
                  <a:txBody>
                    <a:bodyPr/>
                    <a:lstStyle/>
                    <a:p>
                      <a:r>
                        <a:rPr lang="en-GB" sz="1100">
                          <a:latin typeface="Century Gothic" panose="020B0502020202020204" pitchFamily="34" charset="0"/>
                        </a:rPr>
                        <a:t>Disc Ibias1 - sector</a:t>
                      </a:r>
                      <a:endParaRPr lang="en-GB" sz="1100" dirty="0">
                        <a:latin typeface="Century Gothic" panose="020B0502020202020204" pitchFamily="34"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a:latin typeface="Century Gothic" panose="020B0502020202020204" pitchFamily="34" charset="0"/>
                        </a:rPr>
                        <a:t>Schematic and layout</a:t>
                      </a:r>
                      <a:endParaRPr lang="en-GB" sz="11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400" b="1" dirty="0">
                          <a:solidFill>
                            <a:srgbClr val="00B050"/>
                          </a:solidFill>
                          <a:latin typeface="Century Gothic" panose="020B0502020202020204" pitchFamily="34" charset="0"/>
                        </a:rPr>
                        <a:t>PASS</a:t>
                      </a:r>
                      <a:endParaRPr lang="en-GB" sz="14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400" b="1" dirty="0">
                          <a:solidFill>
                            <a:srgbClr val="00B050"/>
                          </a:solidFill>
                          <a:latin typeface="Century Gothic" panose="020B0502020202020204" pitchFamily="34" charset="0"/>
                        </a:rPr>
                        <a:t>PASS</a:t>
                      </a:r>
                      <a:endParaRPr lang="en-GB" sz="14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400" b="1">
                          <a:solidFill>
                            <a:srgbClr val="00B050"/>
                          </a:solidFill>
                          <a:latin typeface="Century Gothic" panose="020B0502020202020204" pitchFamily="34" charset="0"/>
                        </a:rPr>
                        <a:t>10</a:t>
                      </a:r>
                      <a:endParaRPr lang="en-GB" sz="1400" b="1" dirty="0">
                        <a:solidFill>
                          <a:srgbClr val="00B05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36422399"/>
                  </a:ext>
                </a:extLst>
              </a:tr>
              <a:tr h="0">
                <a:tc>
                  <a:txBody>
                    <a:bodyPr/>
                    <a:lstStyle/>
                    <a:p>
                      <a:r>
                        <a:rPr lang="en-GB" sz="1100">
                          <a:latin typeface="Century Gothic" panose="020B0502020202020204" pitchFamily="34" charset="0"/>
                        </a:rPr>
                        <a:t>Disc Ibias2</a:t>
                      </a:r>
                      <a:endParaRPr lang="en-GB" sz="1100" dirty="0">
                        <a:latin typeface="Century Gothic" panose="020B0502020202020204" pitchFamily="34"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a:latin typeface="Century Gothic" panose="020B0502020202020204" pitchFamily="34" charset="0"/>
                        </a:rPr>
                        <a:t>Schematic and layout</a:t>
                      </a:r>
                      <a:endParaRPr lang="en-GB" sz="11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400" b="1">
                          <a:solidFill>
                            <a:srgbClr val="00B050"/>
                          </a:solidFill>
                          <a:latin typeface="Century Gothic" panose="020B0502020202020204" pitchFamily="34" charset="0"/>
                        </a:rPr>
                        <a:t>PASS</a:t>
                      </a:r>
                      <a:endParaRPr lang="en-GB" sz="1400" b="1" dirty="0">
                        <a:solidFill>
                          <a:srgbClr val="00B05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400" b="1">
                          <a:solidFill>
                            <a:srgbClr val="00B050"/>
                          </a:solidFill>
                          <a:latin typeface="Century Gothic" panose="020B0502020202020204" pitchFamily="34" charset="0"/>
                        </a:rPr>
                        <a:t>PASS</a:t>
                      </a:r>
                      <a:endParaRPr lang="en-GB" sz="1400" b="1" dirty="0">
                        <a:solidFill>
                          <a:srgbClr val="00B05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400" b="1">
                          <a:solidFill>
                            <a:srgbClr val="00B050"/>
                          </a:solidFill>
                          <a:latin typeface="Century Gothic" panose="020B0502020202020204" pitchFamily="34" charset="0"/>
                        </a:rPr>
                        <a:t>10</a:t>
                      </a:r>
                      <a:endParaRPr lang="en-GB" sz="1400" b="1" dirty="0">
                        <a:solidFill>
                          <a:srgbClr val="00B05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19605850"/>
                  </a:ext>
                </a:extLst>
              </a:tr>
              <a:tr h="0">
                <a:tc>
                  <a:txBody>
                    <a:bodyPr/>
                    <a:lstStyle/>
                    <a:p>
                      <a:r>
                        <a:rPr lang="en-GB" sz="1100">
                          <a:latin typeface="Century Gothic" panose="020B0502020202020204" pitchFamily="34" charset="0"/>
                        </a:rPr>
                        <a:t>TIA bias</a:t>
                      </a:r>
                      <a:endParaRPr lang="en-GB" sz="1100" dirty="0">
                        <a:latin typeface="Century Gothic" panose="020B0502020202020204" pitchFamily="34"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a:latin typeface="Century Gothic" panose="020B0502020202020204" pitchFamily="34" charset="0"/>
                        </a:rPr>
                        <a:t>Schematic and layout</a:t>
                      </a:r>
                      <a:endParaRPr lang="en-GB" sz="11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400" dirty="0">
                          <a:latin typeface="Century Gothic" panose="020B0502020202020204" pitchFamily="34" charset="0"/>
                        </a:rPr>
                        <a:t>TO 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400">
                          <a:latin typeface="Century Gothic" panose="020B0502020202020204" pitchFamily="34" charset="0"/>
                        </a:rPr>
                        <a:t>TO DO</a:t>
                      </a:r>
                      <a:endParaRPr lang="en-GB" sz="14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400">
                          <a:latin typeface="Century Gothic" panose="020B0502020202020204" pitchFamily="34" charset="0"/>
                        </a:rPr>
                        <a:t>6</a:t>
                      </a:r>
                      <a:endParaRPr lang="en-GB" sz="14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417344384"/>
                  </a:ext>
                </a:extLst>
              </a:tr>
              <a:tr h="0">
                <a:tc>
                  <a:txBody>
                    <a:bodyPr/>
                    <a:lstStyle/>
                    <a:p>
                      <a:r>
                        <a:rPr lang="en-GB" sz="1100">
                          <a:latin typeface="Century Gothic" panose="020B0502020202020204" pitchFamily="34" charset="0"/>
                        </a:rPr>
                        <a:t>DISC1</a:t>
                      </a:r>
                      <a:endParaRPr lang="en-GB" sz="1100" dirty="0">
                        <a:latin typeface="Century Gothic" panose="020B0502020202020204" pitchFamily="34"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en-GB" sz="1100">
                          <a:latin typeface="Century Gothic" panose="020B0502020202020204" pitchFamily="34" charset="0"/>
                        </a:rPr>
                        <a:t>Layout</a:t>
                      </a:r>
                      <a:endParaRPr lang="en-GB" sz="11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400" b="1" dirty="0">
                          <a:solidFill>
                            <a:srgbClr val="00B050"/>
                          </a:solidFill>
                          <a:latin typeface="Century Gothic" panose="020B0502020202020204" pitchFamily="34" charset="0"/>
                        </a:rPr>
                        <a:t>PASS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400" b="1">
                          <a:solidFill>
                            <a:srgbClr val="00B050"/>
                          </a:solidFill>
                          <a:latin typeface="Century Gothic" panose="020B0502020202020204" pitchFamily="34" charset="0"/>
                        </a:rPr>
                        <a:t>PASS</a:t>
                      </a:r>
                      <a:endParaRPr lang="en-GB" sz="1400" b="1" dirty="0">
                        <a:solidFill>
                          <a:srgbClr val="00B05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400" b="1">
                          <a:solidFill>
                            <a:srgbClr val="00B050"/>
                          </a:solidFill>
                          <a:latin typeface="Century Gothic" panose="020B0502020202020204" pitchFamily="34" charset="0"/>
                        </a:rPr>
                        <a:t>10</a:t>
                      </a:r>
                      <a:endParaRPr lang="en-GB" sz="1400" b="1" dirty="0">
                        <a:solidFill>
                          <a:srgbClr val="00B05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234500434"/>
                  </a:ext>
                </a:extLst>
              </a:tr>
              <a:tr h="164182">
                <a:tc>
                  <a:txBody>
                    <a:bodyPr/>
                    <a:lstStyle/>
                    <a:p>
                      <a:r>
                        <a:rPr lang="en-GB" sz="1100">
                          <a:latin typeface="Century Gothic" panose="020B0502020202020204" pitchFamily="34" charset="0"/>
                        </a:rPr>
                        <a:t>DISC2</a:t>
                      </a:r>
                      <a:endParaRPr lang="en-GB" sz="1100" dirty="0">
                        <a:latin typeface="Century Gothic" panose="020B0502020202020204" pitchFamily="34"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en-GB" sz="1100">
                          <a:latin typeface="Century Gothic" panose="020B0502020202020204" pitchFamily="34" charset="0"/>
                        </a:rPr>
                        <a:t>Layout</a:t>
                      </a:r>
                      <a:endParaRPr lang="en-GB" sz="11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400" b="1">
                          <a:solidFill>
                            <a:srgbClr val="00B050"/>
                          </a:solidFill>
                          <a:latin typeface="Century Gothic" panose="020B0502020202020204" pitchFamily="34" charset="0"/>
                        </a:rPr>
                        <a:t>PASS</a:t>
                      </a:r>
                      <a:endParaRPr lang="en-GB" sz="1400" b="1" dirty="0">
                        <a:solidFill>
                          <a:srgbClr val="00B05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400" b="1">
                          <a:solidFill>
                            <a:srgbClr val="00B050"/>
                          </a:solidFill>
                          <a:latin typeface="Century Gothic" panose="020B0502020202020204" pitchFamily="34" charset="0"/>
                        </a:rPr>
                        <a:t>PASS</a:t>
                      </a:r>
                      <a:endParaRPr lang="en-GB" sz="1400" b="1" dirty="0">
                        <a:solidFill>
                          <a:srgbClr val="00B05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400" b="1">
                          <a:solidFill>
                            <a:srgbClr val="00B050"/>
                          </a:solidFill>
                          <a:latin typeface="Century Gothic" panose="020B0502020202020204" pitchFamily="34" charset="0"/>
                        </a:rPr>
                        <a:t>10</a:t>
                      </a:r>
                      <a:endParaRPr lang="en-GB" sz="1400" b="1" dirty="0">
                        <a:solidFill>
                          <a:srgbClr val="00B05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745186659"/>
                  </a:ext>
                </a:extLst>
              </a:tr>
              <a:tr h="377474">
                <a:tc>
                  <a:txBody>
                    <a:bodyPr/>
                    <a:lstStyle/>
                    <a:p>
                      <a:r>
                        <a:rPr lang="en-GB" sz="1100">
                          <a:latin typeface="Century Gothic" panose="020B0502020202020204" pitchFamily="34" charset="0"/>
                        </a:rPr>
                        <a:t>TP </a:t>
                      </a:r>
                      <a:r>
                        <a:rPr lang="en-GB" sz="1100" noProof="0">
                          <a:latin typeface="Century Gothic" panose="020B0502020202020204" pitchFamily="34" charset="0"/>
                        </a:rPr>
                        <a:t>Circuitry</a:t>
                      </a:r>
                      <a:r>
                        <a:rPr lang="en-GB" sz="1100">
                          <a:latin typeface="Century Gothic" panose="020B0502020202020204" pitchFamily="34" charset="0"/>
                        </a:rPr>
                        <a:t> </a:t>
                      </a:r>
                      <a:endParaRPr lang="en-GB" sz="1100" dirty="0">
                        <a:latin typeface="Century Gothic" panose="020B0502020202020204" pitchFamily="34"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a:latin typeface="Century Gothic" panose="020B0502020202020204" pitchFamily="34" charset="0"/>
                        </a:rPr>
                        <a:t>Schematic and layout</a:t>
                      </a:r>
                      <a:endParaRPr lang="en-GB" sz="11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400" b="1">
                          <a:solidFill>
                            <a:srgbClr val="00B050"/>
                          </a:solidFill>
                          <a:latin typeface="Century Gothic" panose="020B0502020202020204" pitchFamily="34" charset="0"/>
                        </a:rPr>
                        <a:t>PASS</a:t>
                      </a:r>
                      <a:endParaRPr lang="en-GB" sz="1400" b="1" dirty="0">
                        <a:solidFill>
                          <a:srgbClr val="00B05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400" b="1">
                          <a:solidFill>
                            <a:srgbClr val="00B050"/>
                          </a:solidFill>
                          <a:latin typeface="Century Gothic" panose="020B0502020202020204" pitchFamily="34" charset="0"/>
                        </a:rPr>
                        <a:t>PASS</a:t>
                      </a:r>
                      <a:endParaRPr lang="en-GB" sz="1400" b="1" dirty="0">
                        <a:solidFill>
                          <a:srgbClr val="00B05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400" b="1" dirty="0">
                          <a:solidFill>
                            <a:srgbClr val="00B050"/>
                          </a:solidFill>
                          <a:latin typeface="Century Gothic" panose="020B0502020202020204" pitchFamily="34" charset="0"/>
                        </a:rPr>
                        <a:t>10</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4160016623"/>
                  </a:ext>
                </a:extLst>
              </a:tr>
            </a:tbl>
          </a:graphicData>
        </a:graphic>
      </p:graphicFrame>
      <p:graphicFrame>
        <p:nvGraphicFramePr>
          <p:cNvPr id="27" name="Table 26">
            <a:extLst>
              <a:ext uri="{FF2B5EF4-FFF2-40B4-BE49-F238E27FC236}">
                <a16:creationId xmlns:a16="http://schemas.microsoft.com/office/drawing/2014/main" id="{53872005-678C-C044-8D3B-42237840B3C2}"/>
              </a:ext>
            </a:extLst>
          </p:cNvPr>
          <p:cNvGraphicFramePr>
            <a:graphicFrameLocks noGrp="1"/>
          </p:cNvGraphicFramePr>
          <p:nvPr>
            <p:extLst>
              <p:ext uri="{D42A27DB-BD31-4B8C-83A1-F6EECF244321}">
                <p14:modId xmlns:p14="http://schemas.microsoft.com/office/powerpoint/2010/main" val="2382902843"/>
              </p:ext>
            </p:extLst>
          </p:nvPr>
        </p:nvGraphicFramePr>
        <p:xfrm>
          <a:off x="1144502" y="3524822"/>
          <a:ext cx="6048673" cy="1126370"/>
        </p:xfrm>
        <a:graphic>
          <a:graphicData uri="http://schemas.openxmlformats.org/drawingml/2006/table">
            <a:tbl>
              <a:tblPr firstRow="1" bandRow="1">
                <a:tableStyleId>{85BE263C-DBD7-4A20-BB59-AAB30ACAA65A}</a:tableStyleId>
              </a:tblPr>
              <a:tblGrid>
                <a:gridCol w="1008112">
                  <a:extLst>
                    <a:ext uri="{9D8B030D-6E8A-4147-A177-3AD203B41FA5}">
                      <a16:colId xmlns:a16="http://schemas.microsoft.com/office/drawing/2014/main" val="1070421407"/>
                    </a:ext>
                  </a:extLst>
                </a:gridCol>
                <a:gridCol w="1872208">
                  <a:extLst>
                    <a:ext uri="{9D8B030D-6E8A-4147-A177-3AD203B41FA5}">
                      <a16:colId xmlns:a16="http://schemas.microsoft.com/office/drawing/2014/main" val="2336463655"/>
                    </a:ext>
                  </a:extLst>
                </a:gridCol>
                <a:gridCol w="1960735">
                  <a:extLst>
                    <a:ext uri="{9D8B030D-6E8A-4147-A177-3AD203B41FA5}">
                      <a16:colId xmlns:a16="http://schemas.microsoft.com/office/drawing/2014/main" val="43245662"/>
                    </a:ext>
                  </a:extLst>
                </a:gridCol>
                <a:gridCol w="1207618">
                  <a:extLst>
                    <a:ext uri="{9D8B030D-6E8A-4147-A177-3AD203B41FA5}">
                      <a16:colId xmlns:a16="http://schemas.microsoft.com/office/drawing/2014/main" val="2152404958"/>
                    </a:ext>
                  </a:extLst>
                </a:gridCol>
              </a:tblGrid>
              <a:tr h="328042">
                <a:tc>
                  <a:txBody>
                    <a:bodyPr/>
                    <a:lstStyle/>
                    <a:p>
                      <a:r>
                        <a:rPr lang="it-IT" sz="1400">
                          <a:latin typeface="Century Gothic" panose="020B0502020202020204" pitchFamily="34" charset="0"/>
                        </a:rPr>
                        <a:t>NAME</a:t>
                      </a:r>
                    </a:p>
                  </a:txBody>
                  <a:tcPr>
                    <a:lnR w="12700" cap="flat" cmpd="sng" algn="ctr">
                      <a:solidFill>
                        <a:schemeClr val="tx1"/>
                      </a:solidFill>
                      <a:prstDash val="solid"/>
                      <a:round/>
                      <a:headEnd type="none" w="med" len="med"/>
                      <a:tailEnd type="none" w="med" len="med"/>
                    </a:lnR>
                    <a:solidFill>
                      <a:srgbClr val="C00000"/>
                    </a:solidFill>
                  </a:tcPr>
                </a:tc>
                <a:tc>
                  <a:txBody>
                    <a:bodyPr/>
                    <a:lstStyle/>
                    <a:p>
                      <a:r>
                        <a:rPr lang="it-IT" sz="1400">
                          <a:latin typeface="Century Gothic" panose="020B0502020202020204" pitchFamily="34" charset="0"/>
                        </a:rPr>
                        <a:t>LVS </a:t>
                      </a:r>
                      <a:r>
                        <a:rPr lang="it-IT" sz="1400" err="1">
                          <a:latin typeface="Century Gothic" panose="020B0502020202020204" pitchFamily="34" charset="0"/>
                        </a:rPr>
                        <a:t>check</a:t>
                      </a:r>
                      <a:endParaRPr lang="it-IT" sz="140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00000"/>
                    </a:solidFill>
                  </a:tcPr>
                </a:tc>
                <a:tc>
                  <a:txBody>
                    <a:bodyPr/>
                    <a:lstStyle/>
                    <a:p>
                      <a:r>
                        <a:rPr lang="it-IT" sz="1400">
                          <a:latin typeface="Century Gothic" panose="020B0502020202020204" pitchFamily="34" charset="0"/>
                        </a:rPr>
                        <a:t>DRC </a:t>
                      </a:r>
                      <a:r>
                        <a:rPr lang="it-IT" sz="1400" err="1">
                          <a:latin typeface="Century Gothic" panose="020B0502020202020204" pitchFamily="34" charset="0"/>
                        </a:rPr>
                        <a:t>check</a:t>
                      </a:r>
                      <a:endParaRPr lang="it-IT" sz="140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00000"/>
                    </a:solidFill>
                  </a:tcPr>
                </a:tc>
                <a:tc>
                  <a:txBody>
                    <a:bodyPr/>
                    <a:lstStyle/>
                    <a:p>
                      <a:r>
                        <a:rPr lang="it-IT" sz="1400">
                          <a:latin typeface="Century Gothic" panose="020B0502020202020204" pitchFamily="34" charset="0"/>
                        </a:rPr>
                        <a:t>Status</a:t>
                      </a:r>
                    </a:p>
                  </a:txBody>
                  <a:tcPr>
                    <a:lnL w="12700" cap="flat" cmpd="sng" algn="ctr">
                      <a:solidFill>
                        <a:schemeClr val="tx1"/>
                      </a:solidFill>
                      <a:prstDash val="solid"/>
                      <a:round/>
                      <a:headEnd type="none" w="med" len="med"/>
                      <a:tailEnd type="none" w="med" len="med"/>
                    </a:lnL>
                    <a:solidFill>
                      <a:srgbClr val="C00000"/>
                    </a:solidFill>
                  </a:tcPr>
                </a:tc>
                <a:extLst>
                  <a:ext uri="{0D108BD9-81ED-4DB2-BD59-A6C34878D82A}">
                    <a16:rowId xmlns:a16="http://schemas.microsoft.com/office/drawing/2014/main" val="3451154220"/>
                  </a:ext>
                </a:extLst>
              </a:tr>
              <a:tr h="269624">
                <a:tc>
                  <a:txBody>
                    <a:bodyPr/>
                    <a:lstStyle/>
                    <a:p>
                      <a:r>
                        <a:rPr lang="it-IT" sz="1100">
                          <a:latin typeface="Century Gothic" panose="020B0502020202020204" pitchFamily="34" charset="0"/>
                        </a:rPr>
                        <a:t>Channel</a:t>
                      </a: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en-GB" sz="1100" b="1" dirty="0">
                          <a:solidFill>
                            <a:srgbClr val="00B050"/>
                          </a:solidFill>
                          <a:latin typeface="Century Gothic" panose="020B0502020202020204" pitchFamily="34" charset="0"/>
                        </a:rPr>
                        <a:t>PASS</a:t>
                      </a:r>
                      <a:endParaRPr lang="it-IT" sz="11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100" b="1" dirty="0">
                          <a:solidFill>
                            <a:srgbClr val="00B050"/>
                          </a:solidFill>
                          <a:latin typeface="Century Gothic" panose="020B0502020202020204" pitchFamily="34" charset="0"/>
                        </a:rPr>
                        <a:t>PASS</a:t>
                      </a:r>
                      <a:endParaRPr lang="it-IT" sz="11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it-IT" sz="1100" b="1" dirty="0">
                          <a:solidFill>
                            <a:srgbClr val="00B050"/>
                          </a:solidFill>
                          <a:latin typeface="Century Gothic" panose="020B0502020202020204" pitchFamily="34" charset="0"/>
                        </a:rPr>
                        <a:t>10</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4043740124"/>
                  </a:ext>
                </a:extLst>
              </a:tr>
              <a:tr h="269624">
                <a:tc>
                  <a:txBody>
                    <a:bodyPr/>
                    <a:lstStyle/>
                    <a:p>
                      <a:r>
                        <a:rPr lang="it-IT" sz="1100">
                          <a:latin typeface="Century Gothic" panose="020B0502020202020204" pitchFamily="34" charset="0"/>
                        </a:rPr>
                        <a:t>Sector</a:t>
                      </a: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en-GB" sz="1100" b="1" dirty="0">
                          <a:solidFill>
                            <a:srgbClr val="00B050"/>
                          </a:solidFill>
                          <a:latin typeface="Century Gothic" panose="020B0502020202020204" pitchFamily="34" charset="0"/>
                        </a:rPr>
                        <a:t>PASS</a:t>
                      </a:r>
                      <a:endParaRPr lang="it-IT" sz="11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100" b="1" dirty="0">
                          <a:solidFill>
                            <a:srgbClr val="00B050"/>
                          </a:solidFill>
                          <a:latin typeface="Century Gothic" panose="020B0502020202020204" pitchFamily="34" charset="0"/>
                        </a:rPr>
                        <a:t>PASS</a:t>
                      </a:r>
                      <a:endParaRPr lang="it-IT" sz="11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it-IT" sz="1100" b="1" dirty="0">
                          <a:solidFill>
                            <a:srgbClr val="00B050"/>
                          </a:solidFill>
                          <a:latin typeface="Century Gothic" panose="020B0502020202020204" pitchFamily="34" charset="0"/>
                        </a:rPr>
                        <a:t>10</a:t>
                      </a:r>
                      <a:endParaRPr lang="it-IT" sz="11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36422399"/>
                  </a:ext>
                </a:extLst>
              </a:tr>
              <a:tr h="0">
                <a:tc>
                  <a:txBody>
                    <a:bodyPr/>
                    <a:lstStyle/>
                    <a:p>
                      <a:r>
                        <a:rPr lang="it-IT" sz="1100">
                          <a:latin typeface="Century Gothic" panose="020B0502020202020204" pitchFamily="34" charset="0"/>
                        </a:rPr>
                        <a:t>Full chip</a:t>
                      </a: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en-GB" sz="1100" b="1" dirty="0">
                          <a:solidFill>
                            <a:srgbClr val="00B050"/>
                          </a:solidFill>
                          <a:latin typeface="Century Gothic" panose="020B0502020202020204" pitchFamily="34" charset="0"/>
                        </a:rPr>
                        <a:t>PASS</a:t>
                      </a:r>
                      <a:endParaRPr lang="it-IT" sz="11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GB" sz="1100" b="1" dirty="0">
                          <a:solidFill>
                            <a:srgbClr val="00B050"/>
                          </a:solidFill>
                          <a:latin typeface="Century Gothic" panose="020B0502020202020204" pitchFamily="34" charset="0"/>
                        </a:rPr>
                        <a:t>PASS</a:t>
                      </a:r>
                      <a:endParaRPr lang="it-IT" sz="11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it-IT" sz="1100" b="1" dirty="0">
                          <a:solidFill>
                            <a:srgbClr val="00B050"/>
                          </a:solidFill>
                          <a:latin typeface="Century Gothic" panose="020B0502020202020204" pitchFamily="34" charset="0"/>
                        </a:rPr>
                        <a:t>10</a:t>
                      </a:r>
                      <a:endParaRPr lang="it-IT" sz="11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19605850"/>
                  </a:ext>
                </a:extLst>
              </a:tr>
            </a:tbl>
          </a:graphicData>
        </a:graphic>
      </p:graphicFrame>
      <p:sp>
        <p:nvSpPr>
          <p:cNvPr id="14" name="Rectangle 13">
            <a:extLst>
              <a:ext uri="{FF2B5EF4-FFF2-40B4-BE49-F238E27FC236}">
                <a16:creationId xmlns:a16="http://schemas.microsoft.com/office/drawing/2014/main" id="{D09C0383-AAF0-D24A-98B1-32A76CC26D8A}"/>
              </a:ext>
            </a:extLst>
          </p:cNvPr>
          <p:cNvSpPr/>
          <p:nvPr/>
        </p:nvSpPr>
        <p:spPr>
          <a:xfrm>
            <a:off x="7784023" y="4135613"/>
            <a:ext cx="559769" cy="307777"/>
          </a:xfrm>
          <a:prstGeom prst="rect">
            <a:avLst/>
          </a:prstGeom>
        </p:spPr>
        <p:txBody>
          <a:bodyPr wrap="none">
            <a:spAutoFit/>
          </a:bodyPr>
          <a:lstStyle/>
          <a:p>
            <a:r>
              <a:rPr lang="en-GB" sz="1400" dirty="0">
                <a:solidFill>
                  <a:srgbClr val="00B050"/>
                </a:solidFill>
                <a:latin typeface="Century Gothic" panose="020B0502020202020204" pitchFamily="34" charset="0"/>
              </a:rPr>
              <a:t>new</a:t>
            </a:r>
            <a:endParaRPr lang="it-IT" sz="1400" dirty="0"/>
          </a:p>
        </p:txBody>
      </p:sp>
      <p:cxnSp>
        <p:nvCxnSpPr>
          <p:cNvPr id="16" name="Straight Arrow Connector 15">
            <a:extLst>
              <a:ext uri="{FF2B5EF4-FFF2-40B4-BE49-F238E27FC236}">
                <a16:creationId xmlns:a16="http://schemas.microsoft.com/office/drawing/2014/main" id="{C7FCE7C4-4D5D-5F4F-B2C2-90656D68DB58}"/>
              </a:ext>
            </a:extLst>
          </p:cNvPr>
          <p:cNvCxnSpPr>
            <a:endCxn id="14" idx="1"/>
          </p:cNvCxnSpPr>
          <p:nvPr/>
        </p:nvCxnSpPr>
        <p:spPr>
          <a:xfrm>
            <a:off x="7454671" y="4289501"/>
            <a:ext cx="329352" cy="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815D756-3DC8-4C4A-BEB1-8452ED647A21}"/>
              </a:ext>
            </a:extLst>
          </p:cNvPr>
          <p:cNvSpPr/>
          <p:nvPr/>
        </p:nvSpPr>
        <p:spPr>
          <a:xfrm>
            <a:off x="7785998" y="4376178"/>
            <a:ext cx="559769" cy="307777"/>
          </a:xfrm>
          <a:prstGeom prst="rect">
            <a:avLst/>
          </a:prstGeom>
        </p:spPr>
        <p:txBody>
          <a:bodyPr wrap="none">
            <a:spAutoFit/>
          </a:bodyPr>
          <a:lstStyle/>
          <a:p>
            <a:r>
              <a:rPr lang="en-GB" sz="1400" dirty="0">
                <a:solidFill>
                  <a:srgbClr val="00B050"/>
                </a:solidFill>
                <a:latin typeface="Century Gothic" panose="020B0502020202020204" pitchFamily="34" charset="0"/>
              </a:rPr>
              <a:t>new</a:t>
            </a:r>
            <a:endParaRPr lang="it-IT" sz="1400" dirty="0"/>
          </a:p>
        </p:txBody>
      </p:sp>
      <p:cxnSp>
        <p:nvCxnSpPr>
          <p:cNvPr id="18" name="Straight Arrow Connector 17">
            <a:extLst>
              <a:ext uri="{FF2B5EF4-FFF2-40B4-BE49-F238E27FC236}">
                <a16:creationId xmlns:a16="http://schemas.microsoft.com/office/drawing/2014/main" id="{DB7481D4-B964-2E4D-97E4-7FFDC9A992F3}"/>
              </a:ext>
            </a:extLst>
          </p:cNvPr>
          <p:cNvCxnSpPr>
            <a:endCxn id="17" idx="1"/>
          </p:cNvCxnSpPr>
          <p:nvPr/>
        </p:nvCxnSpPr>
        <p:spPr>
          <a:xfrm>
            <a:off x="7456646" y="4530066"/>
            <a:ext cx="329352" cy="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004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en-GB" sz="2400" b="1" dirty="0">
                <a:solidFill>
                  <a:schemeClr val="bg1"/>
                </a:solidFill>
                <a:latin typeface="Century Gothic" panose="020B0502020202020204" pitchFamily="34" charset="0"/>
              </a:rPr>
              <a:t>MPW run</a:t>
            </a:r>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en-GB"/>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36</a:t>
            </a:fld>
            <a:endParaRPr lang="en-GB"/>
          </a:p>
        </p:txBody>
      </p:sp>
      <p:pic>
        <p:nvPicPr>
          <p:cNvPr id="5" name="Picture 4">
            <a:extLst>
              <a:ext uri="{FF2B5EF4-FFF2-40B4-BE49-F238E27FC236}">
                <a16:creationId xmlns:a16="http://schemas.microsoft.com/office/drawing/2014/main" id="{34CB5F5A-6FF4-C342-8C5B-88516C3A4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174" y="3360213"/>
            <a:ext cx="2660283" cy="864096"/>
          </a:xfrm>
          <a:prstGeom prst="rect">
            <a:avLst/>
          </a:prstGeom>
        </p:spPr>
      </p:pic>
      <p:sp>
        <p:nvSpPr>
          <p:cNvPr id="19" name="TextBox 18">
            <a:extLst>
              <a:ext uri="{FF2B5EF4-FFF2-40B4-BE49-F238E27FC236}">
                <a16:creationId xmlns:a16="http://schemas.microsoft.com/office/drawing/2014/main" id="{D333FCC2-74FB-5043-88F5-DF39DBAFB9CF}"/>
              </a:ext>
            </a:extLst>
          </p:cNvPr>
          <p:cNvSpPr txBox="1"/>
          <p:nvPr/>
        </p:nvSpPr>
        <p:spPr>
          <a:xfrm>
            <a:off x="5938345" y="1068707"/>
            <a:ext cx="1667444" cy="369332"/>
          </a:xfrm>
          <a:prstGeom prst="rect">
            <a:avLst/>
          </a:prstGeom>
          <a:noFill/>
        </p:spPr>
        <p:txBody>
          <a:bodyPr wrap="none" rtlCol="0">
            <a:spAutoFit/>
          </a:bodyPr>
          <a:lstStyle/>
          <a:p>
            <a:r>
              <a:rPr lang="it-IT" b="1" dirty="0">
                <a:solidFill>
                  <a:srgbClr val="C00000"/>
                </a:solidFill>
                <a:latin typeface="Century Gothic" panose="020B0502020202020204" pitchFamily="34" charset="0"/>
              </a:rPr>
              <a:t>FAST2 Family </a:t>
            </a:r>
          </a:p>
        </p:txBody>
      </p:sp>
      <p:grpSp>
        <p:nvGrpSpPr>
          <p:cNvPr id="20" name="Group 19">
            <a:extLst>
              <a:ext uri="{FF2B5EF4-FFF2-40B4-BE49-F238E27FC236}">
                <a16:creationId xmlns:a16="http://schemas.microsoft.com/office/drawing/2014/main" id="{42D3BAE0-647D-584F-9C21-5A54E541A140}"/>
              </a:ext>
            </a:extLst>
          </p:cNvPr>
          <p:cNvGrpSpPr/>
          <p:nvPr/>
        </p:nvGrpSpPr>
        <p:grpSpPr>
          <a:xfrm>
            <a:off x="4590264" y="1451665"/>
            <a:ext cx="3486764" cy="3502549"/>
            <a:chOff x="321100" y="997805"/>
            <a:chExt cx="2729722" cy="2415275"/>
          </a:xfrm>
        </p:grpSpPr>
        <p:pic>
          <p:nvPicPr>
            <p:cNvPr id="21" name="Picture 20">
              <a:extLst>
                <a:ext uri="{FF2B5EF4-FFF2-40B4-BE49-F238E27FC236}">
                  <a16:creationId xmlns:a16="http://schemas.microsoft.com/office/drawing/2014/main" id="{741FB6F2-166B-604C-9027-7FDAB60E5024}"/>
                </a:ext>
              </a:extLst>
            </p:cNvPr>
            <p:cNvPicPr>
              <a:picLocks noChangeAspect="1"/>
            </p:cNvPicPr>
            <p:nvPr/>
          </p:nvPicPr>
          <p:blipFill>
            <a:blip r:embed="rId4"/>
            <a:stretch>
              <a:fillRect/>
            </a:stretch>
          </p:blipFill>
          <p:spPr>
            <a:xfrm>
              <a:off x="700001" y="997805"/>
              <a:ext cx="2350821" cy="2013180"/>
            </a:xfrm>
            <a:prstGeom prst="rect">
              <a:avLst/>
            </a:prstGeom>
          </p:spPr>
        </p:pic>
        <p:sp>
          <p:nvSpPr>
            <p:cNvPr id="22" name="Rectangle 21">
              <a:extLst>
                <a:ext uri="{FF2B5EF4-FFF2-40B4-BE49-F238E27FC236}">
                  <a16:creationId xmlns:a16="http://schemas.microsoft.com/office/drawing/2014/main" id="{1132ABF3-5F9D-404C-A10D-74475A3396CC}"/>
                </a:ext>
              </a:extLst>
            </p:cNvPr>
            <p:cNvSpPr/>
            <p:nvPr/>
          </p:nvSpPr>
          <p:spPr>
            <a:xfrm>
              <a:off x="995103" y="1264065"/>
              <a:ext cx="1824964" cy="233459"/>
            </a:xfrm>
            <a:prstGeom prst="rect">
              <a:avLst/>
            </a:prstGeom>
          </p:spPr>
          <p:txBody>
            <a:bodyPr wrap="none">
              <a:spAutoFit/>
            </a:bodyPr>
            <a:lstStyle/>
            <a:p>
              <a:pPr algn="ctr"/>
              <a:r>
                <a:rPr lang="it-IT" sz="1600" b="1" dirty="0"/>
                <a:t>FAST_EVO1_Fully_analog</a:t>
              </a:r>
              <a:endParaRPr lang="en-GB" sz="1600" dirty="0"/>
            </a:p>
          </p:txBody>
        </p:sp>
        <p:sp>
          <p:nvSpPr>
            <p:cNvPr id="23" name="Rectangle 22">
              <a:extLst>
                <a:ext uri="{FF2B5EF4-FFF2-40B4-BE49-F238E27FC236}">
                  <a16:creationId xmlns:a16="http://schemas.microsoft.com/office/drawing/2014/main" id="{15763E3B-168A-6944-A7FD-300328687250}"/>
                </a:ext>
              </a:extLst>
            </p:cNvPr>
            <p:cNvSpPr/>
            <p:nvPr/>
          </p:nvSpPr>
          <p:spPr>
            <a:xfrm>
              <a:off x="1204596" y="1883318"/>
              <a:ext cx="1430906" cy="233459"/>
            </a:xfrm>
            <a:prstGeom prst="rect">
              <a:avLst/>
            </a:prstGeom>
          </p:spPr>
          <p:txBody>
            <a:bodyPr wrap="none">
              <a:spAutoFit/>
            </a:bodyPr>
            <a:lstStyle/>
            <a:p>
              <a:pPr algn="ctr"/>
              <a:r>
                <a:rPr lang="it-IT" sz="1600" b="1" dirty="0"/>
                <a:t>FAST_EVO1_Hybrid</a:t>
              </a:r>
              <a:endParaRPr lang="en-GB" sz="1600" dirty="0"/>
            </a:p>
          </p:txBody>
        </p:sp>
        <p:sp>
          <p:nvSpPr>
            <p:cNvPr id="24" name="Rectangle 23">
              <a:extLst>
                <a:ext uri="{FF2B5EF4-FFF2-40B4-BE49-F238E27FC236}">
                  <a16:creationId xmlns:a16="http://schemas.microsoft.com/office/drawing/2014/main" id="{6C880C84-6B18-1048-9C9F-7BC21AB10B74}"/>
                </a:ext>
              </a:extLst>
            </p:cNvPr>
            <p:cNvSpPr/>
            <p:nvPr/>
          </p:nvSpPr>
          <p:spPr>
            <a:xfrm>
              <a:off x="1013234" y="2495095"/>
              <a:ext cx="1790780" cy="233459"/>
            </a:xfrm>
            <a:prstGeom prst="rect">
              <a:avLst/>
            </a:prstGeom>
          </p:spPr>
          <p:txBody>
            <a:bodyPr wrap="none">
              <a:spAutoFit/>
            </a:bodyPr>
            <a:lstStyle/>
            <a:p>
              <a:pPr algn="ctr"/>
              <a:r>
                <a:rPr lang="it-IT" sz="1600" b="1" dirty="0"/>
                <a:t>FAST_EVO1_Fully_digital</a:t>
              </a:r>
              <a:endParaRPr lang="en-GB" sz="1600" dirty="0"/>
            </a:p>
          </p:txBody>
        </p:sp>
        <p:cxnSp>
          <p:nvCxnSpPr>
            <p:cNvPr id="25" name="Straight Arrow Connector 24">
              <a:extLst>
                <a:ext uri="{FF2B5EF4-FFF2-40B4-BE49-F238E27FC236}">
                  <a16:creationId xmlns:a16="http://schemas.microsoft.com/office/drawing/2014/main" id="{89A2EEE5-3C87-AE42-B1C9-2B28CA5446BC}"/>
                </a:ext>
              </a:extLst>
            </p:cNvPr>
            <p:cNvCxnSpPr>
              <a:cxnSpLocks/>
            </p:cNvCxnSpPr>
            <p:nvPr/>
          </p:nvCxnSpPr>
          <p:spPr>
            <a:xfrm>
              <a:off x="809184" y="3105114"/>
              <a:ext cx="2142372" cy="0"/>
            </a:xfrm>
            <a:prstGeom prst="straightConnector1">
              <a:avLst/>
            </a:prstGeom>
            <a:ln>
              <a:solidFill>
                <a:srgbClr val="9411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6969C9B-BDDC-F642-833B-7F59215B41BC}"/>
                </a:ext>
              </a:extLst>
            </p:cNvPr>
            <p:cNvCxnSpPr>
              <a:cxnSpLocks/>
            </p:cNvCxnSpPr>
            <p:nvPr/>
          </p:nvCxnSpPr>
          <p:spPr>
            <a:xfrm flipV="1">
              <a:off x="615331" y="1102571"/>
              <a:ext cx="0" cy="1790626"/>
            </a:xfrm>
            <a:prstGeom prst="straightConnector1">
              <a:avLst/>
            </a:prstGeom>
            <a:ln>
              <a:solidFill>
                <a:srgbClr val="9411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5577FE0-F278-3441-9FFC-AEF2B022B005}"/>
                </a:ext>
              </a:extLst>
            </p:cNvPr>
            <p:cNvCxnSpPr>
              <a:cxnSpLocks/>
            </p:cNvCxnSpPr>
            <p:nvPr/>
          </p:nvCxnSpPr>
          <p:spPr>
            <a:xfrm>
              <a:off x="777654" y="2925005"/>
              <a:ext cx="0" cy="33203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33D74ED-4A2A-5C4A-AF19-3EB274B86C28}"/>
                </a:ext>
              </a:extLst>
            </p:cNvPr>
            <p:cNvCxnSpPr>
              <a:cxnSpLocks/>
            </p:cNvCxnSpPr>
            <p:nvPr/>
          </p:nvCxnSpPr>
          <p:spPr>
            <a:xfrm>
              <a:off x="2964283" y="2939098"/>
              <a:ext cx="0" cy="33203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672E2FC-7BD0-0546-A52F-9BEB90D2EE7C}"/>
                </a:ext>
              </a:extLst>
            </p:cNvPr>
            <p:cNvCxnSpPr>
              <a:cxnSpLocks/>
            </p:cNvCxnSpPr>
            <p:nvPr/>
          </p:nvCxnSpPr>
          <p:spPr>
            <a:xfrm flipH="1">
              <a:off x="454778" y="2907290"/>
              <a:ext cx="28656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918D2DF-7EE8-174A-8F7B-827A1B5C9721}"/>
                </a:ext>
              </a:extLst>
            </p:cNvPr>
            <p:cNvCxnSpPr>
              <a:cxnSpLocks/>
            </p:cNvCxnSpPr>
            <p:nvPr/>
          </p:nvCxnSpPr>
          <p:spPr>
            <a:xfrm flipH="1">
              <a:off x="454778" y="1070763"/>
              <a:ext cx="28656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CCF41C1-4B3B-1A41-ACA3-06754F3A55B9}"/>
                </a:ext>
              </a:extLst>
            </p:cNvPr>
            <p:cNvSpPr txBox="1"/>
            <p:nvPr/>
          </p:nvSpPr>
          <p:spPr>
            <a:xfrm>
              <a:off x="1600274" y="3136081"/>
              <a:ext cx="601447" cy="276999"/>
            </a:xfrm>
            <a:prstGeom prst="rect">
              <a:avLst/>
            </a:prstGeom>
            <a:noFill/>
          </p:spPr>
          <p:txBody>
            <a:bodyPr wrap="none" rtlCol="0">
              <a:spAutoFit/>
            </a:bodyPr>
            <a:lstStyle/>
            <a:p>
              <a:r>
                <a:rPr lang="en-GB" sz="1200">
                  <a:solidFill>
                    <a:srgbClr val="5D0602"/>
                  </a:solidFill>
                </a:rPr>
                <a:t>5 mm</a:t>
              </a:r>
            </a:p>
          </p:txBody>
        </p:sp>
        <p:sp>
          <p:nvSpPr>
            <p:cNvPr id="33" name="TextBox 32">
              <a:extLst>
                <a:ext uri="{FF2B5EF4-FFF2-40B4-BE49-F238E27FC236}">
                  <a16:creationId xmlns:a16="http://schemas.microsoft.com/office/drawing/2014/main" id="{BCDC9213-5F8A-5C4C-8C2F-44AC6231CA06}"/>
                </a:ext>
              </a:extLst>
            </p:cNvPr>
            <p:cNvSpPr txBox="1"/>
            <p:nvPr/>
          </p:nvSpPr>
          <p:spPr>
            <a:xfrm rot="16200000">
              <a:off x="158876" y="1724983"/>
              <a:ext cx="601447" cy="276999"/>
            </a:xfrm>
            <a:prstGeom prst="rect">
              <a:avLst/>
            </a:prstGeom>
            <a:noFill/>
          </p:spPr>
          <p:txBody>
            <a:bodyPr wrap="none" rtlCol="0">
              <a:spAutoFit/>
            </a:bodyPr>
            <a:lstStyle/>
            <a:p>
              <a:r>
                <a:rPr lang="en-GB" sz="1200">
                  <a:solidFill>
                    <a:srgbClr val="5D0602"/>
                  </a:solidFill>
                </a:rPr>
                <a:t>5 mm</a:t>
              </a:r>
            </a:p>
          </p:txBody>
        </p:sp>
      </p:grpSp>
      <p:pic>
        <p:nvPicPr>
          <p:cNvPr id="34" name="Picture 33">
            <a:extLst>
              <a:ext uri="{FF2B5EF4-FFF2-40B4-BE49-F238E27FC236}">
                <a16:creationId xmlns:a16="http://schemas.microsoft.com/office/drawing/2014/main" id="{082267B5-264C-7B4B-9157-D6334591C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173" y="2469897"/>
            <a:ext cx="2660283" cy="864096"/>
          </a:xfrm>
          <a:prstGeom prst="rect">
            <a:avLst/>
          </a:prstGeom>
        </p:spPr>
      </p:pic>
      <p:pic>
        <p:nvPicPr>
          <p:cNvPr id="35" name="Picture 34">
            <a:extLst>
              <a:ext uri="{FF2B5EF4-FFF2-40B4-BE49-F238E27FC236}">
                <a16:creationId xmlns:a16="http://schemas.microsoft.com/office/drawing/2014/main" id="{E504FACB-2707-264F-B55B-C418B4D51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173" y="1579581"/>
            <a:ext cx="2660283" cy="864096"/>
          </a:xfrm>
          <a:prstGeom prst="rect">
            <a:avLst/>
          </a:prstGeom>
        </p:spPr>
      </p:pic>
      <p:sp>
        <p:nvSpPr>
          <p:cNvPr id="9" name="Rectangle 8">
            <a:extLst>
              <a:ext uri="{FF2B5EF4-FFF2-40B4-BE49-F238E27FC236}">
                <a16:creationId xmlns:a16="http://schemas.microsoft.com/office/drawing/2014/main" id="{595FA6C6-4B19-CF40-A2C6-5DF8BA149536}"/>
              </a:ext>
            </a:extLst>
          </p:cNvPr>
          <p:cNvSpPr/>
          <p:nvPr/>
        </p:nvSpPr>
        <p:spPr>
          <a:xfrm>
            <a:off x="1274173" y="1557466"/>
            <a:ext cx="2660283" cy="1734364"/>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extBox 9">
            <a:extLst>
              <a:ext uri="{FF2B5EF4-FFF2-40B4-BE49-F238E27FC236}">
                <a16:creationId xmlns:a16="http://schemas.microsoft.com/office/drawing/2014/main" id="{6B6825D3-B7CF-B743-84D1-51E86D43C165}"/>
              </a:ext>
            </a:extLst>
          </p:cNvPr>
          <p:cNvSpPr txBox="1"/>
          <p:nvPr/>
        </p:nvSpPr>
        <p:spPr>
          <a:xfrm>
            <a:off x="2223440" y="3636494"/>
            <a:ext cx="761747" cy="307777"/>
          </a:xfrm>
          <a:prstGeom prst="rect">
            <a:avLst/>
          </a:prstGeom>
          <a:solidFill>
            <a:schemeClr val="bg1">
              <a:alpha val="89000"/>
            </a:schemeClr>
          </a:solidFill>
        </p:spPr>
        <p:txBody>
          <a:bodyPr wrap="none" rtlCol="0">
            <a:spAutoFit/>
          </a:bodyPr>
          <a:lstStyle/>
          <a:p>
            <a:r>
              <a:rPr lang="it-IT" sz="1400" b="1" dirty="0">
                <a:solidFill>
                  <a:srgbClr val="28783E"/>
                </a:solidFill>
                <a:latin typeface="Century Gothic" panose="020B0502020202020204" pitchFamily="34" charset="0"/>
              </a:rPr>
              <a:t>READY</a:t>
            </a:r>
          </a:p>
        </p:txBody>
      </p:sp>
      <p:sp>
        <p:nvSpPr>
          <p:cNvPr id="37" name="TextBox 36">
            <a:extLst>
              <a:ext uri="{FF2B5EF4-FFF2-40B4-BE49-F238E27FC236}">
                <a16:creationId xmlns:a16="http://schemas.microsoft.com/office/drawing/2014/main" id="{F24A946E-C9AC-D34C-88D5-9532F78F706F}"/>
              </a:ext>
            </a:extLst>
          </p:cNvPr>
          <p:cNvSpPr txBox="1"/>
          <p:nvPr/>
        </p:nvSpPr>
        <p:spPr>
          <a:xfrm>
            <a:off x="1686294" y="2735806"/>
            <a:ext cx="1883849" cy="307777"/>
          </a:xfrm>
          <a:prstGeom prst="rect">
            <a:avLst/>
          </a:prstGeom>
          <a:solidFill>
            <a:schemeClr val="bg1">
              <a:alpha val="89000"/>
            </a:schemeClr>
          </a:solidFill>
        </p:spPr>
        <p:txBody>
          <a:bodyPr wrap="none" rtlCol="0">
            <a:spAutoFit/>
          </a:bodyPr>
          <a:lstStyle/>
          <a:p>
            <a:r>
              <a:rPr lang="it-IT" sz="1400" b="1" dirty="0">
                <a:solidFill>
                  <a:srgbClr val="C00000"/>
                </a:solidFill>
                <a:latin typeface="Century Gothic" panose="020B0502020202020204" pitchFamily="34" charset="0"/>
              </a:rPr>
              <a:t>WORK IN PROGRESS</a:t>
            </a:r>
          </a:p>
        </p:txBody>
      </p:sp>
      <p:sp>
        <p:nvSpPr>
          <p:cNvPr id="38" name="TextBox 37">
            <a:extLst>
              <a:ext uri="{FF2B5EF4-FFF2-40B4-BE49-F238E27FC236}">
                <a16:creationId xmlns:a16="http://schemas.microsoft.com/office/drawing/2014/main" id="{F5AA706F-8B00-4C49-996F-70D4F4613CDC}"/>
              </a:ext>
            </a:extLst>
          </p:cNvPr>
          <p:cNvSpPr txBox="1"/>
          <p:nvPr/>
        </p:nvSpPr>
        <p:spPr>
          <a:xfrm>
            <a:off x="1686294" y="1851043"/>
            <a:ext cx="1883849" cy="307777"/>
          </a:xfrm>
          <a:prstGeom prst="rect">
            <a:avLst/>
          </a:prstGeom>
          <a:solidFill>
            <a:schemeClr val="bg1">
              <a:alpha val="89000"/>
            </a:schemeClr>
          </a:solidFill>
        </p:spPr>
        <p:txBody>
          <a:bodyPr wrap="none" rtlCol="0">
            <a:spAutoFit/>
          </a:bodyPr>
          <a:lstStyle/>
          <a:p>
            <a:r>
              <a:rPr lang="it-IT" sz="1400" b="1" dirty="0">
                <a:solidFill>
                  <a:srgbClr val="C00000"/>
                </a:solidFill>
                <a:latin typeface="Century Gothic" panose="020B0502020202020204" pitchFamily="34" charset="0"/>
              </a:rPr>
              <a:t>WORK IN PROGRESS</a:t>
            </a:r>
          </a:p>
        </p:txBody>
      </p:sp>
    </p:spTree>
    <p:extLst>
      <p:ext uri="{BB962C8B-B14F-4D97-AF65-F5344CB8AC3E}">
        <p14:creationId xmlns:p14="http://schemas.microsoft.com/office/powerpoint/2010/main" val="4050206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26248" y="2139702"/>
            <a:ext cx="9144000" cy="8640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3923928" y="1460366"/>
            <a:ext cx="1296144" cy="608394"/>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69248" y="2331577"/>
            <a:ext cx="6858000" cy="480346"/>
          </a:xfrm>
          <a:prstGeom prst="rect">
            <a:avLst/>
          </a:prstGeom>
        </p:spPr>
        <p:txBody>
          <a:bodyPr wrap="square" lIns="48980" tIns="24490" rIns="48980" bIns="24490">
            <a:spAutoFit/>
          </a:bodyPr>
          <a:lstStyle/>
          <a:p>
            <a:pPr algn="ctr"/>
            <a:r>
              <a:rPr lang="it-IT" sz="2800" b="1" dirty="0">
                <a:solidFill>
                  <a:schemeClr val="bg1"/>
                </a:solidFill>
                <a:latin typeface="Century Gothic" panose="020B0502020202020204" pitchFamily="34" charset="0"/>
              </a:rPr>
              <a:t>Bug in the </a:t>
            </a:r>
            <a:r>
              <a:rPr lang="it-IT" sz="2800" b="1" dirty="0" err="1">
                <a:solidFill>
                  <a:schemeClr val="bg1"/>
                </a:solidFill>
                <a:latin typeface="Century Gothic" panose="020B0502020202020204" pitchFamily="34" charset="0"/>
              </a:rPr>
              <a:t>internal</a:t>
            </a:r>
            <a:r>
              <a:rPr lang="it-IT" sz="2800" b="1" dirty="0">
                <a:solidFill>
                  <a:schemeClr val="bg1"/>
                </a:solidFill>
                <a:latin typeface="Century Gothic" panose="020B0502020202020204" pitchFamily="34" charset="0"/>
              </a:rPr>
              <a:t> TP </a:t>
            </a:r>
            <a:r>
              <a:rPr lang="it-IT" sz="2800" b="1" dirty="0" err="1">
                <a:solidFill>
                  <a:schemeClr val="bg1"/>
                </a:solidFill>
                <a:latin typeface="Century Gothic" panose="020B0502020202020204" pitchFamily="34" charset="0"/>
              </a:rPr>
              <a:t>system</a:t>
            </a:r>
            <a:endParaRPr lang="en-GB" sz="2800" b="1" dirty="0">
              <a:solidFill>
                <a:schemeClr val="bg1"/>
              </a:solidFill>
              <a:latin typeface="Century Gothic" panose="020B0502020202020204" pitchFamily="34" charset="0"/>
            </a:endParaRPr>
          </a:p>
        </p:txBody>
      </p:sp>
      <p:sp>
        <p:nvSpPr>
          <p:cNvPr id="23" name="Segnaposto numero diapositiva 1">
            <a:extLst>
              <a:ext uri="{FF2B5EF4-FFF2-40B4-BE49-F238E27FC236}">
                <a16:creationId xmlns:a16="http://schemas.microsoft.com/office/drawing/2014/main" id="{25E9FE59-7981-8A40-A098-35D0EE273272}"/>
              </a:ext>
            </a:extLst>
          </p:cNvPr>
          <p:cNvSpPr>
            <a:spLocks noGrp="1"/>
          </p:cNvSpPr>
          <p:nvPr>
            <p:ph type="sldNum" sz="quarter" idx="12"/>
          </p:nvPr>
        </p:nvSpPr>
        <p:spPr>
          <a:xfrm>
            <a:off x="8172400" y="4767264"/>
            <a:ext cx="514400" cy="273844"/>
          </a:xfrm>
        </p:spPr>
        <p:txBody>
          <a:bodyPr/>
          <a:lstStyle/>
          <a:p>
            <a:fld id="{76A9E78D-200E-47C8-AC8C-EF591825DB87}" type="slidenum">
              <a:rPr lang="en-GB" smtClean="0"/>
              <a:pPr/>
              <a:t>37</a:t>
            </a:fld>
            <a:endParaRPr lang="en-GB"/>
          </a:p>
        </p:txBody>
      </p:sp>
      <p:sp>
        <p:nvSpPr>
          <p:cNvPr id="4" name="TextBox 3">
            <a:extLst>
              <a:ext uri="{FF2B5EF4-FFF2-40B4-BE49-F238E27FC236}">
                <a16:creationId xmlns:a16="http://schemas.microsoft.com/office/drawing/2014/main" id="{C22BD833-1AEA-AB41-A931-B49529CBDB13}"/>
              </a:ext>
            </a:extLst>
          </p:cNvPr>
          <p:cNvSpPr txBox="1"/>
          <p:nvPr/>
        </p:nvSpPr>
        <p:spPr>
          <a:xfrm>
            <a:off x="2811541" y="3074740"/>
            <a:ext cx="3663182" cy="369332"/>
          </a:xfrm>
          <a:prstGeom prst="rect">
            <a:avLst/>
          </a:prstGeom>
          <a:noFill/>
        </p:spPr>
        <p:txBody>
          <a:bodyPr wrap="none" rtlCol="0">
            <a:spAutoFit/>
          </a:bodyPr>
          <a:lstStyle/>
          <a:p>
            <a:r>
              <a:rPr lang="it-IT">
                <a:latin typeface="Century Gothic" panose="020B0502020202020204" pitchFamily="34" charset="0"/>
              </a:rPr>
              <a:t>Solutions </a:t>
            </a:r>
            <a:r>
              <a:rPr lang="it-IT" err="1">
                <a:latin typeface="Century Gothic" panose="020B0502020202020204" pitchFamily="34" charset="0"/>
              </a:rPr>
              <a:t>implemented</a:t>
            </a:r>
            <a:r>
              <a:rPr lang="it-IT">
                <a:latin typeface="Century Gothic" panose="020B0502020202020204" pitchFamily="34" charset="0"/>
              </a:rPr>
              <a:t> in FAST2</a:t>
            </a:r>
          </a:p>
        </p:txBody>
      </p:sp>
      <p:sp>
        <p:nvSpPr>
          <p:cNvPr id="5" name="TextBox 4">
            <a:extLst>
              <a:ext uri="{FF2B5EF4-FFF2-40B4-BE49-F238E27FC236}">
                <a16:creationId xmlns:a16="http://schemas.microsoft.com/office/drawing/2014/main" id="{35F928FB-5D50-8E43-B7A0-D8F77ED9AE95}"/>
              </a:ext>
            </a:extLst>
          </p:cNvPr>
          <p:cNvSpPr txBox="1"/>
          <p:nvPr/>
        </p:nvSpPr>
        <p:spPr>
          <a:xfrm>
            <a:off x="236700" y="3733996"/>
            <a:ext cx="1923925" cy="492443"/>
          </a:xfrm>
          <a:prstGeom prst="rect">
            <a:avLst/>
          </a:prstGeom>
          <a:noFill/>
        </p:spPr>
        <p:txBody>
          <a:bodyPr wrap="none" rtlCol="0">
            <a:spAutoFit/>
          </a:bodyPr>
          <a:lstStyle/>
          <a:p>
            <a:r>
              <a:rPr lang="it-IT" sz="1400" b="1" dirty="0" err="1">
                <a:latin typeface="Century Gothic" panose="020B0502020202020204" pitchFamily="34" charset="0"/>
              </a:rPr>
              <a:t>Shortcut</a:t>
            </a:r>
            <a:r>
              <a:rPr lang="it-IT" sz="1400" b="1" dirty="0">
                <a:latin typeface="Century Gothic" panose="020B0502020202020204" pitchFamily="34" charset="0"/>
              </a:rPr>
              <a:t> for </a:t>
            </a:r>
            <a:r>
              <a:rPr lang="it-IT" sz="1400" b="1" dirty="0" err="1">
                <a:latin typeface="Century Gothic" panose="020B0502020202020204" pitchFamily="34" charset="0"/>
              </a:rPr>
              <a:t>readers</a:t>
            </a:r>
            <a:r>
              <a:rPr lang="it-IT" sz="1400" b="1" dirty="0">
                <a:latin typeface="Century Gothic" panose="020B0502020202020204" pitchFamily="34" charset="0"/>
              </a:rPr>
              <a:t>:</a:t>
            </a:r>
          </a:p>
          <a:p>
            <a:endParaRPr lang="it-IT" sz="1200" dirty="0">
              <a:latin typeface="Century Gothic" panose="020B0502020202020204" pitchFamily="34" charset="0"/>
            </a:endParaRPr>
          </a:p>
        </p:txBody>
      </p:sp>
    </p:spTree>
    <p:extLst>
      <p:ext uri="{BB962C8B-B14F-4D97-AF65-F5344CB8AC3E}">
        <p14:creationId xmlns:p14="http://schemas.microsoft.com/office/powerpoint/2010/main" val="1145599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it-IT"/>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38</a:t>
            </a:fld>
            <a:endParaRPr lang="en-GB"/>
          </a:p>
        </p:txBody>
      </p:sp>
      <p:sp>
        <p:nvSpPr>
          <p:cNvPr id="4" name="Rettangolo 2">
            <a:extLst>
              <a:ext uri="{FF2B5EF4-FFF2-40B4-BE49-F238E27FC236}">
                <a16:creationId xmlns:a16="http://schemas.microsoft.com/office/drawing/2014/main" id="{02C64A21-09E1-6B47-80D4-B2968DD04A6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ttangolo 23">
            <a:extLst>
              <a:ext uri="{FF2B5EF4-FFF2-40B4-BE49-F238E27FC236}">
                <a16:creationId xmlns:a16="http://schemas.microsoft.com/office/drawing/2014/main" id="{08B0E77A-4AC0-9344-9E32-CF6EE79A50A8}"/>
              </a:ext>
            </a:extLst>
          </p:cNvPr>
          <p:cNvSpPr/>
          <p:nvPr/>
        </p:nvSpPr>
        <p:spPr>
          <a:xfrm>
            <a:off x="1143000" y="185029"/>
            <a:ext cx="6858000" cy="418790"/>
          </a:xfrm>
          <a:prstGeom prst="rect">
            <a:avLst/>
          </a:prstGeom>
        </p:spPr>
        <p:txBody>
          <a:bodyPr wrap="square" lIns="48980" tIns="24490" rIns="48980" bIns="24490">
            <a:spAutoFit/>
          </a:bodyPr>
          <a:lstStyle/>
          <a:p>
            <a:pPr algn="ctr"/>
            <a:r>
              <a:rPr lang="en-GB" sz="2400" b="1" dirty="0">
                <a:solidFill>
                  <a:schemeClr val="bg1"/>
                </a:solidFill>
                <a:latin typeface="Century Gothic" panose="020B0502020202020204" pitchFamily="34" charset="0"/>
              </a:rPr>
              <a:t> Circuitry for the TP </a:t>
            </a:r>
            <a:r>
              <a:rPr lang="en-GB" sz="2400" b="1" dirty="0" err="1">
                <a:solidFill>
                  <a:schemeClr val="bg1"/>
                </a:solidFill>
                <a:latin typeface="Century Gothic" panose="020B0502020202020204" pitchFamily="34" charset="0"/>
              </a:rPr>
              <a:t>inj</a:t>
            </a:r>
            <a:endParaRPr lang="en-GB" sz="2400" b="1" dirty="0">
              <a:solidFill>
                <a:schemeClr val="bg1"/>
              </a:solidFill>
              <a:latin typeface="Century Gothic" panose="020B0502020202020204" pitchFamily="34" charset="0"/>
            </a:endParaRPr>
          </a:p>
        </p:txBody>
      </p:sp>
      <p:pic>
        <p:nvPicPr>
          <p:cNvPr id="1025" name="Picture 1" descr="page23image35524048">
            <a:extLst>
              <a:ext uri="{FF2B5EF4-FFF2-40B4-BE49-F238E27FC236}">
                <a16:creationId xmlns:a16="http://schemas.microsoft.com/office/drawing/2014/main" id="{CBA6EC8C-F2BC-D840-8369-6FC677C23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3" y="1312256"/>
            <a:ext cx="4012300" cy="24916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B413D60-7CEE-6348-AB9F-29A17EF6CA2A}"/>
              </a:ext>
            </a:extLst>
          </p:cNvPr>
          <p:cNvSpPr/>
          <p:nvPr/>
        </p:nvSpPr>
        <p:spPr>
          <a:xfrm>
            <a:off x="4499992" y="1541785"/>
            <a:ext cx="4392488" cy="1938992"/>
          </a:xfrm>
          <a:prstGeom prst="rect">
            <a:avLst/>
          </a:prstGeom>
          <a:noFill/>
          <a:ln>
            <a:noFill/>
          </a:ln>
        </p:spPr>
        <p:txBody>
          <a:bodyPr wrap="square">
            <a:spAutoFit/>
          </a:bodyPr>
          <a:lstStyle/>
          <a:p>
            <a:pPr marL="171450" indent="-171450">
              <a:buFont typeface="Wingdings" pitchFamily="2" charset="2"/>
              <a:buChar char="q"/>
            </a:pPr>
            <a:r>
              <a:rPr lang="it-IT" sz="1100" dirty="0">
                <a:latin typeface="Century Gothic" panose="020B0502020202020204" pitchFamily="34" charset="0"/>
              </a:rPr>
              <a:t>The </a:t>
            </a:r>
            <a:r>
              <a:rPr lang="it-IT" sz="1100" dirty="0" err="1">
                <a:latin typeface="Century Gothic" panose="020B0502020202020204" pitchFamily="34" charset="0"/>
              </a:rPr>
              <a:t>pulse</a:t>
            </a:r>
            <a:r>
              <a:rPr lang="it-IT" sz="1100" dirty="0">
                <a:latin typeface="Century Gothic" panose="020B0502020202020204" pitchFamily="34" charset="0"/>
              </a:rPr>
              <a:t> </a:t>
            </a:r>
            <a:r>
              <a:rPr lang="it-IT" sz="1100" dirty="0" err="1">
                <a:latin typeface="Century Gothic" panose="020B0502020202020204" pitchFamily="34" charset="0"/>
              </a:rPr>
              <a:t>is</a:t>
            </a:r>
            <a:r>
              <a:rPr lang="it-IT" sz="1100" dirty="0">
                <a:latin typeface="Century Gothic" panose="020B0502020202020204" pitchFamily="34" charset="0"/>
              </a:rPr>
              <a:t> </a:t>
            </a:r>
            <a:r>
              <a:rPr lang="it-IT" sz="1100" dirty="0" err="1">
                <a:latin typeface="Century Gothic" panose="020B0502020202020204" pitchFamily="34" charset="0"/>
              </a:rPr>
              <a:t>generateb</a:t>
            </a:r>
            <a:r>
              <a:rPr lang="it-IT" sz="1100" dirty="0">
                <a:latin typeface="Century Gothic" panose="020B0502020202020204" pitchFamily="34" charset="0"/>
              </a:rPr>
              <a:t> by an </a:t>
            </a:r>
            <a:r>
              <a:rPr lang="it-IT" sz="1100" dirty="0" err="1">
                <a:latin typeface="Century Gothic" panose="020B0502020202020204" pitchFamily="34" charset="0"/>
              </a:rPr>
              <a:t>external</a:t>
            </a:r>
            <a:r>
              <a:rPr lang="it-IT" sz="1100" dirty="0">
                <a:latin typeface="Century Gothic" panose="020B0502020202020204" pitchFamily="34" charset="0"/>
              </a:rPr>
              <a:t> trigger </a:t>
            </a:r>
            <a:r>
              <a:rPr lang="it-IT" sz="1100" dirty="0" err="1">
                <a:latin typeface="Century Gothic" panose="020B0502020202020204" pitchFamily="34" charset="0"/>
              </a:rPr>
              <a:t>pulse</a:t>
            </a:r>
            <a:r>
              <a:rPr lang="it-IT" sz="1100" dirty="0">
                <a:latin typeface="Century Gothic" panose="020B0502020202020204" pitchFamily="34" charset="0"/>
              </a:rPr>
              <a:t> </a:t>
            </a:r>
            <a:r>
              <a:rPr lang="it-IT" sz="1100" dirty="0" err="1">
                <a:latin typeface="Century Gothic" panose="020B0502020202020204" pitchFamily="34" charset="0"/>
              </a:rPr>
              <a:t>sent</a:t>
            </a:r>
            <a:r>
              <a:rPr lang="it-IT" sz="1100" dirty="0">
                <a:latin typeface="Century Gothic" panose="020B0502020202020204" pitchFamily="34" charset="0"/>
              </a:rPr>
              <a:t> from a </a:t>
            </a:r>
            <a:r>
              <a:rPr lang="it-IT" sz="1100" dirty="0" err="1">
                <a:latin typeface="Century Gothic" panose="020B0502020202020204" pitchFamily="34" charset="0"/>
              </a:rPr>
              <a:t>dedicated</a:t>
            </a:r>
            <a:r>
              <a:rPr lang="it-IT" sz="1100" dirty="0">
                <a:latin typeface="Century Gothic" panose="020B0502020202020204" pitchFamily="34" charset="0"/>
              </a:rPr>
              <a:t> </a:t>
            </a:r>
            <a:r>
              <a:rPr lang="it-IT" sz="1100" dirty="0" err="1">
                <a:latin typeface="Century Gothic" panose="020B0502020202020204" pitchFamily="34" charset="0"/>
              </a:rPr>
              <a:t>pulse</a:t>
            </a:r>
            <a:r>
              <a:rPr lang="it-IT" sz="1100" dirty="0">
                <a:latin typeface="Century Gothic" panose="020B0502020202020204" pitchFamily="34" charset="0"/>
              </a:rPr>
              <a:t> and </a:t>
            </a:r>
            <a:r>
              <a:rPr lang="it-IT" sz="1100" dirty="0" err="1">
                <a:latin typeface="Century Gothic" panose="020B0502020202020204" pitchFamily="34" charset="0"/>
              </a:rPr>
              <a:t>called</a:t>
            </a:r>
            <a:r>
              <a:rPr lang="it-IT" sz="1100" dirty="0">
                <a:latin typeface="Century Gothic" panose="020B0502020202020204" pitchFamily="34" charset="0"/>
              </a:rPr>
              <a:t> TP in the </a:t>
            </a:r>
            <a:r>
              <a:rPr lang="it-IT" sz="1100" dirty="0" err="1">
                <a:latin typeface="Century Gothic" panose="020B0502020202020204" pitchFamily="34" charset="0"/>
              </a:rPr>
              <a:t>diagram</a:t>
            </a:r>
            <a:r>
              <a:rPr lang="it-IT" sz="1100" dirty="0">
                <a:latin typeface="Century Gothic" panose="020B0502020202020204" pitchFamily="34" charset="0"/>
              </a:rPr>
              <a:t>.</a:t>
            </a:r>
          </a:p>
          <a:p>
            <a:pPr marL="171450" indent="-171450">
              <a:spcAft>
                <a:spcPts val="600"/>
              </a:spcAft>
              <a:buFont typeface="Wingdings" pitchFamily="2" charset="2"/>
              <a:buChar char="q"/>
            </a:pPr>
            <a:r>
              <a:rPr lang="it-IT" sz="1100" dirty="0">
                <a:latin typeface="Century Gothic" panose="020B0502020202020204" pitchFamily="34" charset="0"/>
              </a:rPr>
              <a:t>The trigger </a:t>
            </a:r>
            <a:r>
              <a:rPr lang="it-IT" sz="1100" dirty="0" err="1">
                <a:latin typeface="Century Gothic" panose="020B0502020202020204" pitchFamily="34" charset="0"/>
              </a:rPr>
              <a:t>controls</a:t>
            </a:r>
            <a:r>
              <a:rPr lang="it-IT" sz="1100" dirty="0">
                <a:latin typeface="Century Gothic" panose="020B0502020202020204" pitchFamily="34" charset="0"/>
              </a:rPr>
              <a:t> the generation of an </a:t>
            </a:r>
            <a:r>
              <a:rPr lang="it-IT" sz="1100" dirty="0" err="1">
                <a:latin typeface="Century Gothic" panose="020B0502020202020204" pitchFamily="34" charset="0"/>
              </a:rPr>
              <a:t>internal</a:t>
            </a:r>
            <a:r>
              <a:rPr lang="it-IT" sz="1100" dirty="0">
                <a:latin typeface="Century Gothic" panose="020B0502020202020204" pitchFamily="34" charset="0"/>
              </a:rPr>
              <a:t> </a:t>
            </a:r>
            <a:r>
              <a:rPr lang="it-IT" sz="1100" dirty="0" err="1">
                <a:latin typeface="Century Gothic" panose="020B0502020202020204" pitchFamily="34" charset="0"/>
              </a:rPr>
              <a:t>pulse</a:t>
            </a:r>
            <a:r>
              <a:rPr lang="it-IT" sz="1100" dirty="0">
                <a:latin typeface="Century Gothic" panose="020B0502020202020204" pitchFamily="34" charset="0"/>
              </a:rPr>
              <a:t>, </a:t>
            </a:r>
            <a:r>
              <a:rPr lang="it-IT" sz="1100" dirty="0" err="1">
                <a:latin typeface="Century Gothic" panose="020B0502020202020204" pitchFamily="34" charset="0"/>
              </a:rPr>
              <a:t>whose</a:t>
            </a:r>
            <a:r>
              <a:rPr lang="it-IT" sz="1100" dirty="0">
                <a:latin typeface="Century Gothic" panose="020B0502020202020204" pitchFamily="34" charset="0"/>
              </a:rPr>
              <a:t> </a:t>
            </a:r>
            <a:r>
              <a:rPr lang="it-IT" sz="1100" dirty="0" err="1">
                <a:latin typeface="Century Gothic" panose="020B0502020202020204" pitchFamily="34" charset="0"/>
              </a:rPr>
              <a:t>amplitude</a:t>
            </a:r>
            <a:r>
              <a:rPr lang="it-IT" sz="1100" dirty="0">
                <a:latin typeface="Century Gothic" panose="020B0502020202020204" pitchFamily="34" charset="0"/>
              </a:rPr>
              <a:t> </a:t>
            </a:r>
            <a:r>
              <a:rPr lang="it-IT" sz="1100" dirty="0" err="1">
                <a:latin typeface="Century Gothic" panose="020B0502020202020204" pitchFamily="34" charset="0"/>
              </a:rPr>
              <a:t>depends</a:t>
            </a:r>
            <a:r>
              <a:rPr lang="it-IT" sz="1100" dirty="0">
                <a:latin typeface="Century Gothic" panose="020B0502020202020204" pitchFamily="34" charset="0"/>
              </a:rPr>
              <a:t> on a 6-bit </a:t>
            </a:r>
            <a:r>
              <a:rPr lang="it-IT" sz="1100" dirty="0" err="1">
                <a:latin typeface="Century Gothic" panose="020B0502020202020204" pitchFamily="34" charset="0"/>
              </a:rPr>
              <a:t>local</a:t>
            </a:r>
            <a:r>
              <a:rPr lang="it-IT" sz="1100" dirty="0">
                <a:latin typeface="Century Gothic" panose="020B0502020202020204" pitchFamily="34" charset="0"/>
              </a:rPr>
              <a:t> </a:t>
            </a:r>
            <a:r>
              <a:rPr lang="it-IT" sz="1100" dirty="0" err="1">
                <a:latin typeface="Century Gothic" panose="020B0502020202020204" pitchFamily="34" charset="0"/>
              </a:rPr>
              <a:t>register</a:t>
            </a:r>
            <a:r>
              <a:rPr lang="it-IT" sz="1100" dirty="0">
                <a:latin typeface="Century Gothic" panose="020B0502020202020204" pitchFamily="34" charset="0"/>
              </a:rPr>
              <a:t>. </a:t>
            </a:r>
            <a:r>
              <a:rPr lang="it-IT" sz="1100" dirty="0" err="1">
                <a:latin typeface="Century Gothic" panose="020B0502020202020204" pitchFamily="34" charset="0"/>
              </a:rPr>
              <a:t>This</a:t>
            </a:r>
            <a:r>
              <a:rPr lang="it-IT" sz="1100" dirty="0">
                <a:latin typeface="Century Gothic" panose="020B0502020202020204" pitchFamily="34" charset="0"/>
              </a:rPr>
              <a:t> </a:t>
            </a:r>
            <a:r>
              <a:rPr lang="it-IT" sz="1100" dirty="0" err="1">
                <a:latin typeface="Century Gothic" panose="020B0502020202020204" pitchFamily="34" charset="0"/>
              </a:rPr>
              <a:t>register</a:t>
            </a:r>
            <a:r>
              <a:rPr lang="it-IT" sz="1100" dirty="0">
                <a:latin typeface="Century Gothic" panose="020B0502020202020204" pitchFamily="34" charset="0"/>
              </a:rPr>
              <a:t> </a:t>
            </a:r>
            <a:r>
              <a:rPr lang="it-IT" sz="1100" dirty="0" err="1">
                <a:latin typeface="Century Gothic" panose="020B0502020202020204" pitchFamily="34" charset="0"/>
              </a:rPr>
              <a:t>is</a:t>
            </a:r>
            <a:r>
              <a:rPr lang="it-IT" sz="1100" dirty="0">
                <a:latin typeface="Century Gothic" panose="020B0502020202020204" pitchFamily="34" charset="0"/>
              </a:rPr>
              <a:t> </a:t>
            </a:r>
            <a:r>
              <a:rPr lang="it-IT" sz="1100" dirty="0" err="1">
                <a:latin typeface="Century Gothic" panose="020B0502020202020204" pitchFamily="34" charset="0"/>
              </a:rPr>
              <a:t>shared</a:t>
            </a:r>
            <a:r>
              <a:rPr lang="it-IT" sz="1100" dirty="0">
                <a:latin typeface="Century Gothic" panose="020B0502020202020204" pitchFamily="34" charset="0"/>
              </a:rPr>
              <a:t> </a:t>
            </a:r>
            <a:r>
              <a:rPr lang="it-IT" sz="1100" dirty="0" err="1">
                <a:latin typeface="Century Gothic" panose="020B0502020202020204" pitchFamily="34" charset="0"/>
              </a:rPr>
              <a:t>between</a:t>
            </a:r>
            <a:r>
              <a:rPr lang="it-IT" sz="1100" dirty="0">
                <a:latin typeface="Century Gothic" panose="020B0502020202020204" pitchFamily="34" charset="0"/>
              </a:rPr>
              <a:t> 5 </a:t>
            </a:r>
            <a:r>
              <a:rPr lang="it-IT" sz="1100" dirty="0" err="1">
                <a:latin typeface="Century Gothic" panose="020B0502020202020204" pitchFamily="34" charset="0"/>
              </a:rPr>
              <a:t>channels</a:t>
            </a:r>
            <a:r>
              <a:rPr lang="it-IT" sz="1100" dirty="0">
                <a:latin typeface="Century Gothic" panose="020B0502020202020204" pitchFamily="34" charset="0"/>
              </a:rPr>
              <a:t> of FAST2.</a:t>
            </a:r>
          </a:p>
          <a:p>
            <a:pPr marL="171450" indent="-171450">
              <a:spcAft>
                <a:spcPts val="600"/>
              </a:spcAft>
              <a:buFont typeface="Wingdings" pitchFamily="2" charset="2"/>
              <a:buChar char="q"/>
            </a:pPr>
            <a:r>
              <a:rPr lang="it-IT" sz="1100" dirty="0">
                <a:latin typeface="Century Gothic" panose="020B0502020202020204" pitchFamily="34" charset="0"/>
              </a:rPr>
              <a:t>The </a:t>
            </a:r>
            <a:r>
              <a:rPr lang="it-IT" sz="1100" dirty="0" err="1">
                <a:latin typeface="Century Gothic" panose="020B0502020202020204" pitchFamily="34" charset="0"/>
              </a:rPr>
              <a:t>system</a:t>
            </a:r>
            <a:r>
              <a:rPr lang="it-IT" sz="1100" dirty="0">
                <a:latin typeface="Century Gothic" panose="020B0502020202020204" pitchFamily="34" charset="0"/>
              </a:rPr>
              <a:t> </a:t>
            </a:r>
            <a:r>
              <a:rPr lang="it-IT" sz="1100" dirty="0" err="1">
                <a:latin typeface="Century Gothic" panose="020B0502020202020204" pitchFamily="34" charset="0"/>
              </a:rPr>
              <a:t>is</a:t>
            </a:r>
            <a:r>
              <a:rPr lang="it-IT" sz="1100" dirty="0">
                <a:latin typeface="Century Gothic" panose="020B0502020202020204" pitchFamily="34" charset="0"/>
              </a:rPr>
              <a:t> </a:t>
            </a:r>
            <a:r>
              <a:rPr lang="it-IT" sz="1100" dirty="0" err="1">
                <a:latin typeface="Century Gothic" panose="020B0502020202020204" pitchFamily="34" charset="0"/>
              </a:rPr>
              <a:t>enable</a:t>
            </a:r>
            <a:r>
              <a:rPr lang="it-IT" sz="1100" dirty="0">
                <a:latin typeface="Century Gothic" panose="020B0502020202020204" pitchFamily="34" charset="0"/>
              </a:rPr>
              <a:t> by </a:t>
            </a:r>
            <a:r>
              <a:rPr lang="it-IT" sz="1100" dirty="0" err="1">
                <a:latin typeface="Century Gothic" panose="020B0502020202020204" pitchFamily="34" charset="0"/>
              </a:rPr>
              <a:t>means</a:t>
            </a:r>
            <a:r>
              <a:rPr lang="it-IT" sz="1100" dirty="0">
                <a:latin typeface="Century Gothic" panose="020B0502020202020204" pitchFamily="34" charset="0"/>
              </a:rPr>
              <a:t> of </a:t>
            </a:r>
            <a:r>
              <a:rPr lang="it-IT" sz="1100" dirty="0" err="1">
                <a:latin typeface="Century Gothic" panose="020B0502020202020204" pitchFamily="34" charset="0"/>
              </a:rPr>
              <a:t>two</a:t>
            </a:r>
            <a:r>
              <a:rPr lang="it-IT" sz="1100" dirty="0">
                <a:latin typeface="Century Gothic" panose="020B0502020202020204" pitchFamily="34" charset="0"/>
              </a:rPr>
              <a:t> </a:t>
            </a:r>
            <a:r>
              <a:rPr lang="it-IT" sz="1100" dirty="0" err="1">
                <a:latin typeface="Century Gothic" panose="020B0502020202020204" pitchFamily="34" charset="0"/>
              </a:rPr>
              <a:t>registers</a:t>
            </a:r>
            <a:r>
              <a:rPr lang="it-IT" sz="1100" dirty="0">
                <a:latin typeface="Century Gothic" panose="020B0502020202020204" pitchFamily="34" charset="0"/>
              </a:rPr>
              <a:t> (EN1 and EN). EN1 </a:t>
            </a:r>
            <a:r>
              <a:rPr lang="it-IT" sz="1100" dirty="0" err="1">
                <a:latin typeface="Century Gothic" panose="020B0502020202020204" pitchFamily="34" charset="0"/>
              </a:rPr>
              <a:t>controls</a:t>
            </a:r>
            <a:r>
              <a:rPr lang="it-IT" sz="1100" dirty="0">
                <a:latin typeface="Century Gothic" panose="020B0502020202020204" pitchFamily="34" charset="0"/>
              </a:rPr>
              <a:t> the </a:t>
            </a:r>
            <a:r>
              <a:rPr lang="it-IT" sz="1100" dirty="0" err="1">
                <a:latin typeface="Century Gothic" panose="020B0502020202020204" pitchFamily="34" charset="0"/>
              </a:rPr>
              <a:t>entire</a:t>
            </a:r>
            <a:r>
              <a:rPr lang="it-IT" sz="1100" dirty="0">
                <a:latin typeface="Century Gothic" panose="020B0502020202020204" pitchFamily="34" charset="0"/>
              </a:rPr>
              <a:t> </a:t>
            </a:r>
            <a:r>
              <a:rPr lang="it-IT" sz="1100" dirty="0" err="1">
                <a:latin typeface="Century Gothic" panose="020B0502020202020204" pitchFamily="34" charset="0"/>
              </a:rPr>
              <a:t>sector</a:t>
            </a:r>
            <a:r>
              <a:rPr lang="it-IT" sz="1100" dirty="0">
                <a:latin typeface="Century Gothic" panose="020B0502020202020204" pitchFamily="34" charset="0"/>
              </a:rPr>
              <a:t> and in FAST2 </a:t>
            </a:r>
            <a:r>
              <a:rPr lang="it-IT" sz="1100" dirty="0" err="1">
                <a:latin typeface="Century Gothic" panose="020B0502020202020204" pitchFamily="34" charset="0"/>
              </a:rPr>
              <a:t>is</a:t>
            </a:r>
            <a:r>
              <a:rPr lang="it-IT" sz="1100" dirty="0">
                <a:latin typeface="Century Gothic" panose="020B0502020202020204" pitchFamily="34" charset="0"/>
              </a:rPr>
              <a:t> </a:t>
            </a:r>
            <a:r>
              <a:rPr lang="it-IT" sz="1100" dirty="0" err="1">
                <a:latin typeface="Century Gothic" panose="020B0502020202020204" pitchFamily="34" charset="0"/>
              </a:rPr>
              <a:t>fixed</a:t>
            </a:r>
            <a:r>
              <a:rPr lang="it-IT" sz="1100" dirty="0">
                <a:latin typeface="Century Gothic" panose="020B0502020202020204" pitchFamily="34" charset="0"/>
              </a:rPr>
              <a:t> ALWAYS ACTIVE. </a:t>
            </a:r>
            <a:r>
              <a:rPr lang="it-IT" sz="1100" dirty="0" err="1">
                <a:latin typeface="Century Gothic" panose="020B0502020202020204" pitchFamily="34" charset="0"/>
              </a:rPr>
              <a:t>Every</a:t>
            </a:r>
            <a:r>
              <a:rPr lang="it-IT" sz="1100" dirty="0">
                <a:latin typeface="Century Gothic" panose="020B0502020202020204" pitchFamily="34" charset="0"/>
              </a:rPr>
              <a:t> channel </a:t>
            </a:r>
            <a:r>
              <a:rPr lang="it-IT" sz="1100" dirty="0" err="1">
                <a:latin typeface="Century Gothic" panose="020B0502020202020204" pitchFamily="34" charset="0"/>
              </a:rPr>
              <a:t>has</a:t>
            </a:r>
            <a:r>
              <a:rPr lang="it-IT" sz="1100" dirty="0">
                <a:latin typeface="Century Gothic" panose="020B0502020202020204" pitchFamily="34" charset="0"/>
              </a:rPr>
              <a:t> a EN1 </a:t>
            </a:r>
            <a:r>
              <a:rPr lang="it-IT" sz="1100" dirty="0" err="1">
                <a:latin typeface="Century Gothic" panose="020B0502020202020204" pitchFamily="34" charset="0"/>
              </a:rPr>
              <a:t>register</a:t>
            </a:r>
            <a:r>
              <a:rPr lang="it-IT" sz="1100" dirty="0">
                <a:latin typeface="Century Gothic" panose="020B0502020202020204" pitchFamily="34" charset="0"/>
              </a:rPr>
              <a:t> </a:t>
            </a:r>
            <a:r>
              <a:rPr lang="it-IT" sz="1100" dirty="0" err="1">
                <a:latin typeface="Century Gothic" panose="020B0502020202020204" pitchFamily="34" charset="0"/>
              </a:rPr>
              <a:t>which</a:t>
            </a:r>
            <a:r>
              <a:rPr lang="it-IT" sz="1100" dirty="0">
                <a:latin typeface="Century Gothic" panose="020B0502020202020204" pitchFamily="34" charset="0"/>
              </a:rPr>
              <a:t> can be </a:t>
            </a:r>
            <a:r>
              <a:rPr lang="it-IT" sz="1100" dirty="0" err="1">
                <a:latin typeface="Century Gothic" panose="020B0502020202020204" pitchFamily="34" charset="0"/>
              </a:rPr>
              <a:t>used</a:t>
            </a:r>
            <a:r>
              <a:rPr lang="it-IT" sz="1100" dirty="0">
                <a:latin typeface="Century Gothic" panose="020B0502020202020204" pitchFamily="34" charset="0"/>
              </a:rPr>
              <a:t> to </a:t>
            </a:r>
            <a:r>
              <a:rPr lang="it-IT" sz="1100" dirty="0" err="1">
                <a:latin typeface="Century Gothic" panose="020B0502020202020204" pitchFamily="34" charset="0"/>
              </a:rPr>
              <a:t>activate</a:t>
            </a:r>
            <a:r>
              <a:rPr lang="it-IT" sz="1100" dirty="0">
                <a:latin typeface="Century Gothic" panose="020B0502020202020204" pitchFamily="34" charset="0"/>
              </a:rPr>
              <a:t> the TP mode.</a:t>
            </a:r>
          </a:p>
          <a:p>
            <a:pPr marL="171450" indent="-171450">
              <a:spcAft>
                <a:spcPts val="600"/>
              </a:spcAft>
              <a:buFont typeface="Wingdings" pitchFamily="2" charset="2"/>
              <a:buChar char="q"/>
            </a:pPr>
            <a:r>
              <a:rPr lang="it-IT" sz="1100" dirty="0">
                <a:solidFill>
                  <a:srgbClr val="C00000"/>
                </a:solidFill>
                <a:latin typeface="Century Gothic" panose="020B0502020202020204" pitchFamily="34" charset="0"/>
              </a:rPr>
              <a:t>Bug in FAST1: EN1 </a:t>
            </a:r>
            <a:r>
              <a:rPr lang="it-IT" sz="1100" dirty="0" err="1">
                <a:solidFill>
                  <a:srgbClr val="C00000"/>
                </a:solidFill>
                <a:latin typeface="Century Gothic" panose="020B0502020202020204" pitchFamily="34" charset="0"/>
              </a:rPr>
              <a:t>was</a:t>
            </a:r>
            <a:r>
              <a:rPr lang="it-IT" sz="1100" dirty="0">
                <a:solidFill>
                  <a:srgbClr val="C00000"/>
                </a:solidFill>
                <a:latin typeface="Century Gothic" panose="020B0502020202020204" pitchFamily="34" charset="0"/>
              </a:rPr>
              <a:t> </a:t>
            </a:r>
            <a:r>
              <a:rPr lang="it-IT" sz="1100" dirty="0" err="1">
                <a:solidFill>
                  <a:srgbClr val="C00000"/>
                </a:solidFill>
                <a:latin typeface="Century Gothic" panose="020B0502020202020204" pitchFamily="34" charset="0"/>
              </a:rPr>
              <a:t>always</a:t>
            </a:r>
            <a:r>
              <a:rPr lang="it-IT" sz="1100" dirty="0">
                <a:solidFill>
                  <a:srgbClr val="C00000"/>
                </a:solidFill>
                <a:latin typeface="Century Gothic" panose="020B0502020202020204" pitchFamily="34" charset="0"/>
              </a:rPr>
              <a:t> </a:t>
            </a:r>
            <a:r>
              <a:rPr lang="it-IT" sz="1100" dirty="0" err="1">
                <a:solidFill>
                  <a:srgbClr val="C00000"/>
                </a:solidFill>
                <a:latin typeface="Century Gothic" panose="020B0502020202020204" pitchFamily="34" charset="0"/>
              </a:rPr>
              <a:t>disable</a:t>
            </a:r>
            <a:endParaRPr lang="it-IT" sz="1200" dirty="0">
              <a:solidFill>
                <a:srgbClr val="C00000"/>
              </a:solidFill>
              <a:latin typeface="Century Gothic" panose="020B0502020202020204" pitchFamily="34" charset="0"/>
            </a:endParaRPr>
          </a:p>
        </p:txBody>
      </p:sp>
      <p:grpSp>
        <p:nvGrpSpPr>
          <p:cNvPr id="10" name="Group 9">
            <a:extLst>
              <a:ext uri="{FF2B5EF4-FFF2-40B4-BE49-F238E27FC236}">
                <a16:creationId xmlns:a16="http://schemas.microsoft.com/office/drawing/2014/main" id="{56190D93-98D1-5E4E-9DAE-6CDB427ADAC3}"/>
              </a:ext>
            </a:extLst>
          </p:cNvPr>
          <p:cNvGrpSpPr/>
          <p:nvPr/>
        </p:nvGrpSpPr>
        <p:grpSpPr>
          <a:xfrm>
            <a:off x="742808" y="1566952"/>
            <a:ext cx="290464" cy="169277"/>
            <a:chOff x="966241" y="844249"/>
            <a:chExt cx="290464" cy="169277"/>
          </a:xfrm>
        </p:grpSpPr>
        <p:sp>
          <p:nvSpPr>
            <p:cNvPr id="3" name="Rectangle 2">
              <a:extLst>
                <a:ext uri="{FF2B5EF4-FFF2-40B4-BE49-F238E27FC236}">
                  <a16:creationId xmlns:a16="http://schemas.microsoft.com/office/drawing/2014/main" id="{ACA8A303-FE9A-F34B-81FB-126D84831915}"/>
                </a:ext>
              </a:extLst>
            </p:cNvPr>
            <p:cNvSpPr/>
            <p:nvPr/>
          </p:nvSpPr>
          <p:spPr>
            <a:xfrm>
              <a:off x="1043608" y="879562"/>
              <a:ext cx="130923" cy="129431"/>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 dirty="0"/>
                <a:t> </a:t>
              </a:r>
            </a:p>
          </p:txBody>
        </p:sp>
        <p:sp>
          <p:nvSpPr>
            <p:cNvPr id="7" name="TextBox 6">
              <a:extLst>
                <a:ext uri="{FF2B5EF4-FFF2-40B4-BE49-F238E27FC236}">
                  <a16:creationId xmlns:a16="http://schemas.microsoft.com/office/drawing/2014/main" id="{AD1D3BF8-DFF5-464F-9E90-139BE9C8A300}"/>
                </a:ext>
              </a:extLst>
            </p:cNvPr>
            <p:cNvSpPr txBox="1"/>
            <p:nvPr/>
          </p:nvSpPr>
          <p:spPr>
            <a:xfrm>
              <a:off x="966241" y="844249"/>
              <a:ext cx="290464" cy="169277"/>
            </a:xfrm>
            <a:prstGeom prst="rect">
              <a:avLst/>
            </a:prstGeom>
            <a:noFill/>
          </p:spPr>
          <p:txBody>
            <a:bodyPr wrap="none" rtlCol="0">
              <a:spAutoFit/>
            </a:bodyPr>
            <a:lstStyle/>
            <a:p>
              <a:r>
                <a:rPr lang="it-IT" sz="500" dirty="0"/>
                <a:t>EN1</a:t>
              </a:r>
              <a:endParaRPr lang="it-IT" sz="1000" dirty="0"/>
            </a:p>
          </p:txBody>
        </p:sp>
      </p:grpSp>
      <p:grpSp>
        <p:nvGrpSpPr>
          <p:cNvPr id="13" name="Group 12">
            <a:extLst>
              <a:ext uri="{FF2B5EF4-FFF2-40B4-BE49-F238E27FC236}">
                <a16:creationId xmlns:a16="http://schemas.microsoft.com/office/drawing/2014/main" id="{35BEAC9B-4D47-B24F-AC71-FCDFEC224A06}"/>
              </a:ext>
            </a:extLst>
          </p:cNvPr>
          <p:cNvGrpSpPr/>
          <p:nvPr/>
        </p:nvGrpSpPr>
        <p:grpSpPr>
          <a:xfrm>
            <a:off x="729670" y="2176552"/>
            <a:ext cx="290464" cy="169277"/>
            <a:chOff x="966241" y="844249"/>
            <a:chExt cx="290464" cy="169277"/>
          </a:xfrm>
        </p:grpSpPr>
        <p:sp>
          <p:nvSpPr>
            <p:cNvPr id="14" name="Rectangle 13">
              <a:extLst>
                <a:ext uri="{FF2B5EF4-FFF2-40B4-BE49-F238E27FC236}">
                  <a16:creationId xmlns:a16="http://schemas.microsoft.com/office/drawing/2014/main" id="{4C5625A2-986B-3B45-85BA-0095A35645F2}"/>
                </a:ext>
              </a:extLst>
            </p:cNvPr>
            <p:cNvSpPr/>
            <p:nvPr/>
          </p:nvSpPr>
          <p:spPr>
            <a:xfrm>
              <a:off x="1043608" y="879562"/>
              <a:ext cx="130923" cy="129431"/>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 dirty="0"/>
                <a:t> </a:t>
              </a:r>
            </a:p>
          </p:txBody>
        </p:sp>
        <p:sp>
          <p:nvSpPr>
            <p:cNvPr id="15" name="TextBox 14">
              <a:extLst>
                <a:ext uri="{FF2B5EF4-FFF2-40B4-BE49-F238E27FC236}">
                  <a16:creationId xmlns:a16="http://schemas.microsoft.com/office/drawing/2014/main" id="{BBF46091-D44F-B54D-A7BB-02D186B2791D}"/>
                </a:ext>
              </a:extLst>
            </p:cNvPr>
            <p:cNvSpPr txBox="1"/>
            <p:nvPr/>
          </p:nvSpPr>
          <p:spPr>
            <a:xfrm>
              <a:off x="966241" y="844249"/>
              <a:ext cx="290464" cy="169277"/>
            </a:xfrm>
            <a:prstGeom prst="rect">
              <a:avLst/>
            </a:prstGeom>
            <a:noFill/>
          </p:spPr>
          <p:txBody>
            <a:bodyPr wrap="none" rtlCol="0">
              <a:spAutoFit/>
            </a:bodyPr>
            <a:lstStyle/>
            <a:p>
              <a:r>
                <a:rPr lang="it-IT" sz="500" dirty="0"/>
                <a:t>EN1</a:t>
              </a:r>
              <a:endParaRPr lang="it-IT" sz="1000" dirty="0"/>
            </a:p>
          </p:txBody>
        </p:sp>
      </p:grpSp>
      <p:grpSp>
        <p:nvGrpSpPr>
          <p:cNvPr id="16" name="Group 15">
            <a:extLst>
              <a:ext uri="{FF2B5EF4-FFF2-40B4-BE49-F238E27FC236}">
                <a16:creationId xmlns:a16="http://schemas.microsoft.com/office/drawing/2014/main" id="{139E6409-55BA-5B4C-80C8-34D76E2C195D}"/>
              </a:ext>
            </a:extLst>
          </p:cNvPr>
          <p:cNvGrpSpPr/>
          <p:nvPr/>
        </p:nvGrpSpPr>
        <p:grpSpPr>
          <a:xfrm>
            <a:off x="740181" y="2786152"/>
            <a:ext cx="290464" cy="169277"/>
            <a:chOff x="966241" y="844249"/>
            <a:chExt cx="290464" cy="169277"/>
          </a:xfrm>
        </p:grpSpPr>
        <p:sp>
          <p:nvSpPr>
            <p:cNvPr id="17" name="Rectangle 16">
              <a:extLst>
                <a:ext uri="{FF2B5EF4-FFF2-40B4-BE49-F238E27FC236}">
                  <a16:creationId xmlns:a16="http://schemas.microsoft.com/office/drawing/2014/main" id="{C9B7EE37-412F-114F-87B5-01CBFA216029}"/>
                </a:ext>
              </a:extLst>
            </p:cNvPr>
            <p:cNvSpPr/>
            <p:nvPr/>
          </p:nvSpPr>
          <p:spPr>
            <a:xfrm>
              <a:off x="1043608" y="879562"/>
              <a:ext cx="130923" cy="129431"/>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 dirty="0"/>
                <a:t> </a:t>
              </a:r>
            </a:p>
          </p:txBody>
        </p:sp>
        <p:sp>
          <p:nvSpPr>
            <p:cNvPr id="18" name="TextBox 17">
              <a:extLst>
                <a:ext uri="{FF2B5EF4-FFF2-40B4-BE49-F238E27FC236}">
                  <a16:creationId xmlns:a16="http://schemas.microsoft.com/office/drawing/2014/main" id="{90527425-0DEF-A546-A413-8AFCD6BF1FF8}"/>
                </a:ext>
              </a:extLst>
            </p:cNvPr>
            <p:cNvSpPr txBox="1"/>
            <p:nvPr/>
          </p:nvSpPr>
          <p:spPr>
            <a:xfrm>
              <a:off x="966241" y="844249"/>
              <a:ext cx="290464" cy="169277"/>
            </a:xfrm>
            <a:prstGeom prst="rect">
              <a:avLst/>
            </a:prstGeom>
            <a:noFill/>
          </p:spPr>
          <p:txBody>
            <a:bodyPr wrap="none" rtlCol="0">
              <a:spAutoFit/>
            </a:bodyPr>
            <a:lstStyle/>
            <a:p>
              <a:r>
                <a:rPr lang="it-IT" sz="500" dirty="0"/>
                <a:t>EN1</a:t>
              </a:r>
              <a:endParaRPr lang="it-IT" sz="1000" dirty="0"/>
            </a:p>
          </p:txBody>
        </p:sp>
      </p:grpSp>
      <p:grpSp>
        <p:nvGrpSpPr>
          <p:cNvPr id="19" name="Group 18">
            <a:extLst>
              <a:ext uri="{FF2B5EF4-FFF2-40B4-BE49-F238E27FC236}">
                <a16:creationId xmlns:a16="http://schemas.microsoft.com/office/drawing/2014/main" id="{CE44E519-684A-D143-A09C-3B071DBBC579}"/>
              </a:ext>
            </a:extLst>
          </p:cNvPr>
          <p:cNvGrpSpPr/>
          <p:nvPr/>
        </p:nvGrpSpPr>
        <p:grpSpPr>
          <a:xfrm>
            <a:off x="734926" y="3411517"/>
            <a:ext cx="290464" cy="169277"/>
            <a:chOff x="966241" y="844249"/>
            <a:chExt cx="290464" cy="169277"/>
          </a:xfrm>
        </p:grpSpPr>
        <p:sp>
          <p:nvSpPr>
            <p:cNvPr id="20" name="Rectangle 19">
              <a:extLst>
                <a:ext uri="{FF2B5EF4-FFF2-40B4-BE49-F238E27FC236}">
                  <a16:creationId xmlns:a16="http://schemas.microsoft.com/office/drawing/2014/main" id="{1BCD8274-456F-0F4E-B7B1-B872519CEDEC}"/>
                </a:ext>
              </a:extLst>
            </p:cNvPr>
            <p:cNvSpPr/>
            <p:nvPr/>
          </p:nvSpPr>
          <p:spPr>
            <a:xfrm>
              <a:off x="1043608" y="879562"/>
              <a:ext cx="130923" cy="129431"/>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 dirty="0"/>
                <a:t> </a:t>
              </a:r>
            </a:p>
          </p:txBody>
        </p:sp>
        <p:sp>
          <p:nvSpPr>
            <p:cNvPr id="21" name="TextBox 20">
              <a:extLst>
                <a:ext uri="{FF2B5EF4-FFF2-40B4-BE49-F238E27FC236}">
                  <a16:creationId xmlns:a16="http://schemas.microsoft.com/office/drawing/2014/main" id="{13986FD3-A3AE-1D42-A0CE-C050D4407CDD}"/>
                </a:ext>
              </a:extLst>
            </p:cNvPr>
            <p:cNvSpPr txBox="1"/>
            <p:nvPr/>
          </p:nvSpPr>
          <p:spPr>
            <a:xfrm>
              <a:off x="966241" y="844249"/>
              <a:ext cx="290464" cy="169277"/>
            </a:xfrm>
            <a:prstGeom prst="rect">
              <a:avLst/>
            </a:prstGeom>
            <a:noFill/>
          </p:spPr>
          <p:txBody>
            <a:bodyPr wrap="none" rtlCol="0">
              <a:spAutoFit/>
            </a:bodyPr>
            <a:lstStyle/>
            <a:p>
              <a:r>
                <a:rPr lang="it-IT" sz="500" dirty="0"/>
                <a:t>EN1</a:t>
              </a:r>
              <a:endParaRPr lang="it-IT" sz="1000" dirty="0"/>
            </a:p>
          </p:txBody>
        </p:sp>
      </p:grpSp>
      <p:grpSp>
        <p:nvGrpSpPr>
          <p:cNvPr id="22" name="Group 21">
            <a:extLst>
              <a:ext uri="{FF2B5EF4-FFF2-40B4-BE49-F238E27FC236}">
                <a16:creationId xmlns:a16="http://schemas.microsoft.com/office/drawing/2014/main" id="{23DDD90B-0E85-444A-99A9-3610B04E1D04}"/>
              </a:ext>
            </a:extLst>
          </p:cNvPr>
          <p:cNvGrpSpPr/>
          <p:nvPr/>
        </p:nvGrpSpPr>
        <p:grpSpPr>
          <a:xfrm>
            <a:off x="3778777" y="3603834"/>
            <a:ext cx="285656" cy="200055"/>
            <a:chOff x="966241" y="844249"/>
            <a:chExt cx="285656" cy="200055"/>
          </a:xfrm>
        </p:grpSpPr>
        <p:sp>
          <p:nvSpPr>
            <p:cNvPr id="23" name="Rectangle 22">
              <a:extLst>
                <a:ext uri="{FF2B5EF4-FFF2-40B4-BE49-F238E27FC236}">
                  <a16:creationId xmlns:a16="http://schemas.microsoft.com/office/drawing/2014/main" id="{64762EFD-A078-4446-8C05-6A389F204A89}"/>
                </a:ext>
              </a:extLst>
            </p:cNvPr>
            <p:cNvSpPr/>
            <p:nvPr/>
          </p:nvSpPr>
          <p:spPr>
            <a:xfrm>
              <a:off x="1043608" y="879562"/>
              <a:ext cx="130923" cy="129431"/>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600" dirty="0"/>
                <a:t> </a:t>
              </a:r>
            </a:p>
          </p:txBody>
        </p:sp>
        <p:sp>
          <p:nvSpPr>
            <p:cNvPr id="24" name="TextBox 23">
              <a:extLst>
                <a:ext uri="{FF2B5EF4-FFF2-40B4-BE49-F238E27FC236}">
                  <a16:creationId xmlns:a16="http://schemas.microsoft.com/office/drawing/2014/main" id="{5C2C983B-64BA-6D41-B16E-388D005E313E}"/>
                </a:ext>
              </a:extLst>
            </p:cNvPr>
            <p:cNvSpPr txBox="1"/>
            <p:nvPr/>
          </p:nvSpPr>
          <p:spPr>
            <a:xfrm>
              <a:off x="966241" y="844249"/>
              <a:ext cx="285656" cy="200055"/>
            </a:xfrm>
            <a:prstGeom prst="rect">
              <a:avLst/>
            </a:prstGeom>
            <a:noFill/>
          </p:spPr>
          <p:txBody>
            <a:bodyPr wrap="none" rtlCol="0">
              <a:spAutoFit/>
            </a:bodyPr>
            <a:lstStyle/>
            <a:p>
              <a:r>
                <a:rPr lang="it-IT" sz="700" dirty="0"/>
                <a:t>EN</a:t>
              </a:r>
              <a:endParaRPr lang="it-IT" sz="1100" dirty="0"/>
            </a:p>
          </p:txBody>
        </p:sp>
      </p:grpSp>
      <p:grpSp>
        <p:nvGrpSpPr>
          <p:cNvPr id="25" name="Group 24">
            <a:extLst>
              <a:ext uri="{FF2B5EF4-FFF2-40B4-BE49-F238E27FC236}">
                <a16:creationId xmlns:a16="http://schemas.microsoft.com/office/drawing/2014/main" id="{CC921022-294B-DB44-B0DB-BDE74247DC18}"/>
              </a:ext>
            </a:extLst>
          </p:cNvPr>
          <p:cNvGrpSpPr/>
          <p:nvPr/>
        </p:nvGrpSpPr>
        <p:grpSpPr>
          <a:xfrm>
            <a:off x="3805053" y="2983724"/>
            <a:ext cx="285656" cy="200055"/>
            <a:chOff x="966241" y="844249"/>
            <a:chExt cx="285656" cy="200055"/>
          </a:xfrm>
        </p:grpSpPr>
        <p:sp>
          <p:nvSpPr>
            <p:cNvPr id="26" name="Rectangle 25">
              <a:extLst>
                <a:ext uri="{FF2B5EF4-FFF2-40B4-BE49-F238E27FC236}">
                  <a16:creationId xmlns:a16="http://schemas.microsoft.com/office/drawing/2014/main" id="{855FC17A-B37D-A94A-9410-EB73E88B134F}"/>
                </a:ext>
              </a:extLst>
            </p:cNvPr>
            <p:cNvSpPr/>
            <p:nvPr/>
          </p:nvSpPr>
          <p:spPr>
            <a:xfrm>
              <a:off x="1043608" y="879562"/>
              <a:ext cx="130923" cy="129431"/>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600" dirty="0"/>
                <a:t> </a:t>
              </a:r>
            </a:p>
          </p:txBody>
        </p:sp>
        <p:sp>
          <p:nvSpPr>
            <p:cNvPr id="27" name="TextBox 26">
              <a:extLst>
                <a:ext uri="{FF2B5EF4-FFF2-40B4-BE49-F238E27FC236}">
                  <a16:creationId xmlns:a16="http://schemas.microsoft.com/office/drawing/2014/main" id="{8ACE1584-2390-6A46-9F5E-A84DDB5DF5A1}"/>
                </a:ext>
              </a:extLst>
            </p:cNvPr>
            <p:cNvSpPr txBox="1"/>
            <p:nvPr/>
          </p:nvSpPr>
          <p:spPr>
            <a:xfrm>
              <a:off x="966241" y="844249"/>
              <a:ext cx="285656" cy="200055"/>
            </a:xfrm>
            <a:prstGeom prst="rect">
              <a:avLst/>
            </a:prstGeom>
            <a:noFill/>
          </p:spPr>
          <p:txBody>
            <a:bodyPr wrap="none" rtlCol="0">
              <a:spAutoFit/>
            </a:bodyPr>
            <a:lstStyle/>
            <a:p>
              <a:r>
                <a:rPr lang="it-IT" sz="700" dirty="0"/>
                <a:t>EN</a:t>
              </a:r>
              <a:endParaRPr lang="it-IT" sz="1100" dirty="0"/>
            </a:p>
          </p:txBody>
        </p:sp>
      </p:grpSp>
      <p:grpSp>
        <p:nvGrpSpPr>
          <p:cNvPr id="28" name="Group 27">
            <a:extLst>
              <a:ext uri="{FF2B5EF4-FFF2-40B4-BE49-F238E27FC236}">
                <a16:creationId xmlns:a16="http://schemas.microsoft.com/office/drawing/2014/main" id="{7DD49343-EC12-4147-BEDB-A47EE54E876D}"/>
              </a:ext>
            </a:extLst>
          </p:cNvPr>
          <p:cNvGrpSpPr/>
          <p:nvPr/>
        </p:nvGrpSpPr>
        <p:grpSpPr>
          <a:xfrm>
            <a:off x="3815563" y="2355731"/>
            <a:ext cx="285656" cy="200055"/>
            <a:chOff x="966241" y="844249"/>
            <a:chExt cx="285656" cy="200055"/>
          </a:xfrm>
        </p:grpSpPr>
        <p:sp>
          <p:nvSpPr>
            <p:cNvPr id="29" name="Rectangle 28">
              <a:extLst>
                <a:ext uri="{FF2B5EF4-FFF2-40B4-BE49-F238E27FC236}">
                  <a16:creationId xmlns:a16="http://schemas.microsoft.com/office/drawing/2014/main" id="{740B63A8-8B80-2745-9E0F-6140D1A2C080}"/>
                </a:ext>
              </a:extLst>
            </p:cNvPr>
            <p:cNvSpPr/>
            <p:nvPr/>
          </p:nvSpPr>
          <p:spPr>
            <a:xfrm>
              <a:off x="1043608" y="879562"/>
              <a:ext cx="130923" cy="129431"/>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600" dirty="0"/>
                <a:t> </a:t>
              </a:r>
            </a:p>
          </p:txBody>
        </p:sp>
        <p:sp>
          <p:nvSpPr>
            <p:cNvPr id="30" name="TextBox 29">
              <a:extLst>
                <a:ext uri="{FF2B5EF4-FFF2-40B4-BE49-F238E27FC236}">
                  <a16:creationId xmlns:a16="http://schemas.microsoft.com/office/drawing/2014/main" id="{A708F863-882F-B64D-8245-1BAF81A50D71}"/>
                </a:ext>
              </a:extLst>
            </p:cNvPr>
            <p:cNvSpPr txBox="1"/>
            <p:nvPr/>
          </p:nvSpPr>
          <p:spPr>
            <a:xfrm>
              <a:off x="966241" y="844249"/>
              <a:ext cx="285656" cy="200055"/>
            </a:xfrm>
            <a:prstGeom prst="rect">
              <a:avLst/>
            </a:prstGeom>
            <a:noFill/>
          </p:spPr>
          <p:txBody>
            <a:bodyPr wrap="none" rtlCol="0">
              <a:spAutoFit/>
            </a:bodyPr>
            <a:lstStyle/>
            <a:p>
              <a:r>
                <a:rPr lang="it-IT" sz="700" dirty="0"/>
                <a:t>EN</a:t>
              </a:r>
              <a:endParaRPr lang="it-IT" sz="1100" dirty="0"/>
            </a:p>
          </p:txBody>
        </p:sp>
      </p:grpSp>
      <p:grpSp>
        <p:nvGrpSpPr>
          <p:cNvPr id="31" name="Group 30">
            <a:extLst>
              <a:ext uri="{FF2B5EF4-FFF2-40B4-BE49-F238E27FC236}">
                <a16:creationId xmlns:a16="http://schemas.microsoft.com/office/drawing/2014/main" id="{8E1538A0-D252-3347-A2DA-1159D9F94079}"/>
              </a:ext>
            </a:extLst>
          </p:cNvPr>
          <p:cNvGrpSpPr/>
          <p:nvPr/>
        </p:nvGrpSpPr>
        <p:grpSpPr>
          <a:xfrm>
            <a:off x="3815564" y="1756641"/>
            <a:ext cx="285656" cy="200055"/>
            <a:chOff x="966241" y="844249"/>
            <a:chExt cx="285656" cy="200055"/>
          </a:xfrm>
        </p:grpSpPr>
        <p:sp>
          <p:nvSpPr>
            <p:cNvPr id="32" name="Rectangle 31">
              <a:extLst>
                <a:ext uri="{FF2B5EF4-FFF2-40B4-BE49-F238E27FC236}">
                  <a16:creationId xmlns:a16="http://schemas.microsoft.com/office/drawing/2014/main" id="{60BD8D32-4C29-F84A-9770-0295F0E08D5B}"/>
                </a:ext>
              </a:extLst>
            </p:cNvPr>
            <p:cNvSpPr/>
            <p:nvPr/>
          </p:nvSpPr>
          <p:spPr>
            <a:xfrm>
              <a:off x="1043608" y="879562"/>
              <a:ext cx="130923" cy="129431"/>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600" dirty="0"/>
                <a:t> </a:t>
              </a:r>
            </a:p>
          </p:txBody>
        </p:sp>
        <p:sp>
          <p:nvSpPr>
            <p:cNvPr id="33" name="TextBox 32">
              <a:extLst>
                <a:ext uri="{FF2B5EF4-FFF2-40B4-BE49-F238E27FC236}">
                  <a16:creationId xmlns:a16="http://schemas.microsoft.com/office/drawing/2014/main" id="{009D4304-9C29-144A-BAB0-1FF738B08870}"/>
                </a:ext>
              </a:extLst>
            </p:cNvPr>
            <p:cNvSpPr txBox="1"/>
            <p:nvPr/>
          </p:nvSpPr>
          <p:spPr>
            <a:xfrm>
              <a:off x="966241" y="844249"/>
              <a:ext cx="285656" cy="200055"/>
            </a:xfrm>
            <a:prstGeom prst="rect">
              <a:avLst/>
            </a:prstGeom>
            <a:noFill/>
          </p:spPr>
          <p:txBody>
            <a:bodyPr wrap="none" rtlCol="0">
              <a:spAutoFit/>
            </a:bodyPr>
            <a:lstStyle/>
            <a:p>
              <a:r>
                <a:rPr lang="it-IT" sz="700" dirty="0"/>
                <a:t>EN</a:t>
              </a:r>
              <a:endParaRPr lang="it-IT" sz="1100" dirty="0"/>
            </a:p>
          </p:txBody>
        </p:sp>
      </p:grpSp>
    </p:spTree>
    <p:extLst>
      <p:ext uri="{BB962C8B-B14F-4D97-AF65-F5344CB8AC3E}">
        <p14:creationId xmlns:p14="http://schemas.microsoft.com/office/powerpoint/2010/main" val="443777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it-IT"/>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39</a:t>
            </a:fld>
            <a:endParaRPr lang="en-GB"/>
          </a:p>
        </p:txBody>
      </p:sp>
      <p:sp>
        <p:nvSpPr>
          <p:cNvPr id="4" name="Rettangolo 2">
            <a:extLst>
              <a:ext uri="{FF2B5EF4-FFF2-40B4-BE49-F238E27FC236}">
                <a16:creationId xmlns:a16="http://schemas.microsoft.com/office/drawing/2014/main" id="{02C64A21-09E1-6B47-80D4-B2968DD04A6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ttangolo 23">
            <a:extLst>
              <a:ext uri="{FF2B5EF4-FFF2-40B4-BE49-F238E27FC236}">
                <a16:creationId xmlns:a16="http://schemas.microsoft.com/office/drawing/2014/main" id="{08B0E77A-4AC0-9344-9E32-CF6EE79A50A8}"/>
              </a:ext>
            </a:extLst>
          </p:cNvPr>
          <p:cNvSpPr/>
          <p:nvPr/>
        </p:nvSpPr>
        <p:spPr>
          <a:xfrm>
            <a:off x="1143000" y="185029"/>
            <a:ext cx="6858000" cy="418790"/>
          </a:xfrm>
          <a:prstGeom prst="rect">
            <a:avLst/>
          </a:prstGeom>
        </p:spPr>
        <p:txBody>
          <a:bodyPr wrap="square" lIns="48980" tIns="24490" rIns="48980" bIns="24490">
            <a:spAutoFit/>
          </a:bodyPr>
          <a:lstStyle/>
          <a:p>
            <a:pPr algn="ctr"/>
            <a:r>
              <a:rPr lang="en-GB" sz="2400" b="1" dirty="0">
                <a:solidFill>
                  <a:schemeClr val="bg1"/>
                </a:solidFill>
                <a:latin typeface="Century Gothic" panose="020B0502020202020204" pitchFamily="34" charset="0"/>
              </a:rPr>
              <a:t> Layout solution</a:t>
            </a:r>
          </a:p>
        </p:txBody>
      </p:sp>
      <p:pic>
        <p:nvPicPr>
          <p:cNvPr id="6" name="Picture 5">
            <a:extLst>
              <a:ext uri="{FF2B5EF4-FFF2-40B4-BE49-F238E27FC236}">
                <a16:creationId xmlns:a16="http://schemas.microsoft.com/office/drawing/2014/main" id="{8EB2B93D-3290-B44A-BF35-33092D563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942" y="1419622"/>
            <a:ext cx="3931858" cy="3148335"/>
          </a:xfrm>
          <a:prstGeom prst="rect">
            <a:avLst/>
          </a:prstGeom>
        </p:spPr>
      </p:pic>
      <p:sp>
        <p:nvSpPr>
          <p:cNvPr id="11" name="TextBox 10">
            <a:extLst>
              <a:ext uri="{FF2B5EF4-FFF2-40B4-BE49-F238E27FC236}">
                <a16:creationId xmlns:a16="http://schemas.microsoft.com/office/drawing/2014/main" id="{63C3A7BC-37E9-DC49-A815-ADD46128E72B}"/>
              </a:ext>
            </a:extLst>
          </p:cNvPr>
          <p:cNvSpPr txBox="1"/>
          <p:nvPr/>
        </p:nvSpPr>
        <p:spPr>
          <a:xfrm>
            <a:off x="1870324" y="957957"/>
            <a:ext cx="1023037" cy="461665"/>
          </a:xfrm>
          <a:prstGeom prst="rect">
            <a:avLst/>
          </a:prstGeom>
          <a:noFill/>
        </p:spPr>
        <p:txBody>
          <a:bodyPr wrap="none" rtlCol="0">
            <a:spAutoFit/>
          </a:bodyPr>
          <a:lstStyle/>
          <a:p>
            <a:r>
              <a:rPr lang="it-IT" sz="2400" b="1" dirty="0">
                <a:solidFill>
                  <a:srgbClr val="C00000"/>
                </a:solidFill>
                <a:latin typeface="Century Gothic" panose="020B0502020202020204" pitchFamily="34" charset="0"/>
              </a:rPr>
              <a:t>FAST1</a:t>
            </a:r>
          </a:p>
        </p:txBody>
      </p:sp>
      <p:pic>
        <p:nvPicPr>
          <p:cNvPr id="34" name="Picture 33">
            <a:extLst>
              <a:ext uri="{FF2B5EF4-FFF2-40B4-BE49-F238E27FC236}">
                <a16:creationId xmlns:a16="http://schemas.microsoft.com/office/drawing/2014/main" id="{A06E9D41-4501-4C44-A215-0A5FE63D0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19622"/>
            <a:ext cx="3849286" cy="3148335"/>
          </a:xfrm>
          <a:prstGeom prst="rect">
            <a:avLst/>
          </a:prstGeom>
        </p:spPr>
      </p:pic>
      <p:sp>
        <p:nvSpPr>
          <p:cNvPr id="37" name="TextBox 36">
            <a:extLst>
              <a:ext uri="{FF2B5EF4-FFF2-40B4-BE49-F238E27FC236}">
                <a16:creationId xmlns:a16="http://schemas.microsoft.com/office/drawing/2014/main" id="{1D95414B-C144-2C45-9FBB-E795B2570120}"/>
              </a:ext>
            </a:extLst>
          </p:cNvPr>
          <p:cNvSpPr txBox="1"/>
          <p:nvPr/>
        </p:nvSpPr>
        <p:spPr>
          <a:xfrm>
            <a:off x="6444208" y="934242"/>
            <a:ext cx="1023037" cy="461665"/>
          </a:xfrm>
          <a:prstGeom prst="rect">
            <a:avLst/>
          </a:prstGeom>
          <a:noFill/>
        </p:spPr>
        <p:txBody>
          <a:bodyPr wrap="none" rtlCol="0">
            <a:spAutoFit/>
          </a:bodyPr>
          <a:lstStyle/>
          <a:p>
            <a:r>
              <a:rPr lang="it-IT" sz="2400" b="1" dirty="0">
                <a:solidFill>
                  <a:srgbClr val="C00000"/>
                </a:solidFill>
                <a:latin typeface="Century Gothic" panose="020B0502020202020204" pitchFamily="34" charset="0"/>
              </a:rPr>
              <a:t>FAST2</a:t>
            </a:r>
          </a:p>
        </p:txBody>
      </p:sp>
      <p:sp>
        <p:nvSpPr>
          <p:cNvPr id="35" name="TextBox 34">
            <a:extLst>
              <a:ext uri="{FF2B5EF4-FFF2-40B4-BE49-F238E27FC236}">
                <a16:creationId xmlns:a16="http://schemas.microsoft.com/office/drawing/2014/main" id="{ED417F51-6DDB-E945-81F7-D5DECFC4F37D}"/>
              </a:ext>
            </a:extLst>
          </p:cNvPr>
          <p:cNvSpPr txBox="1"/>
          <p:nvPr/>
        </p:nvSpPr>
        <p:spPr>
          <a:xfrm rot="16200000">
            <a:off x="431384" y="2147888"/>
            <a:ext cx="729687" cy="369332"/>
          </a:xfrm>
          <a:prstGeom prst="rect">
            <a:avLst/>
          </a:prstGeom>
          <a:noFill/>
        </p:spPr>
        <p:txBody>
          <a:bodyPr wrap="none" rtlCol="0">
            <a:spAutoFit/>
          </a:bodyPr>
          <a:lstStyle/>
          <a:p>
            <a:r>
              <a:rPr lang="it-IT" b="1" dirty="0">
                <a:solidFill>
                  <a:schemeClr val="bg1"/>
                </a:solidFill>
                <a:latin typeface="Century Gothic" panose="020B0502020202020204" pitchFamily="34" charset="0"/>
              </a:rPr>
              <a:t>GND</a:t>
            </a:r>
          </a:p>
        </p:txBody>
      </p:sp>
      <p:sp>
        <p:nvSpPr>
          <p:cNvPr id="39" name="TextBox 38">
            <a:extLst>
              <a:ext uri="{FF2B5EF4-FFF2-40B4-BE49-F238E27FC236}">
                <a16:creationId xmlns:a16="http://schemas.microsoft.com/office/drawing/2014/main" id="{B77462DF-6373-614F-ACF6-33ED5A00D05B}"/>
              </a:ext>
            </a:extLst>
          </p:cNvPr>
          <p:cNvSpPr txBox="1"/>
          <p:nvPr/>
        </p:nvSpPr>
        <p:spPr>
          <a:xfrm rot="16200000">
            <a:off x="1018686" y="2147888"/>
            <a:ext cx="670376" cy="369332"/>
          </a:xfrm>
          <a:prstGeom prst="rect">
            <a:avLst/>
          </a:prstGeom>
          <a:noFill/>
        </p:spPr>
        <p:txBody>
          <a:bodyPr wrap="none" rtlCol="0">
            <a:spAutoFit/>
          </a:bodyPr>
          <a:lstStyle/>
          <a:p>
            <a:r>
              <a:rPr lang="it-IT" b="1" dirty="0">
                <a:solidFill>
                  <a:schemeClr val="bg1"/>
                </a:solidFill>
                <a:latin typeface="Century Gothic" panose="020B0502020202020204" pitchFamily="34" charset="0"/>
              </a:rPr>
              <a:t>VDD</a:t>
            </a:r>
          </a:p>
        </p:txBody>
      </p:sp>
      <p:sp>
        <p:nvSpPr>
          <p:cNvPr id="40" name="TextBox 39">
            <a:extLst>
              <a:ext uri="{FF2B5EF4-FFF2-40B4-BE49-F238E27FC236}">
                <a16:creationId xmlns:a16="http://schemas.microsoft.com/office/drawing/2014/main" id="{F55BDF39-ECD1-6F45-B3E2-226294E8612D}"/>
              </a:ext>
            </a:extLst>
          </p:cNvPr>
          <p:cNvSpPr txBox="1"/>
          <p:nvPr/>
        </p:nvSpPr>
        <p:spPr>
          <a:xfrm rot="16200000">
            <a:off x="4655271" y="1953779"/>
            <a:ext cx="729687" cy="369332"/>
          </a:xfrm>
          <a:prstGeom prst="rect">
            <a:avLst/>
          </a:prstGeom>
          <a:noFill/>
        </p:spPr>
        <p:txBody>
          <a:bodyPr wrap="none" rtlCol="0">
            <a:spAutoFit/>
          </a:bodyPr>
          <a:lstStyle/>
          <a:p>
            <a:r>
              <a:rPr lang="it-IT" b="1" dirty="0">
                <a:solidFill>
                  <a:schemeClr val="bg1"/>
                </a:solidFill>
                <a:latin typeface="Century Gothic" panose="020B0502020202020204" pitchFamily="34" charset="0"/>
              </a:rPr>
              <a:t>GND</a:t>
            </a:r>
          </a:p>
        </p:txBody>
      </p:sp>
      <p:sp>
        <p:nvSpPr>
          <p:cNvPr id="41" name="TextBox 40">
            <a:extLst>
              <a:ext uri="{FF2B5EF4-FFF2-40B4-BE49-F238E27FC236}">
                <a16:creationId xmlns:a16="http://schemas.microsoft.com/office/drawing/2014/main" id="{72F1F5CA-4E1A-B441-8D1C-D97539CBC71E}"/>
              </a:ext>
            </a:extLst>
          </p:cNvPr>
          <p:cNvSpPr txBox="1"/>
          <p:nvPr/>
        </p:nvSpPr>
        <p:spPr>
          <a:xfrm rot="16200000">
            <a:off x="5342975" y="1937905"/>
            <a:ext cx="670376" cy="369332"/>
          </a:xfrm>
          <a:prstGeom prst="rect">
            <a:avLst/>
          </a:prstGeom>
          <a:noFill/>
        </p:spPr>
        <p:txBody>
          <a:bodyPr wrap="none" rtlCol="0">
            <a:spAutoFit/>
          </a:bodyPr>
          <a:lstStyle/>
          <a:p>
            <a:r>
              <a:rPr lang="it-IT" b="1" dirty="0">
                <a:solidFill>
                  <a:schemeClr val="bg1"/>
                </a:solidFill>
                <a:latin typeface="Century Gothic" panose="020B0502020202020204" pitchFamily="34" charset="0"/>
              </a:rPr>
              <a:t>VDD</a:t>
            </a:r>
          </a:p>
        </p:txBody>
      </p:sp>
      <p:sp>
        <p:nvSpPr>
          <p:cNvPr id="42" name="TextBox 41">
            <a:extLst>
              <a:ext uri="{FF2B5EF4-FFF2-40B4-BE49-F238E27FC236}">
                <a16:creationId xmlns:a16="http://schemas.microsoft.com/office/drawing/2014/main" id="{FC6AADF1-D695-C944-A622-19272BA52081}"/>
              </a:ext>
            </a:extLst>
          </p:cNvPr>
          <p:cNvSpPr txBox="1"/>
          <p:nvPr/>
        </p:nvSpPr>
        <p:spPr>
          <a:xfrm>
            <a:off x="1979712" y="3147814"/>
            <a:ext cx="606256" cy="369332"/>
          </a:xfrm>
          <a:prstGeom prst="rect">
            <a:avLst/>
          </a:prstGeom>
          <a:solidFill>
            <a:schemeClr val="tx1">
              <a:alpha val="54000"/>
            </a:schemeClr>
          </a:solidFill>
        </p:spPr>
        <p:txBody>
          <a:bodyPr wrap="none" rtlCol="0">
            <a:spAutoFit/>
          </a:bodyPr>
          <a:lstStyle/>
          <a:p>
            <a:r>
              <a:rPr lang="it-IT" b="1" dirty="0">
                <a:solidFill>
                  <a:schemeClr val="bg1"/>
                </a:solidFill>
                <a:latin typeface="Century Gothic" panose="020B0502020202020204" pitchFamily="34" charset="0"/>
              </a:rPr>
              <a:t>EN1</a:t>
            </a:r>
          </a:p>
        </p:txBody>
      </p:sp>
      <p:sp>
        <p:nvSpPr>
          <p:cNvPr id="43" name="TextBox 42">
            <a:extLst>
              <a:ext uri="{FF2B5EF4-FFF2-40B4-BE49-F238E27FC236}">
                <a16:creationId xmlns:a16="http://schemas.microsoft.com/office/drawing/2014/main" id="{04BC6B6D-F7CB-7541-850B-4535C97B84A8}"/>
              </a:ext>
            </a:extLst>
          </p:cNvPr>
          <p:cNvSpPr txBox="1"/>
          <p:nvPr/>
        </p:nvSpPr>
        <p:spPr>
          <a:xfrm>
            <a:off x="6267014" y="3147814"/>
            <a:ext cx="606256" cy="369332"/>
          </a:xfrm>
          <a:prstGeom prst="rect">
            <a:avLst/>
          </a:prstGeom>
          <a:solidFill>
            <a:schemeClr val="tx1">
              <a:alpha val="54000"/>
            </a:schemeClr>
          </a:solidFill>
        </p:spPr>
        <p:txBody>
          <a:bodyPr wrap="none" rtlCol="0">
            <a:spAutoFit/>
          </a:bodyPr>
          <a:lstStyle/>
          <a:p>
            <a:r>
              <a:rPr lang="it-IT" b="1" dirty="0">
                <a:solidFill>
                  <a:schemeClr val="bg1"/>
                </a:solidFill>
                <a:latin typeface="Century Gothic" panose="020B0502020202020204" pitchFamily="34" charset="0"/>
              </a:rPr>
              <a:t>EN1</a:t>
            </a:r>
          </a:p>
        </p:txBody>
      </p:sp>
      <p:sp>
        <p:nvSpPr>
          <p:cNvPr id="36" name="TextBox 35">
            <a:extLst>
              <a:ext uri="{FF2B5EF4-FFF2-40B4-BE49-F238E27FC236}">
                <a16:creationId xmlns:a16="http://schemas.microsoft.com/office/drawing/2014/main" id="{66016DF4-A2E9-F040-9633-11C8A114A989}"/>
              </a:ext>
            </a:extLst>
          </p:cNvPr>
          <p:cNvSpPr txBox="1"/>
          <p:nvPr/>
        </p:nvSpPr>
        <p:spPr>
          <a:xfrm>
            <a:off x="1183981" y="4660290"/>
            <a:ext cx="2803973" cy="369332"/>
          </a:xfrm>
          <a:prstGeom prst="rect">
            <a:avLst/>
          </a:prstGeom>
          <a:noFill/>
        </p:spPr>
        <p:txBody>
          <a:bodyPr wrap="none" rtlCol="0">
            <a:spAutoFit/>
          </a:bodyPr>
          <a:lstStyle/>
          <a:p>
            <a:r>
              <a:rPr lang="it-IT" dirty="0">
                <a:latin typeface="Century Gothic" panose="020B0502020202020204" pitchFamily="34" charset="0"/>
              </a:rPr>
              <a:t>EN1 </a:t>
            </a:r>
            <a:r>
              <a:rPr lang="it-IT" dirty="0" err="1">
                <a:latin typeface="Century Gothic" panose="020B0502020202020204" pitchFamily="34" charset="0"/>
              </a:rPr>
              <a:t>connected</a:t>
            </a:r>
            <a:r>
              <a:rPr lang="it-IT" dirty="0">
                <a:latin typeface="Century Gothic" panose="020B0502020202020204" pitchFamily="34" charset="0"/>
              </a:rPr>
              <a:t> to VDD</a:t>
            </a:r>
          </a:p>
        </p:txBody>
      </p:sp>
      <p:sp>
        <p:nvSpPr>
          <p:cNvPr id="45" name="TextBox 44">
            <a:extLst>
              <a:ext uri="{FF2B5EF4-FFF2-40B4-BE49-F238E27FC236}">
                <a16:creationId xmlns:a16="http://schemas.microsoft.com/office/drawing/2014/main" id="{7C392DA0-7025-ED41-84BC-2289AD2196BF}"/>
              </a:ext>
            </a:extLst>
          </p:cNvPr>
          <p:cNvSpPr txBox="1"/>
          <p:nvPr/>
        </p:nvSpPr>
        <p:spPr>
          <a:xfrm>
            <a:off x="5318884" y="4624548"/>
            <a:ext cx="2844048" cy="369332"/>
          </a:xfrm>
          <a:prstGeom prst="rect">
            <a:avLst/>
          </a:prstGeom>
          <a:noFill/>
        </p:spPr>
        <p:txBody>
          <a:bodyPr wrap="none" rtlCol="0">
            <a:spAutoFit/>
          </a:bodyPr>
          <a:lstStyle/>
          <a:p>
            <a:r>
              <a:rPr lang="it-IT" dirty="0">
                <a:latin typeface="Century Gothic" panose="020B0502020202020204" pitchFamily="34" charset="0"/>
              </a:rPr>
              <a:t>EN1 </a:t>
            </a:r>
            <a:r>
              <a:rPr lang="it-IT" dirty="0" err="1">
                <a:latin typeface="Century Gothic" panose="020B0502020202020204" pitchFamily="34" charset="0"/>
              </a:rPr>
              <a:t>connected</a:t>
            </a:r>
            <a:r>
              <a:rPr lang="it-IT" dirty="0">
                <a:latin typeface="Century Gothic" panose="020B0502020202020204" pitchFamily="34" charset="0"/>
              </a:rPr>
              <a:t> to GND</a:t>
            </a:r>
          </a:p>
        </p:txBody>
      </p:sp>
    </p:spTree>
    <p:extLst>
      <p:ext uri="{BB962C8B-B14F-4D97-AF65-F5344CB8AC3E}">
        <p14:creationId xmlns:p14="http://schemas.microsoft.com/office/powerpoint/2010/main" val="100336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26248" y="2139702"/>
            <a:ext cx="9144000" cy="8640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3923928" y="1460366"/>
            <a:ext cx="1296144" cy="608394"/>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69248" y="2331577"/>
            <a:ext cx="6858000" cy="480346"/>
          </a:xfrm>
          <a:prstGeom prst="rect">
            <a:avLst/>
          </a:prstGeom>
        </p:spPr>
        <p:txBody>
          <a:bodyPr wrap="square" lIns="48980" tIns="24490" rIns="48980" bIns="24490">
            <a:spAutoFit/>
          </a:bodyPr>
          <a:lstStyle/>
          <a:p>
            <a:pPr algn="ctr"/>
            <a:r>
              <a:rPr lang="it-IT" sz="2800" b="1" err="1">
                <a:solidFill>
                  <a:schemeClr val="bg1"/>
                </a:solidFill>
                <a:latin typeface="Century Gothic" panose="020B0502020202020204" pitchFamily="34" charset="0"/>
              </a:rPr>
              <a:t>Excessive</a:t>
            </a:r>
            <a:r>
              <a:rPr lang="it-IT" sz="2800" b="1">
                <a:solidFill>
                  <a:schemeClr val="bg1"/>
                </a:solidFill>
                <a:latin typeface="Century Gothic" panose="020B0502020202020204" pitchFamily="34" charset="0"/>
              </a:rPr>
              <a:t> IR </a:t>
            </a:r>
            <a:r>
              <a:rPr lang="it-IT" sz="2800" b="1" err="1">
                <a:solidFill>
                  <a:schemeClr val="bg1"/>
                </a:solidFill>
                <a:latin typeface="Century Gothic" panose="020B0502020202020204" pitchFamily="34" charset="0"/>
              </a:rPr>
              <a:t>drop</a:t>
            </a:r>
            <a:r>
              <a:rPr lang="it-IT" sz="2800" b="1">
                <a:solidFill>
                  <a:schemeClr val="bg1"/>
                </a:solidFill>
                <a:latin typeface="Century Gothic" panose="020B0502020202020204" pitchFamily="34" charset="0"/>
              </a:rPr>
              <a:t> in current </a:t>
            </a:r>
            <a:r>
              <a:rPr lang="it-IT" sz="2800" b="1" err="1">
                <a:solidFill>
                  <a:schemeClr val="bg1"/>
                </a:solidFill>
                <a:latin typeface="Century Gothic" panose="020B0502020202020204" pitchFamily="34" charset="0"/>
              </a:rPr>
              <a:t>bias</a:t>
            </a:r>
            <a:endParaRPr lang="en-GB" sz="2800" b="1">
              <a:solidFill>
                <a:schemeClr val="bg1"/>
              </a:solidFill>
              <a:latin typeface="Century Gothic" panose="020B0502020202020204" pitchFamily="34" charset="0"/>
            </a:endParaRPr>
          </a:p>
        </p:txBody>
      </p:sp>
      <p:sp>
        <p:nvSpPr>
          <p:cNvPr id="23" name="Segnaposto numero diapositiva 1">
            <a:extLst>
              <a:ext uri="{FF2B5EF4-FFF2-40B4-BE49-F238E27FC236}">
                <a16:creationId xmlns:a16="http://schemas.microsoft.com/office/drawing/2014/main" id="{25E9FE59-7981-8A40-A098-35D0EE273272}"/>
              </a:ext>
            </a:extLst>
          </p:cNvPr>
          <p:cNvSpPr>
            <a:spLocks noGrp="1"/>
          </p:cNvSpPr>
          <p:nvPr>
            <p:ph type="sldNum" sz="quarter" idx="12"/>
          </p:nvPr>
        </p:nvSpPr>
        <p:spPr>
          <a:xfrm>
            <a:off x="8415768" y="4767264"/>
            <a:ext cx="271032" cy="273844"/>
          </a:xfrm>
        </p:spPr>
        <p:txBody>
          <a:bodyPr/>
          <a:lstStyle/>
          <a:p>
            <a:fld id="{76A9E78D-200E-47C8-AC8C-EF591825DB87}" type="slidenum">
              <a:rPr lang="en-GB" smtClean="0"/>
              <a:pPr/>
              <a:t>4</a:t>
            </a:fld>
            <a:endParaRPr lang="en-GB"/>
          </a:p>
        </p:txBody>
      </p:sp>
      <p:sp>
        <p:nvSpPr>
          <p:cNvPr id="6" name="Rectangle 5">
            <a:extLst>
              <a:ext uri="{FF2B5EF4-FFF2-40B4-BE49-F238E27FC236}">
                <a16:creationId xmlns:a16="http://schemas.microsoft.com/office/drawing/2014/main" id="{74181C2D-FB13-6C46-9E65-25308F29D858}"/>
              </a:ext>
            </a:extLst>
          </p:cNvPr>
          <p:cNvSpPr/>
          <p:nvPr/>
        </p:nvSpPr>
        <p:spPr>
          <a:xfrm>
            <a:off x="3365580" y="3196884"/>
            <a:ext cx="2412840" cy="369332"/>
          </a:xfrm>
          <a:prstGeom prst="rect">
            <a:avLst/>
          </a:prstGeom>
          <a:solidFill>
            <a:schemeClr val="bg1"/>
          </a:solidFill>
        </p:spPr>
        <p:txBody>
          <a:bodyPr wrap="none">
            <a:spAutoFit/>
          </a:bodyPr>
          <a:lstStyle/>
          <a:p>
            <a:r>
              <a:rPr lang="it-IT" b="1" err="1">
                <a:latin typeface="Century Gothic" panose="020B0502020202020204" pitchFamily="34" charset="0"/>
              </a:rPr>
              <a:t>Problem</a:t>
            </a:r>
            <a:r>
              <a:rPr lang="it-IT" b="1">
                <a:latin typeface="Century Gothic" panose="020B0502020202020204" pitchFamily="34" charset="0"/>
              </a:rPr>
              <a:t> </a:t>
            </a:r>
            <a:r>
              <a:rPr lang="it-IT" b="1" err="1">
                <a:latin typeface="Century Gothic" panose="020B0502020202020204" pitchFamily="34" charset="0"/>
              </a:rPr>
              <a:t>description</a:t>
            </a:r>
            <a:endParaRPr lang="it-IT" b="1"/>
          </a:p>
        </p:txBody>
      </p:sp>
    </p:spTree>
    <p:extLst>
      <p:ext uri="{BB962C8B-B14F-4D97-AF65-F5344CB8AC3E}">
        <p14:creationId xmlns:p14="http://schemas.microsoft.com/office/powerpoint/2010/main" val="3660975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it-IT"/>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40</a:t>
            </a:fld>
            <a:endParaRPr lang="en-GB"/>
          </a:p>
        </p:txBody>
      </p:sp>
      <p:sp>
        <p:nvSpPr>
          <p:cNvPr id="4" name="Rettangolo 2">
            <a:extLst>
              <a:ext uri="{FF2B5EF4-FFF2-40B4-BE49-F238E27FC236}">
                <a16:creationId xmlns:a16="http://schemas.microsoft.com/office/drawing/2014/main" id="{02C64A21-09E1-6B47-80D4-B2968DD04A6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ttangolo 23">
            <a:extLst>
              <a:ext uri="{FF2B5EF4-FFF2-40B4-BE49-F238E27FC236}">
                <a16:creationId xmlns:a16="http://schemas.microsoft.com/office/drawing/2014/main" id="{08B0E77A-4AC0-9344-9E32-CF6EE79A50A8}"/>
              </a:ext>
            </a:extLst>
          </p:cNvPr>
          <p:cNvSpPr/>
          <p:nvPr/>
        </p:nvSpPr>
        <p:spPr>
          <a:xfrm>
            <a:off x="1143000" y="185029"/>
            <a:ext cx="6858000" cy="418790"/>
          </a:xfrm>
          <a:prstGeom prst="rect">
            <a:avLst/>
          </a:prstGeom>
        </p:spPr>
        <p:txBody>
          <a:bodyPr wrap="square" lIns="48980" tIns="24490" rIns="48980" bIns="24490">
            <a:spAutoFit/>
          </a:bodyPr>
          <a:lstStyle/>
          <a:p>
            <a:pPr algn="ctr"/>
            <a:r>
              <a:rPr lang="en-GB" sz="2400" b="1" dirty="0">
                <a:solidFill>
                  <a:schemeClr val="bg1"/>
                </a:solidFill>
                <a:latin typeface="Century Gothic" panose="020B0502020202020204" pitchFamily="34" charset="0"/>
              </a:rPr>
              <a:t> Internal Test Pulse</a:t>
            </a:r>
          </a:p>
        </p:txBody>
      </p:sp>
      <p:pic>
        <p:nvPicPr>
          <p:cNvPr id="3" name="Picture 2">
            <a:extLst>
              <a:ext uri="{FF2B5EF4-FFF2-40B4-BE49-F238E27FC236}">
                <a16:creationId xmlns:a16="http://schemas.microsoft.com/office/drawing/2014/main" id="{2B4682A3-7E73-3042-A828-DCFB24667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872" y="781246"/>
            <a:ext cx="6570256" cy="3895118"/>
          </a:xfrm>
          <a:prstGeom prst="rect">
            <a:avLst/>
          </a:prstGeom>
        </p:spPr>
      </p:pic>
    </p:spTree>
    <p:extLst>
      <p:ext uri="{BB962C8B-B14F-4D97-AF65-F5344CB8AC3E}">
        <p14:creationId xmlns:p14="http://schemas.microsoft.com/office/powerpoint/2010/main" val="1613138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it-IT"/>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41</a:t>
            </a:fld>
            <a:endParaRPr lang="en-GB"/>
          </a:p>
        </p:txBody>
      </p:sp>
      <p:sp>
        <p:nvSpPr>
          <p:cNvPr id="4" name="Rettangolo 2">
            <a:extLst>
              <a:ext uri="{FF2B5EF4-FFF2-40B4-BE49-F238E27FC236}">
                <a16:creationId xmlns:a16="http://schemas.microsoft.com/office/drawing/2014/main" id="{02C64A21-09E1-6B47-80D4-B2968DD04A6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ttangolo 23">
            <a:extLst>
              <a:ext uri="{FF2B5EF4-FFF2-40B4-BE49-F238E27FC236}">
                <a16:creationId xmlns:a16="http://schemas.microsoft.com/office/drawing/2014/main" id="{08B0E77A-4AC0-9344-9E32-CF6EE79A50A8}"/>
              </a:ext>
            </a:extLst>
          </p:cNvPr>
          <p:cNvSpPr/>
          <p:nvPr/>
        </p:nvSpPr>
        <p:spPr>
          <a:xfrm>
            <a:off x="1143000" y="185029"/>
            <a:ext cx="6858000" cy="418790"/>
          </a:xfrm>
          <a:prstGeom prst="rect">
            <a:avLst/>
          </a:prstGeom>
        </p:spPr>
        <p:txBody>
          <a:bodyPr wrap="square" lIns="48980" tIns="24490" rIns="48980" bIns="24490">
            <a:spAutoFit/>
          </a:bodyPr>
          <a:lstStyle/>
          <a:p>
            <a:pPr algn="ctr"/>
            <a:r>
              <a:rPr lang="en-GB" sz="2400" b="1" dirty="0">
                <a:solidFill>
                  <a:schemeClr val="bg1"/>
                </a:solidFill>
                <a:latin typeface="Century Gothic" panose="020B0502020202020204" pitchFamily="34" charset="0"/>
              </a:rPr>
              <a:t> Internal Test Pulse</a:t>
            </a:r>
          </a:p>
        </p:txBody>
      </p:sp>
      <p:sp>
        <p:nvSpPr>
          <p:cNvPr id="18" name="Rectangle 17">
            <a:extLst>
              <a:ext uri="{FF2B5EF4-FFF2-40B4-BE49-F238E27FC236}">
                <a16:creationId xmlns:a16="http://schemas.microsoft.com/office/drawing/2014/main" id="{695385CC-D1E0-554F-95AE-37A1188843F4}"/>
              </a:ext>
            </a:extLst>
          </p:cNvPr>
          <p:cNvSpPr/>
          <p:nvPr/>
        </p:nvSpPr>
        <p:spPr>
          <a:xfrm>
            <a:off x="323528" y="758407"/>
            <a:ext cx="8363272" cy="430887"/>
          </a:xfrm>
          <a:prstGeom prst="rect">
            <a:avLst/>
          </a:prstGeom>
          <a:noFill/>
          <a:ln>
            <a:noFill/>
          </a:ln>
        </p:spPr>
        <p:txBody>
          <a:bodyPr wrap="square">
            <a:spAutoFit/>
          </a:bodyPr>
          <a:lstStyle/>
          <a:p>
            <a:pPr marL="171450" indent="-171450">
              <a:buFont typeface="Wingdings" pitchFamily="2" charset="2"/>
              <a:buChar char="q"/>
            </a:pPr>
            <a:r>
              <a:rPr lang="it-IT" sz="1100" dirty="0" err="1">
                <a:latin typeface="Century Gothic" panose="020B0502020202020204" pitchFamily="34" charset="0"/>
              </a:rPr>
              <a:t>Keep</a:t>
            </a:r>
            <a:r>
              <a:rPr lang="it-IT" sz="1100" dirty="0">
                <a:latin typeface="Century Gothic" panose="020B0502020202020204" pitchFamily="34" charset="0"/>
              </a:rPr>
              <a:t> </a:t>
            </a:r>
            <a:r>
              <a:rPr lang="it-IT" sz="1100" dirty="0" err="1">
                <a:latin typeface="Century Gothic" panose="020B0502020202020204" pitchFamily="34" charset="0"/>
              </a:rPr>
              <a:t>into</a:t>
            </a:r>
            <a:r>
              <a:rPr lang="it-IT" sz="1100" dirty="0">
                <a:latin typeface="Century Gothic" panose="020B0502020202020204" pitchFamily="34" charset="0"/>
              </a:rPr>
              <a:t> account </a:t>
            </a:r>
            <a:r>
              <a:rPr lang="it-IT" sz="1100" dirty="0" err="1">
                <a:latin typeface="Century Gothic" panose="020B0502020202020204" pitchFamily="34" charset="0"/>
              </a:rPr>
              <a:t>that</a:t>
            </a:r>
            <a:r>
              <a:rPr lang="it-IT" sz="1100" dirty="0">
                <a:latin typeface="Century Gothic" panose="020B0502020202020204" pitchFamily="34" charset="0"/>
              </a:rPr>
              <a:t> the </a:t>
            </a:r>
            <a:r>
              <a:rPr lang="it-IT" sz="1100" dirty="0" err="1">
                <a:latin typeface="Century Gothic" panose="020B0502020202020204" pitchFamily="34" charset="0"/>
              </a:rPr>
              <a:t>register</a:t>
            </a:r>
            <a:r>
              <a:rPr lang="it-IT" sz="1100" dirty="0">
                <a:latin typeface="Century Gothic" panose="020B0502020202020204" pitchFamily="34" charset="0"/>
              </a:rPr>
              <a:t> </a:t>
            </a:r>
            <a:r>
              <a:rPr lang="it-IT" sz="1100" dirty="0" err="1">
                <a:latin typeface="Century Gothic" panose="020B0502020202020204" pitchFamily="34" charset="0"/>
              </a:rPr>
              <a:t>which</a:t>
            </a:r>
            <a:r>
              <a:rPr lang="it-IT" sz="1100" dirty="0">
                <a:latin typeface="Century Gothic" panose="020B0502020202020204" pitchFamily="34" charset="0"/>
              </a:rPr>
              <a:t> sets the </a:t>
            </a:r>
            <a:r>
              <a:rPr lang="it-IT" sz="1100" dirty="0" err="1">
                <a:latin typeface="Century Gothic" panose="020B0502020202020204" pitchFamily="34" charset="0"/>
              </a:rPr>
              <a:t>pulse</a:t>
            </a:r>
            <a:r>
              <a:rPr lang="it-IT" sz="1100" dirty="0">
                <a:latin typeface="Century Gothic" panose="020B0502020202020204" pitchFamily="34" charset="0"/>
              </a:rPr>
              <a:t> </a:t>
            </a:r>
            <a:r>
              <a:rPr lang="it-IT" sz="1100" dirty="0" err="1">
                <a:latin typeface="Century Gothic" panose="020B0502020202020204" pitchFamily="34" charset="0"/>
              </a:rPr>
              <a:t>amplitude</a:t>
            </a:r>
            <a:r>
              <a:rPr lang="it-IT" sz="1100" dirty="0">
                <a:latin typeface="Century Gothic" panose="020B0502020202020204" pitchFamily="34" charset="0"/>
              </a:rPr>
              <a:t> can be reset by </a:t>
            </a:r>
            <a:r>
              <a:rPr lang="it-IT" sz="1100" dirty="0" err="1">
                <a:latin typeface="Century Gothic" panose="020B0502020202020204" pitchFamily="34" charset="0"/>
              </a:rPr>
              <a:t>using</a:t>
            </a:r>
            <a:r>
              <a:rPr lang="it-IT" sz="1100" dirty="0">
                <a:latin typeface="Century Gothic" panose="020B0502020202020204" pitchFamily="34" charset="0"/>
              </a:rPr>
              <a:t> the «reset </a:t>
            </a:r>
            <a:r>
              <a:rPr lang="it-IT" sz="1100" dirty="0" err="1">
                <a:latin typeface="Century Gothic" panose="020B0502020202020204" pitchFamily="34" charset="0"/>
              </a:rPr>
              <a:t>signal</a:t>
            </a:r>
            <a:r>
              <a:rPr lang="it-IT" sz="1100" dirty="0">
                <a:latin typeface="Century Gothic" panose="020B0502020202020204" pitchFamily="34" charset="0"/>
              </a:rPr>
              <a:t>» (PAD 60) </a:t>
            </a:r>
            <a:r>
              <a:rPr lang="it-IT" sz="1100" dirty="0" err="1">
                <a:latin typeface="Century Gothic" panose="020B0502020202020204" pitchFamily="34" charset="0"/>
              </a:rPr>
              <a:t>which</a:t>
            </a:r>
            <a:r>
              <a:rPr lang="it-IT" sz="1100" dirty="0">
                <a:latin typeface="Century Gothic" panose="020B0502020202020204" pitchFamily="34" charset="0"/>
              </a:rPr>
              <a:t> </a:t>
            </a:r>
            <a:r>
              <a:rPr lang="it-IT" sz="1100" dirty="0" err="1">
                <a:latin typeface="Century Gothic" panose="020B0502020202020204" pitchFamily="34" charset="0"/>
              </a:rPr>
              <a:t>controls</a:t>
            </a:r>
            <a:r>
              <a:rPr lang="it-IT" sz="1100" dirty="0">
                <a:latin typeface="Century Gothic" panose="020B0502020202020204" pitchFamily="34" charset="0"/>
              </a:rPr>
              <a:t> </a:t>
            </a:r>
            <a:r>
              <a:rPr lang="it-IT" sz="1100" dirty="0" err="1">
                <a:latin typeface="Century Gothic" panose="020B0502020202020204" pitchFamily="34" charset="0"/>
              </a:rPr>
              <a:t>all</a:t>
            </a:r>
            <a:r>
              <a:rPr lang="it-IT" sz="1100" dirty="0">
                <a:latin typeface="Century Gothic" panose="020B0502020202020204" pitchFamily="34" charset="0"/>
              </a:rPr>
              <a:t> the </a:t>
            </a:r>
            <a:r>
              <a:rPr lang="it-IT" sz="1100" dirty="0" err="1">
                <a:latin typeface="Century Gothic" panose="020B0502020202020204" pitchFamily="34" charset="0"/>
              </a:rPr>
              <a:t>register</a:t>
            </a:r>
            <a:r>
              <a:rPr lang="it-IT" sz="1100" dirty="0">
                <a:latin typeface="Century Gothic" panose="020B0502020202020204" pitchFamily="34" charset="0"/>
              </a:rPr>
              <a:t> </a:t>
            </a:r>
            <a:r>
              <a:rPr lang="it-IT" sz="1100" dirty="0" err="1">
                <a:latin typeface="Century Gothic" panose="020B0502020202020204" pitchFamily="34" charset="0"/>
              </a:rPr>
              <a:t>chain</a:t>
            </a:r>
            <a:r>
              <a:rPr lang="it-IT" sz="1100" dirty="0">
                <a:latin typeface="Century Gothic" panose="020B0502020202020204" pitchFamily="34" charset="0"/>
              </a:rPr>
              <a:t> of FAST2.</a:t>
            </a:r>
            <a:endParaRPr lang="it-IT" sz="1200" dirty="0">
              <a:solidFill>
                <a:srgbClr val="C00000"/>
              </a:solidFill>
              <a:latin typeface="Century Gothic" panose="020B0502020202020204" pitchFamily="34" charset="0"/>
            </a:endParaRPr>
          </a:p>
        </p:txBody>
      </p:sp>
      <p:pic>
        <p:nvPicPr>
          <p:cNvPr id="3" name="Picture 2">
            <a:extLst>
              <a:ext uri="{FF2B5EF4-FFF2-40B4-BE49-F238E27FC236}">
                <a16:creationId xmlns:a16="http://schemas.microsoft.com/office/drawing/2014/main" id="{6ED30769-822E-114C-9902-E13F782F0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1181579"/>
            <a:ext cx="2592288" cy="764344"/>
          </a:xfrm>
          <a:prstGeom prst="rect">
            <a:avLst/>
          </a:prstGeom>
        </p:spPr>
      </p:pic>
      <p:cxnSp>
        <p:nvCxnSpPr>
          <p:cNvPr id="7" name="Straight Arrow Connector 6">
            <a:extLst>
              <a:ext uri="{FF2B5EF4-FFF2-40B4-BE49-F238E27FC236}">
                <a16:creationId xmlns:a16="http://schemas.microsoft.com/office/drawing/2014/main" id="{BC2C8717-0350-BF4A-9AD5-4E7C27B391FF}"/>
              </a:ext>
            </a:extLst>
          </p:cNvPr>
          <p:cNvCxnSpPr/>
          <p:nvPr/>
        </p:nvCxnSpPr>
        <p:spPr>
          <a:xfrm>
            <a:off x="8316416" y="973850"/>
            <a:ext cx="448761" cy="6938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ECDB5A6-56F3-C84A-9DFA-10B9DF4A9F26}"/>
              </a:ext>
            </a:extLst>
          </p:cNvPr>
          <p:cNvSpPr txBox="1"/>
          <p:nvPr/>
        </p:nvSpPr>
        <p:spPr>
          <a:xfrm>
            <a:off x="8149502" y="1981483"/>
            <a:ext cx="782587" cy="261610"/>
          </a:xfrm>
          <a:prstGeom prst="rect">
            <a:avLst/>
          </a:prstGeom>
          <a:noFill/>
        </p:spPr>
        <p:txBody>
          <a:bodyPr wrap="none" rtlCol="0">
            <a:spAutoFit/>
          </a:bodyPr>
          <a:lstStyle/>
          <a:p>
            <a:r>
              <a:rPr lang="it-IT" sz="1100" dirty="0">
                <a:latin typeface="Century Gothic" panose="020B0502020202020204" pitchFamily="34" charset="0"/>
                <a:hlinkClick r:id="rId4"/>
              </a:rPr>
              <a:t>Drive link</a:t>
            </a:r>
            <a:endParaRPr lang="it-IT" sz="1100" dirty="0">
              <a:latin typeface="Century Gothic" panose="020B0502020202020204" pitchFamily="34" charset="0"/>
            </a:endParaRPr>
          </a:p>
        </p:txBody>
      </p:sp>
      <p:sp>
        <p:nvSpPr>
          <p:cNvPr id="12" name="Rectangle 11">
            <a:extLst>
              <a:ext uri="{FF2B5EF4-FFF2-40B4-BE49-F238E27FC236}">
                <a16:creationId xmlns:a16="http://schemas.microsoft.com/office/drawing/2014/main" id="{6E3B26D9-BB8C-FD4C-A4FD-5CE27BCC669C}"/>
              </a:ext>
            </a:extLst>
          </p:cNvPr>
          <p:cNvSpPr/>
          <p:nvPr/>
        </p:nvSpPr>
        <p:spPr>
          <a:xfrm>
            <a:off x="323528" y="1286629"/>
            <a:ext cx="5614817" cy="600164"/>
          </a:xfrm>
          <a:prstGeom prst="rect">
            <a:avLst/>
          </a:prstGeom>
          <a:noFill/>
          <a:ln>
            <a:noFill/>
          </a:ln>
        </p:spPr>
        <p:txBody>
          <a:bodyPr wrap="square">
            <a:spAutoFit/>
          </a:bodyPr>
          <a:lstStyle/>
          <a:p>
            <a:pPr marL="171450" indent="-171450">
              <a:buFont typeface="Wingdings" pitchFamily="2" charset="2"/>
              <a:buChar char="q"/>
            </a:pPr>
            <a:r>
              <a:rPr lang="it-IT" sz="1100" dirty="0">
                <a:latin typeface="Century Gothic" panose="020B0502020202020204" pitchFamily="34" charset="0"/>
              </a:rPr>
              <a:t>Be </a:t>
            </a:r>
            <a:r>
              <a:rPr lang="it-IT" sz="1100" dirty="0" err="1">
                <a:latin typeface="Century Gothic" panose="020B0502020202020204" pitchFamily="34" charset="0"/>
              </a:rPr>
              <a:t>careful</a:t>
            </a:r>
            <a:r>
              <a:rPr lang="it-IT" sz="1100" dirty="0">
                <a:latin typeface="Century Gothic" panose="020B0502020202020204" pitchFamily="34" charset="0"/>
              </a:rPr>
              <a:t> </a:t>
            </a:r>
            <a:r>
              <a:rPr lang="it-IT" sz="1100" dirty="0" err="1">
                <a:latin typeface="Century Gothic" panose="020B0502020202020204" pitchFamily="34" charset="0"/>
              </a:rPr>
              <a:t>during</a:t>
            </a:r>
            <a:r>
              <a:rPr lang="it-IT" sz="1100" dirty="0">
                <a:latin typeface="Century Gothic" panose="020B0502020202020204" pitchFamily="34" charset="0"/>
              </a:rPr>
              <a:t> </a:t>
            </a:r>
            <a:r>
              <a:rPr lang="it-IT" sz="1100" dirty="0" err="1">
                <a:latin typeface="Century Gothic" panose="020B0502020202020204" pitchFamily="34" charset="0"/>
              </a:rPr>
              <a:t>this</a:t>
            </a:r>
            <a:r>
              <a:rPr lang="it-IT" sz="1100" dirty="0">
                <a:latin typeface="Century Gothic" panose="020B0502020202020204" pitchFamily="34" charset="0"/>
              </a:rPr>
              <a:t> </a:t>
            </a:r>
            <a:r>
              <a:rPr lang="it-IT" sz="1100" dirty="0" err="1">
                <a:latin typeface="Century Gothic" panose="020B0502020202020204" pitchFamily="34" charset="0"/>
              </a:rPr>
              <a:t>opereation</a:t>
            </a:r>
            <a:r>
              <a:rPr lang="it-IT" sz="1100" dirty="0">
                <a:latin typeface="Century Gothic" panose="020B0502020202020204" pitchFamily="34" charset="0"/>
              </a:rPr>
              <a:t> </a:t>
            </a:r>
            <a:r>
              <a:rPr lang="it-IT" sz="1100" dirty="0" err="1">
                <a:latin typeface="Century Gothic" panose="020B0502020202020204" pitchFamily="34" charset="0"/>
              </a:rPr>
              <a:t>becase</a:t>
            </a:r>
            <a:r>
              <a:rPr lang="it-IT" sz="1100" dirty="0">
                <a:latin typeface="Century Gothic" panose="020B0502020202020204" pitchFamily="34" charset="0"/>
              </a:rPr>
              <a:t> the reset </a:t>
            </a:r>
            <a:r>
              <a:rPr lang="it-IT" sz="1100" dirty="0" err="1">
                <a:latin typeface="Century Gothic" panose="020B0502020202020204" pitchFamily="34" charset="0"/>
              </a:rPr>
              <a:t>inject</a:t>
            </a:r>
            <a:r>
              <a:rPr lang="it-IT" sz="1100" dirty="0">
                <a:latin typeface="Century Gothic" panose="020B0502020202020204" pitchFamily="34" charset="0"/>
              </a:rPr>
              <a:t> </a:t>
            </a:r>
            <a:r>
              <a:rPr lang="it-IT" sz="1100" dirty="0" err="1">
                <a:latin typeface="Century Gothic" panose="020B0502020202020204" pitchFamily="34" charset="0"/>
              </a:rPr>
              <a:t>charge</a:t>
            </a:r>
            <a:r>
              <a:rPr lang="it-IT" sz="1100" dirty="0">
                <a:latin typeface="Century Gothic" panose="020B0502020202020204" pitchFamily="34" charset="0"/>
              </a:rPr>
              <a:t> in the </a:t>
            </a:r>
            <a:r>
              <a:rPr lang="it-IT" sz="1100" dirty="0" err="1">
                <a:latin typeface="Century Gothic" panose="020B0502020202020204" pitchFamily="34" charset="0"/>
              </a:rPr>
              <a:t>channels</a:t>
            </a:r>
            <a:r>
              <a:rPr lang="it-IT" sz="1100" dirty="0">
                <a:latin typeface="Century Gothic" panose="020B0502020202020204" pitchFamily="34" charset="0"/>
              </a:rPr>
              <a:t> </a:t>
            </a:r>
            <a:r>
              <a:rPr lang="it-IT" sz="1100" dirty="0" err="1">
                <a:latin typeface="Century Gothic" panose="020B0502020202020204" pitchFamily="34" charset="0"/>
              </a:rPr>
              <a:t>which</a:t>
            </a:r>
            <a:r>
              <a:rPr lang="it-IT" sz="1100" dirty="0">
                <a:latin typeface="Century Gothic" panose="020B0502020202020204" pitchFamily="34" charset="0"/>
              </a:rPr>
              <a:t> </a:t>
            </a:r>
            <a:r>
              <a:rPr lang="it-IT" sz="1100" dirty="0" err="1">
                <a:latin typeface="Century Gothic" panose="020B0502020202020204" pitchFamily="34" charset="0"/>
              </a:rPr>
              <a:t>looks</a:t>
            </a:r>
            <a:r>
              <a:rPr lang="it-IT" sz="1100" dirty="0">
                <a:latin typeface="Century Gothic" panose="020B0502020202020204" pitchFamily="34" charset="0"/>
              </a:rPr>
              <a:t> </a:t>
            </a:r>
            <a:r>
              <a:rPr lang="it-IT" sz="1100" dirty="0" err="1">
                <a:latin typeface="Century Gothic" panose="020B0502020202020204" pitchFamily="34" charset="0"/>
              </a:rPr>
              <a:t>like</a:t>
            </a:r>
            <a:r>
              <a:rPr lang="it-IT" sz="1100" dirty="0">
                <a:latin typeface="Century Gothic" panose="020B0502020202020204" pitchFamily="34" charset="0"/>
              </a:rPr>
              <a:t> a </a:t>
            </a:r>
            <a:r>
              <a:rPr lang="it-IT" sz="1100" dirty="0" err="1">
                <a:latin typeface="Century Gothic" panose="020B0502020202020204" pitchFamily="34" charset="0"/>
              </a:rPr>
              <a:t>signal</a:t>
            </a:r>
            <a:r>
              <a:rPr lang="it-IT" sz="1100" dirty="0">
                <a:latin typeface="Century Gothic" panose="020B0502020202020204" pitchFamily="34" charset="0"/>
              </a:rPr>
              <a:t>. To </a:t>
            </a:r>
            <a:r>
              <a:rPr lang="it-IT" sz="1100" dirty="0" err="1">
                <a:latin typeface="Century Gothic" panose="020B0502020202020204" pitchFamily="34" charset="0"/>
              </a:rPr>
              <a:t>avoid</a:t>
            </a:r>
            <a:r>
              <a:rPr lang="it-IT" sz="1100" dirty="0">
                <a:latin typeface="Century Gothic" panose="020B0502020202020204" pitchFamily="34" charset="0"/>
              </a:rPr>
              <a:t> </a:t>
            </a:r>
            <a:r>
              <a:rPr lang="it-IT" sz="1100" dirty="0" err="1">
                <a:latin typeface="Century Gothic" panose="020B0502020202020204" pitchFamily="34" charset="0"/>
              </a:rPr>
              <a:t>this</a:t>
            </a:r>
            <a:r>
              <a:rPr lang="it-IT" sz="1100" dirty="0">
                <a:latin typeface="Century Gothic" panose="020B0502020202020204" pitchFamily="34" charset="0"/>
              </a:rPr>
              <a:t> </a:t>
            </a:r>
            <a:r>
              <a:rPr lang="it-IT" sz="1100" dirty="0" err="1">
                <a:latin typeface="Century Gothic" panose="020B0502020202020204" pitchFamily="34" charset="0"/>
              </a:rPr>
              <a:t>one</a:t>
            </a:r>
            <a:r>
              <a:rPr lang="it-IT" sz="1100" dirty="0">
                <a:latin typeface="Century Gothic" panose="020B0502020202020204" pitchFamily="34" charset="0"/>
              </a:rPr>
              <a:t> can </a:t>
            </a:r>
            <a:r>
              <a:rPr lang="it-IT" sz="1100" dirty="0" err="1">
                <a:latin typeface="Century Gothic" panose="020B0502020202020204" pitchFamily="34" charset="0"/>
              </a:rPr>
              <a:t>used</a:t>
            </a:r>
            <a:r>
              <a:rPr lang="it-IT" sz="1100" dirty="0">
                <a:latin typeface="Century Gothic" panose="020B0502020202020204" pitchFamily="34" charset="0"/>
              </a:rPr>
              <a:t> the EN </a:t>
            </a:r>
            <a:r>
              <a:rPr lang="it-IT" sz="1100" dirty="0" err="1">
                <a:latin typeface="Century Gothic" panose="020B0502020202020204" pitchFamily="34" charset="0"/>
              </a:rPr>
              <a:t>register</a:t>
            </a:r>
            <a:r>
              <a:rPr lang="it-IT" sz="1100" dirty="0">
                <a:latin typeface="Century Gothic" panose="020B0502020202020204" pitchFamily="34" charset="0"/>
              </a:rPr>
              <a:t> </a:t>
            </a:r>
            <a:r>
              <a:rPr lang="it-IT" sz="1100" dirty="0" err="1">
                <a:latin typeface="Century Gothic" panose="020B0502020202020204" pitchFamily="34" charset="0"/>
              </a:rPr>
              <a:t>which</a:t>
            </a:r>
            <a:r>
              <a:rPr lang="it-IT" sz="1100" dirty="0">
                <a:latin typeface="Century Gothic" panose="020B0502020202020204" pitchFamily="34" charset="0"/>
              </a:rPr>
              <a:t> </a:t>
            </a:r>
            <a:r>
              <a:rPr lang="it-IT" sz="1100" dirty="0" err="1">
                <a:latin typeface="Century Gothic" panose="020B0502020202020204" pitchFamily="34" charset="0"/>
              </a:rPr>
              <a:t>mask</a:t>
            </a:r>
            <a:r>
              <a:rPr lang="it-IT" sz="1100" dirty="0">
                <a:latin typeface="Century Gothic" panose="020B0502020202020204" pitchFamily="34" charset="0"/>
              </a:rPr>
              <a:t> the </a:t>
            </a:r>
            <a:r>
              <a:rPr lang="it-IT" sz="1100" dirty="0" err="1">
                <a:latin typeface="Century Gothic" panose="020B0502020202020204" pitchFamily="34" charset="0"/>
              </a:rPr>
              <a:t>undesired</a:t>
            </a:r>
            <a:r>
              <a:rPr lang="it-IT" sz="1100" dirty="0">
                <a:latin typeface="Century Gothic" panose="020B0502020202020204" pitchFamily="34" charset="0"/>
              </a:rPr>
              <a:t> </a:t>
            </a:r>
            <a:r>
              <a:rPr lang="it-IT" sz="1100" dirty="0" err="1">
                <a:latin typeface="Century Gothic" panose="020B0502020202020204" pitchFamily="34" charset="0"/>
              </a:rPr>
              <a:t>pulse</a:t>
            </a:r>
            <a:r>
              <a:rPr lang="it-IT" sz="1100" dirty="0">
                <a:latin typeface="Century Gothic" panose="020B0502020202020204" pitchFamily="34" charset="0"/>
              </a:rPr>
              <a:t> </a:t>
            </a:r>
            <a:r>
              <a:rPr lang="it-IT" sz="1100" dirty="0" err="1">
                <a:latin typeface="Century Gothic" panose="020B0502020202020204" pitchFamily="34" charset="0"/>
              </a:rPr>
              <a:t>injection</a:t>
            </a:r>
            <a:endParaRPr lang="it-IT" sz="1200" dirty="0">
              <a:solidFill>
                <a:srgbClr val="C00000"/>
              </a:solidFill>
              <a:latin typeface="Century Gothic" panose="020B0502020202020204" pitchFamily="34" charset="0"/>
            </a:endParaRPr>
          </a:p>
        </p:txBody>
      </p:sp>
      <p:pic>
        <p:nvPicPr>
          <p:cNvPr id="11" name="Picture 10">
            <a:extLst>
              <a:ext uri="{FF2B5EF4-FFF2-40B4-BE49-F238E27FC236}">
                <a16:creationId xmlns:a16="http://schemas.microsoft.com/office/drawing/2014/main" id="{B44A1E7A-6FDE-EB4C-857F-638BD99F90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624" y="2552852"/>
            <a:ext cx="2817132" cy="2280317"/>
          </a:xfrm>
          <a:prstGeom prst="rect">
            <a:avLst/>
          </a:prstGeom>
        </p:spPr>
      </p:pic>
      <p:pic>
        <p:nvPicPr>
          <p:cNvPr id="19" name="Picture 18">
            <a:extLst>
              <a:ext uri="{FF2B5EF4-FFF2-40B4-BE49-F238E27FC236}">
                <a16:creationId xmlns:a16="http://schemas.microsoft.com/office/drawing/2014/main" id="{F32ECC99-0163-F94A-9121-6406776BC7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4887" y="2499968"/>
            <a:ext cx="2896992" cy="2344960"/>
          </a:xfrm>
          <a:prstGeom prst="rect">
            <a:avLst/>
          </a:prstGeom>
        </p:spPr>
      </p:pic>
      <p:sp>
        <p:nvSpPr>
          <p:cNvPr id="20" name="TextBox 19">
            <a:extLst>
              <a:ext uri="{FF2B5EF4-FFF2-40B4-BE49-F238E27FC236}">
                <a16:creationId xmlns:a16="http://schemas.microsoft.com/office/drawing/2014/main" id="{B3E8BE15-583C-2247-9911-C3B5244DE8EA}"/>
              </a:ext>
            </a:extLst>
          </p:cNvPr>
          <p:cNvSpPr txBox="1"/>
          <p:nvPr/>
        </p:nvSpPr>
        <p:spPr>
          <a:xfrm>
            <a:off x="1907704" y="2130636"/>
            <a:ext cx="1711687" cy="369332"/>
          </a:xfrm>
          <a:prstGeom prst="rect">
            <a:avLst/>
          </a:prstGeom>
          <a:noFill/>
        </p:spPr>
        <p:txBody>
          <a:bodyPr wrap="none" rtlCol="0">
            <a:spAutoFit/>
          </a:bodyPr>
          <a:lstStyle/>
          <a:p>
            <a:r>
              <a:rPr lang="it-IT" dirty="0"/>
              <a:t>EN=0 (TP </a:t>
            </a:r>
            <a:r>
              <a:rPr lang="it-IT" dirty="0" err="1"/>
              <a:t>active</a:t>
            </a:r>
            <a:r>
              <a:rPr lang="it-IT" dirty="0"/>
              <a:t>)</a:t>
            </a:r>
          </a:p>
        </p:txBody>
      </p:sp>
      <p:sp>
        <p:nvSpPr>
          <p:cNvPr id="23" name="TextBox 22">
            <a:extLst>
              <a:ext uri="{FF2B5EF4-FFF2-40B4-BE49-F238E27FC236}">
                <a16:creationId xmlns:a16="http://schemas.microsoft.com/office/drawing/2014/main" id="{BDEA09EA-CE0A-714C-A6FE-81A06317397D}"/>
              </a:ext>
            </a:extLst>
          </p:cNvPr>
          <p:cNvSpPr txBox="1"/>
          <p:nvPr/>
        </p:nvSpPr>
        <p:spPr>
          <a:xfrm>
            <a:off x="5931474" y="2130636"/>
            <a:ext cx="1996059" cy="369332"/>
          </a:xfrm>
          <a:prstGeom prst="rect">
            <a:avLst/>
          </a:prstGeom>
          <a:noFill/>
        </p:spPr>
        <p:txBody>
          <a:bodyPr wrap="none" rtlCol="0">
            <a:spAutoFit/>
          </a:bodyPr>
          <a:lstStyle/>
          <a:p>
            <a:r>
              <a:rPr lang="it-IT" dirty="0"/>
              <a:t>EN=1.2 (TP </a:t>
            </a:r>
            <a:r>
              <a:rPr lang="it-IT" dirty="0" err="1"/>
              <a:t>disable</a:t>
            </a:r>
            <a:r>
              <a:rPr lang="it-IT" dirty="0"/>
              <a:t>)</a:t>
            </a:r>
          </a:p>
        </p:txBody>
      </p:sp>
      <p:sp>
        <p:nvSpPr>
          <p:cNvPr id="21" name="TextBox 20">
            <a:extLst>
              <a:ext uri="{FF2B5EF4-FFF2-40B4-BE49-F238E27FC236}">
                <a16:creationId xmlns:a16="http://schemas.microsoft.com/office/drawing/2014/main" id="{6B8FD6BD-805B-A648-AD32-8D45FDA7198E}"/>
              </a:ext>
            </a:extLst>
          </p:cNvPr>
          <p:cNvSpPr txBox="1"/>
          <p:nvPr/>
        </p:nvSpPr>
        <p:spPr>
          <a:xfrm>
            <a:off x="592442" y="2499968"/>
            <a:ext cx="500778" cy="276999"/>
          </a:xfrm>
          <a:prstGeom prst="rect">
            <a:avLst/>
          </a:prstGeom>
          <a:noFill/>
        </p:spPr>
        <p:txBody>
          <a:bodyPr wrap="none" rtlCol="0">
            <a:spAutoFit/>
          </a:bodyPr>
          <a:lstStyle/>
          <a:p>
            <a:pPr algn="r"/>
            <a:r>
              <a:rPr lang="it-IT" sz="1200" dirty="0">
                <a:solidFill>
                  <a:srgbClr val="00B050"/>
                </a:solidFill>
              </a:rPr>
              <a:t>reset</a:t>
            </a:r>
          </a:p>
        </p:txBody>
      </p:sp>
      <p:sp>
        <p:nvSpPr>
          <p:cNvPr id="25" name="TextBox 24">
            <a:extLst>
              <a:ext uri="{FF2B5EF4-FFF2-40B4-BE49-F238E27FC236}">
                <a16:creationId xmlns:a16="http://schemas.microsoft.com/office/drawing/2014/main" id="{1E90C081-628F-BD41-A0EC-C75FD1E5E636}"/>
              </a:ext>
            </a:extLst>
          </p:cNvPr>
          <p:cNvSpPr txBox="1"/>
          <p:nvPr/>
        </p:nvSpPr>
        <p:spPr>
          <a:xfrm>
            <a:off x="289602" y="2702759"/>
            <a:ext cx="803618" cy="276999"/>
          </a:xfrm>
          <a:prstGeom prst="rect">
            <a:avLst/>
          </a:prstGeom>
          <a:noFill/>
        </p:spPr>
        <p:txBody>
          <a:bodyPr wrap="none" rtlCol="0">
            <a:spAutoFit/>
          </a:bodyPr>
          <a:lstStyle/>
          <a:p>
            <a:pPr algn="r"/>
            <a:r>
              <a:rPr lang="it-IT" sz="1200" dirty="0">
                <a:solidFill>
                  <a:srgbClr val="00B050"/>
                </a:solidFill>
              </a:rPr>
              <a:t>Trigger TP</a:t>
            </a:r>
          </a:p>
        </p:txBody>
      </p:sp>
      <p:sp>
        <p:nvSpPr>
          <p:cNvPr id="24" name="TextBox 23">
            <a:extLst>
              <a:ext uri="{FF2B5EF4-FFF2-40B4-BE49-F238E27FC236}">
                <a16:creationId xmlns:a16="http://schemas.microsoft.com/office/drawing/2014/main" id="{E14F15C0-8CAF-334E-A874-56B57DB1D8EF}"/>
              </a:ext>
            </a:extLst>
          </p:cNvPr>
          <p:cNvSpPr txBox="1"/>
          <p:nvPr/>
        </p:nvSpPr>
        <p:spPr>
          <a:xfrm>
            <a:off x="404356" y="3315934"/>
            <a:ext cx="585417" cy="276999"/>
          </a:xfrm>
          <a:prstGeom prst="rect">
            <a:avLst/>
          </a:prstGeom>
          <a:noFill/>
        </p:spPr>
        <p:txBody>
          <a:bodyPr wrap="none" rtlCol="0">
            <a:spAutoFit/>
          </a:bodyPr>
          <a:lstStyle/>
          <a:p>
            <a:r>
              <a:rPr lang="it-IT" sz="1200" dirty="0">
                <a:solidFill>
                  <a:srgbClr val="C00000"/>
                </a:solidFill>
              </a:rPr>
              <a:t>CS out</a:t>
            </a:r>
          </a:p>
        </p:txBody>
      </p:sp>
      <p:sp>
        <p:nvSpPr>
          <p:cNvPr id="27" name="TextBox 26">
            <a:extLst>
              <a:ext uri="{FF2B5EF4-FFF2-40B4-BE49-F238E27FC236}">
                <a16:creationId xmlns:a16="http://schemas.microsoft.com/office/drawing/2014/main" id="{DAE68BCE-143D-5246-9CCE-1032A328C0D2}"/>
              </a:ext>
            </a:extLst>
          </p:cNvPr>
          <p:cNvSpPr txBox="1"/>
          <p:nvPr/>
        </p:nvSpPr>
        <p:spPr>
          <a:xfrm>
            <a:off x="333781" y="3908571"/>
            <a:ext cx="636713" cy="276999"/>
          </a:xfrm>
          <a:prstGeom prst="rect">
            <a:avLst/>
          </a:prstGeom>
          <a:noFill/>
        </p:spPr>
        <p:txBody>
          <a:bodyPr wrap="none" rtlCol="0">
            <a:spAutoFit/>
          </a:bodyPr>
          <a:lstStyle/>
          <a:p>
            <a:r>
              <a:rPr lang="it-IT" sz="1200" dirty="0">
                <a:solidFill>
                  <a:srgbClr val="7030A0"/>
                </a:solidFill>
              </a:rPr>
              <a:t>TIA out</a:t>
            </a:r>
          </a:p>
        </p:txBody>
      </p:sp>
      <p:sp>
        <p:nvSpPr>
          <p:cNvPr id="28" name="TextBox 27">
            <a:extLst>
              <a:ext uri="{FF2B5EF4-FFF2-40B4-BE49-F238E27FC236}">
                <a16:creationId xmlns:a16="http://schemas.microsoft.com/office/drawing/2014/main" id="{5E6C1C26-27AD-804F-B282-D3F993227565}"/>
              </a:ext>
            </a:extLst>
          </p:cNvPr>
          <p:cNvSpPr txBox="1"/>
          <p:nvPr/>
        </p:nvSpPr>
        <p:spPr>
          <a:xfrm>
            <a:off x="4694109" y="2529989"/>
            <a:ext cx="500778" cy="276999"/>
          </a:xfrm>
          <a:prstGeom prst="rect">
            <a:avLst/>
          </a:prstGeom>
          <a:noFill/>
        </p:spPr>
        <p:txBody>
          <a:bodyPr wrap="none" rtlCol="0">
            <a:spAutoFit/>
          </a:bodyPr>
          <a:lstStyle/>
          <a:p>
            <a:pPr algn="r"/>
            <a:r>
              <a:rPr lang="it-IT" sz="1200" dirty="0">
                <a:solidFill>
                  <a:srgbClr val="00B050"/>
                </a:solidFill>
              </a:rPr>
              <a:t>reset</a:t>
            </a:r>
          </a:p>
        </p:txBody>
      </p:sp>
      <p:sp>
        <p:nvSpPr>
          <p:cNvPr id="29" name="TextBox 28">
            <a:extLst>
              <a:ext uri="{FF2B5EF4-FFF2-40B4-BE49-F238E27FC236}">
                <a16:creationId xmlns:a16="http://schemas.microsoft.com/office/drawing/2014/main" id="{427DC743-72DB-6746-90E3-B1A3D29E185D}"/>
              </a:ext>
            </a:extLst>
          </p:cNvPr>
          <p:cNvSpPr txBox="1"/>
          <p:nvPr/>
        </p:nvSpPr>
        <p:spPr>
          <a:xfrm>
            <a:off x="4391269" y="2732780"/>
            <a:ext cx="803618" cy="276999"/>
          </a:xfrm>
          <a:prstGeom prst="rect">
            <a:avLst/>
          </a:prstGeom>
          <a:noFill/>
        </p:spPr>
        <p:txBody>
          <a:bodyPr wrap="none" rtlCol="0">
            <a:spAutoFit/>
          </a:bodyPr>
          <a:lstStyle/>
          <a:p>
            <a:pPr algn="r"/>
            <a:r>
              <a:rPr lang="it-IT" sz="1200" dirty="0">
                <a:solidFill>
                  <a:srgbClr val="00B050"/>
                </a:solidFill>
              </a:rPr>
              <a:t>Trigger TP</a:t>
            </a:r>
          </a:p>
        </p:txBody>
      </p:sp>
      <p:sp>
        <p:nvSpPr>
          <p:cNvPr id="30" name="TextBox 29">
            <a:extLst>
              <a:ext uri="{FF2B5EF4-FFF2-40B4-BE49-F238E27FC236}">
                <a16:creationId xmlns:a16="http://schemas.microsoft.com/office/drawing/2014/main" id="{77234FB6-8EF9-3B46-A0A4-DFD615509B68}"/>
              </a:ext>
            </a:extLst>
          </p:cNvPr>
          <p:cNvSpPr txBox="1"/>
          <p:nvPr/>
        </p:nvSpPr>
        <p:spPr>
          <a:xfrm>
            <a:off x="4506023" y="3345955"/>
            <a:ext cx="585417" cy="276999"/>
          </a:xfrm>
          <a:prstGeom prst="rect">
            <a:avLst/>
          </a:prstGeom>
          <a:noFill/>
        </p:spPr>
        <p:txBody>
          <a:bodyPr wrap="none" rtlCol="0">
            <a:spAutoFit/>
          </a:bodyPr>
          <a:lstStyle/>
          <a:p>
            <a:r>
              <a:rPr lang="it-IT" sz="1200" dirty="0">
                <a:solidFill>
                  <a:srgbClr val="C00000"/>
                </a:solidFill>
              </a:rPr>
              <a:t>CS out</a:t>
            </a:r>
          </a:p>
        </p:txBody>
      </p:sp>
      <p:sp>
        <p:nvSpPr>
          <p:cNvPr id="31" name="TextBox 30">
            <a:extLst>
              <a:ext uri="{FF2B5EF4-FFF2-40B4-BE49-F238E27FC236}">
                <a16:creationId xmlns:a16="http://schemas.microsoft.com/office/drawing/2014/main" id="{B4C49212-A5DC-094F-8A5A-8ED0FF46FA4F}"/>
              </a:ext>
            </a:extLst>
          </p:cNvPr>
          <p:cNvSpPr txBox="1"/>
          <p:nvPr/>
        </p:nvSpPr>
        <p:spPr>
          <a:xfrm>
            <a:off x="4435448" y="3938592"/>
            <a:ext cx="636713" cy="276999"/>
          </a:xfrm>
          <a:prstGeom prst="rect">
            <a:avLst/>
          </a:prstGeom>
          <a:noFill/>
        </p:spPr>
        <p:txBody>
          <a:bodyPr wrap="none" rtlCol="0">
            <a:spAutoFit/>
          </a:bodyPr>
          <a:lstStyle/>
          <a:p>
            <a:r>
              <a:rPr lang="it-IT" sz="1200" dirty="0">
                <a:solidFill>
                  <a:srgbClr val="7030A0"/>
                </a:solidFill>
              </a:rPr>
              <a:t>TIA out</a:t>
            </a:r>
          </a:p>
        </p:txBody>
      </p:sp>
      <p:sp>
        <p:nvSpPr>
          <p:cNvPr id="26" name="Rectangle 25">
            <a:extLst>
              <a:ext uri="{FF2B5EF4-FFF2-40B4-BE49-F238E27FC236}">
                <a16:creationId xmlns:a16="http://schemas.microsoft.com/office/drawing/2014/main" id="{1CE93A64-2D15-C642-A360-2441263926C7}"/>
              </a:ext>
            </a:extLst>
          </p:cNvPr>
          <p:cNvSpPr/>
          <p:nvPr/>
        </p:nvSpPr>
        <p:spPr>
          <a:xfrm>
            <a:off x="2293706" y="4254288"/>
            <a:ext cx="978153" cy="253916"/>
          </a:xfrm>
          <a:prstGeom prst="rect">
            <a:avLst/>
          </a:prstGeom>
        </p:spPr>
        <p:txBody>
          <a:bodyPr wrap="none">
            <a:spAutoFit/>
          </a:bodyPr>
          <a:lstStyle/>
          <a:p>
            <a:r>
              <a:rPr lang="it-IT" sz="1050" dirty="0" err="1">
                <a:latin typeface="Century Gothic" panose="020B0502020202020204" pitchFamily="34" charset="0"/>
              </a:rPr>
              <a:t>Ghost</a:t>
            </a:r>
            <a:r>
              <a:rPr lang="it-IT" sz="1050" dirty="0">
                <a:latin typeface="Century Gothic" panose="020B0502020202020204" pitchFamily="34" charset="0"/>
              </a:rPr>
              <a:t> </a:t>
            </a:r>
            <a:r>
              <a:rPr lang="it-IT" sz="1050" dirty="0" err="1">
                <a:latin typeface="Century Gothic" panose="020B0502020202020204" pitchFamily="34" charset="0"/>
              </a:rPr>
              <a:t>signal</a:t>
            </a:r>
            <a:endParaRPr lang="it-IT" sz="1050" dirty="0"/>
          </a:p>
        </p:txBody>
      </p:sp>
      <p:cxnSp>
        <p:nvCxnSpPr>
          <p:cNvPr id="33" name="Straight Arrow Connector 32">
            <a:extLst>
              <a:ext uri="{FF2B5EF4-FFF2-40B4-BE49-F238E27FC236}">
                <a16:creationId xmlns:a16="http://schemas.microsoft.com/office/drawing/2014/main" id="{B0908787-796E-5645-999F-02CF2FE6E9F7}"/>
              </a:ext>
            </a:extLst>
          </p:cNvPr>
          <p:cNvCxnSpPr/>
          <p:nvPr/>
        </p:nvCxnSpPr>
        <p:spPr>
          <a:xfrm flipH="1" flipV="1">
            <a:off x="1907704" y="4215591"/>
            <a:ext cx="288032" cy="169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C1A7A550-DFB9-E34D-A01B-DD5482A6877E}"/>
              </a:ext>
            </a:extLst>
          </p:cNvPr>
          <p:cNvSpPr/>
          <p:nvPr/>
        </p:nvSpPr>
        <p:spPr>
          <a:xfrm>
            <a:off x="6270705" y="4219097"/>
            <a:ext cx="926857" cy="253916"/>
          </a:xfrm>
          <a:prstGeom prst="rect">
            <a:avLst/>
          </a:prstGeom>
        </p:spPr>
        <p:txBody>
          <a:bodyPr wrap="none">
            <a:spAutoFit/>
          </a:bodyPr>
          <a:lstStyle/>
          <a:p>
            <a:r>
              <a:rPr lang="it-IT" sz="1050" dirty="0" err="1">
                <a:latin typeface="Century Gothic" panose="020B0502020202020204" pitchFamily="34" charset="0"/>
              </a:rPr>
              <a:t>Valid</a:t>
            </a:r>
            <a:r>
              <a:rPr lang="it-IT" sz="1050" dirty="0">
                <a:latin typeface="Century Gothic" panose="020B0502020202020204" pitchFamily="34" charset="0"/>
              </a:rPr>
              <a:t> </a:t>
            </a:r>
            <a:r>
              <a:rPr lang="it-IT" sz="1050" dirty="0" err="1">
                <a:latin typeface="Century Gothic" panose="020B0502020202020204" pitchFamily="34" charset="0"/>
              </a:rPr>
              <a:t>signal</a:t>
            </a:r>
            <a:endParaRPr lang="it-IT" sz="1050" dirty="0"/>
          </a:p>
        </p:txBody>
      </p:sp>
      <p:cxnSp>
        <p:nvCxnSpPr>
          <p:cNvPr id="36" name="Straight Arrow Connector 35">
            <a:extLst>
              <a:ext uri="{FF2B5EF4-FFF2-40B4-BE49-F238E27FC236}">
                <a16:creationId xmlns:a16="http://schemas.microsoft.com/office/drawing/2014/main" id="{8B22A2A5-08C3-444E-B33F-28D2C5298338}"/>
              </a:ext>
            </a:extLst>
          </p:cNvPr>
          <p:cNvCxnSpPr>
            <a:cxnSpLocks/>
          </p:cNvCxnSpPr>
          <p:nvPr/>
        </p:nvCxnSpPr>
        <p:spPr>
          <a:xfrm flipV="1">
            <a:off x="7210386" y="4185570"/>
            <a:ext cx="356762" cy="164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11178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it-IT"/>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42</a:t>
            </a:fld>
            <a:endParaRPr lang="en-GB"/>
          </a:p>
        </p:txBody>
      </p:sp>
      <p:sp>
        <p:nvSpPr>
          <p:cNvPr id="4" name="Rettangolo 2">
            <a:extLst>
              <a:ext uri="{FF2B5EF4-FFF2-40B4-BE49-F238E27FC236}">
                <a16:creationId xmlns:a16="http://schemas.microsoft.com/office/drawing/2014/main" id="{02C64A21-09E1-6B47-80D4-B2968DD04A6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ttangolo 23">
            <a:extLst>
              <a:ext uri="{FF2B5EF4-FFF2-40B4-BE49-F238E27FC236}">
                <a16:creationId xmlns:a16="http://schemas.microsoft.com/office/drawing/2014/main" id="{08B0E77A-4AC0-9344-9E32-CF6EE79A50A8}"/>
              </a:ext>
            </a:extLst>
          </p:cNvPr>
          <p:cNvSpPr/>
          <p:nvPr/>
        </p:nvSpPr>
        <p:spPr>
          <a:xfrm>
            <a:off x="1143000" y="185029"/>
            <a:ext cx="6858000" cy="418790"/>
          </a:xfrm>
          <a:prstGeom prst="rect">
            <a:avLst/>
          </a:prstGeom>
        </p:spPr>
        <p:txBody>
          <a:bodyPr wrap="square" lIns="48980" tIns="24490" rIns="48980" bIns="24490">
            <a:spAutoFit/>
          </a:bodyPr>
          <a:lstStyle/>
          <a:p>
            <a:pPr algn="ctr"/>
            <a:r>
              <a:rPr lang="en-GB" sz="2400" b="1" dirty="0">
                <a:solidFill>
                  <a:schemeClr val="bg1"/>
                </a:solidFill>
                <a:latin typeface="Century Gothic" panose="020B0502020202020204" pitchFamily="34" charset="0"/>
              </a:rPr>
              <a:t>Things to do to use FAST2</a:t>
            </a:r>
          </a:p>
        </p:txBody>
      </p:sp>
      <p:sp>
        <p:nvSpPr>
          <p:cNvPr id="6" name="Rectangle 5">
            <a:extLst>
              <a:ext uri="{FF2B5EF4-FFF2-40B4-BE49-F238E27FC236}">
                <a16:creationId xmlns:a16="http://schemas.microsoft.com/office/drawing/2014/main" id="{E56156A4-BD19-1446-901D-31064A574C3B}"/>
              </a:ext>
            </a:extLst>
          </p:cNvPr>
          <p:cNvSpPr/>
          <p:nvPr/>
        </p:nvSpPr>
        <p:spPr>
          <a:xfrm>
            <a:off x="153136" y="675699"/>
            <a:ext cx="8533664" cy="430887"/>
          </a:xfrm>
          <a:prstGeom prst="rect">
            <a:avLst/>
          </a:prstGeom>
          <a:noFill/>
          <a:ln>
            <a:noFill/>
          </a:ln>
        </p:spPr>
        <p:txBody>
          <a:bodyPr wrap="square">
            <a:spAutoFit/>
          </a:bodyPr>
          <a:lstStyle/>
          <a:p>
            <a:pPr marL="171450" indent="-171450">
              <a:buFont typeface="Wingdings" pitchFamily="2" charset="2"/>
              <a:buChar char="q"/>
            </a:pPr>
            <a:r>
              <a:rPr lang="it-IT" sz="1100" dirty="0">
                <a:latin typeface="Century Gothic" panose="020B0502020202020204" pitchFamily="34" charset="0"/>
              </a:rPr>
              <a:t>Mount a </a:t>
            </a:r>
            <a:r>
              <a:rPr lang="it-IT" sz="1100" dirty="0" err="1">
                <a:latin typeface="Century Gothic" panose="020B0502020202020204" pitchFamily="34" charset="0"/>
              </a:rPr>
              <a:t>resistor</a:t>
            </a:r>
            <a:r>
              <a:rPr lang="it-IT" sz="1100" dirty="0">
                <a:latin typeface="Century Gothic" panose="020B0502020202020204" pitchFamily="34" charset="0"/>
              </a:rPr>
              <a:t> of 1.8k ohm in </a:t>
            </a:r>
            <a:r>
              <a:rPr lang="it-IT" sz="1100" dirty="0" err="1">
                <a:latin typeface="Century Gothic" panose="020B0502020202020204" pitchFamily="34" charset="0"/>
              </a:rPr>
              <a:t>parallel</a:t>
            </a:r>
            <a:r>
              <a:rPr lang="it-IT" sz="1100" dirty="0">
                <a:latin typeface="Century Gothic" panose="020B0502020202020204" pitchFamily="34" charset="0"/>
              </a:rPr>
              <a:t> to C20. </a:t>
            </a:r>
            <a:r>
              <a:rPr lang="it-IT" sz="1100" dirty="0" err="1">
                <a:latin typeface="Century Gothic" panose="020B0502020202020204" pitchFamily="34" charset="0"/>
              </a:rPr>
              <a:t>This</a:t>
            </a:r>
            <a:r>
              <a:rPr lang="it-IT" sz="1100" dirty="0">
                <a:latin typeface="Century Gothic" panose="020B0502020202020204" pitchFamily="34" charset="0"/>
              </a:rPr>
              <a:t> </a:t>
            </a:r>
            <a:r>
              <a:rPr lang="it-IT" sz="1100" dirty="0" err="1">
                <a:latin typeface="Century Gothic" panose="020B0502020202020204" pitchFamily="34" charset="0"/>
              </a:rPr>
              <a:t>resistor</a:t>
            </a:r>
            <a:r>
              <a:rPr lang="it-IT" sz="1100" dirty="0">
                <a:latin typeface="Century Gothic" panose="020B0502020202020204" pitchFamily="34" charset="0"/>
              </a:rPr>
              <a:t> </a:t>
            </a:r>
            <a:r>
              <a:rPr lang="it-IT" sz="1100" dirty="0" err="1">
                <a:latin typeface="Century Gothic" panose="020B0502020202020204" pitchFamily="34" charset="0"/>
              </a:rPr>
              <a:t>is</a:t>
            </a:r>
            <a:r>
              <a:rPr lang="it-IT" sz="1100" dirty="0">
                <a:latin typeface="Century Gothic" panose="020B0502020202020204" pitchFamily="34" charset="0"/>
              </a:rPr>
              <a:t> </a:t>
            </a:r>
            <a:r>
              <a:rPr lang="it-IT" sz="1100" dirty="0" err="1">
                <a:latin typeface="Century Gothic" panose="020B0502020202020204" pitchFamily="34" charset="0"/>
              </a:rPr>
              <a:t>required</a:t>
            </a:r>
            <a:r>
              <a:rPr lang="it-IT" sz="1100" dirty="0">
                <a:latin typeface="Century Gothic" panose="020B0502020202020204" pitchFamily="34" charset="0"/>
              </a:rPr>
              <a:t> to </a:t>
            </a:r>
            <a:r>
              <a:rPr lang="it-IT" sz="1100" dirty="0" err="1">
                <a:latin typeface="Century Gothic" panose="020B0502020202020204" pitchFamily="34" charset="0"/>
              </a:rPr>
              <a:t>convert</a:t>
            </a:r>
            <a:r>
              <a:rPr lang="it-IT" sz="1100" dirty="0">
                <a:latin typeface="Century Gothic" panose="020B0502020202020204" pitchFamily="34" charset="0"/>
              </a:rPr>
              <a:t> the </a:t>
            </a:r>
            <a:r>
              <a:rPr lang="it-IT" sz="1100" dirty="0" err="1">
                <a:latin typeface="Century Gothic" panose="020B0502020202020204" pitchFamily="34" charset="0"/>
              </a:rPr>
              <a:t>bias</a:t>
            </a:r>
            <a:r>
              <a:rPr lang="it-IT" sz="1100" dirty="0">
                <a:latin typeface="Century Gothic" panose="020B0502020202020204" pitchFamily="34" charset="0"/>
              </a:rPr>
              <a:t> from «current» to «voltage». </a:t>
            </a:r>
          </a:p>
          <a:p>
            <a:pPr marL="171450" indent="-171450">
              <a:spcAft>
                <a:spcPts val="600"/>
              </a:spcAft>
              <a:buFont typeface="Wingdings" pitchFamily="2" charset="2"/>
              <a:buChar char="q"/>
            </a:pPr>
            <a:endParaRPr lang="it-IT" sz="1100" dirty="0">
              <a:latin typeface="Century Gothic" panose="020B0502020202020204" pitchFamily="34" charset="0"/>
            </a:endParaRPr>
          </a:p>
        </p:txBody>
      </p:sp>
    </p:spTree>
    <p:extLst>
      <p:ext uri="{BB962C8B-B14F-4D97-AF65-F5344CB8AC3E}">
        <p14:creationId xmlns:p14="http://schemas.microsoft.com/office/powerpoint/2010/main" val="16529605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it-IT"/>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43</a:t>
            </a:fld>
            <a:endParaRPr lang="en-GB"/>
          </a:p>
        </p:txBody>
      </p:sp>
    </p:spTree>
    <p:extLst>
      <p:ext uri="{BB962C8B-B14F-4D97-AF65-F5344CB8AC3E}">
        <p14:creationId xmlns:p14="http://schemas.microsoft.com/office/powerpoint/2010/main" val="2911828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it-IT"/>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44</a:t>
            </a:fld>
            <a:endParaRPr lang="en-GB"/>
          </a:p>
        </p:txBody>
      </p:sp>
    </p:spTree>
    <p:extLst>
      <p:ext uri="{BB962C8B-B14F-4D97-AF65-F5344CB8AC3E}">
        <p14:creationId xmlns:p14="http://schemas.microsoft.com/office/powerpoint/2010/main" val="670706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3"/>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it-IT" sz="2400" b="1">
                <a:solidFill>
                  <a:schemeClr val="bg1"/>
                </a:solidFill>
                <a:latin typeface="Century Gothic" panose="020B0502020202020204" pitchFamily="34" charset="0"/>
              </a:rPr>
              <a:t>Solution for the TIA </a:t>
            </a:r>
            <a:r>
              <a:rPr lang="it-IT" sz="2400" b="1" err="1">
                <a:solidFill>
                  <a:schemeClr val="bg1"/>
                </a:solidFill>
                <a:latin typeface="Century Gothic" panose="020B0502020202020204" pitchFamily="34" charset="0"/>
              </a:rPr>
              <a:t>Ibias</a:t>
            </a:r>
            <a:endParaRPr lang="en-GB" sz="2400" b="1">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it-IT"/>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45</a:t>
            </a:fld>
            <a:endParaRPr lang="en-GB"/>
          </a:p>
        </p:txBody>
      </p:sp>
      <p:sp>
        <p:nvSpPr>
          <p:cNvPr id="9" name="Rectangle 8">
            <a:extLst>
              <a:ext uri="{FF2B5EF4-FFF2-40B4-BE49-F238E27FC236}">
                <a16:creationId xmlns:a16="http://schemas.microsoft.com/office/drawing/2014/main" id="{AA66E307-DFEF-A643-8611-D85EEC802C22}"/>
              </a:ext>
            </a:extLst>
          </p:cNvPr>
          <p:cNvSpPr/>
          <p:nvPr/>
        </p:nvSpPr>
        <p:spPr>
          <a:xfrm>
            <a:off x="251520" y="759560"/>
            <a:ext cx="8640960" cy="1431161"/>
          </a:xfrm>
          <a:prstGeom prst="rect">
            <a:avLst/>
          </a:prstGeom>
          <a:noFill/>
          <a:ln>
            <a:noFill/>
          </a:ln>
        </p:spPr>
        <p:txBody>
          <a:bodyPr wrap="square">
            <a:spAutoFit/>
          </a:bodyPr>
          <a:lstStyle/>
          <a:p>
            <a:pPr marL="171450" indent="-171450">
              <a:spcAft>
                <a:spcPts val="600"/>
              </a:spcAft>
              <a:buFont typeface="Wingdings" pitchFamily="2" charset="2"/>
              <a:buChar char="q"/>
            </a:pPr>
            <a:endParaRPr lang="it-IT" sz="1200">
              <a:latin typeface="Century Gothic" panose="020B0502020202020204" pitchFamily="34" charset="0"/>
            </a:endParaRPr>
          </a:p>
          <a:p>
            <a:pPr marL="171450" indent="-171450">
              <a:spcAft>
                <a:spcPts val="600"/>
              </a:spcAft>
              <a:buFont typeface="Wingdings" pitchFamily="2" charset="2"/>
              <a:buChar char="q"/>
            </a:pPr>
            <a:r>
              <a:rPr lang="it-IT" sz="1200">
                <a:latin typeface="Century Gothic" panose="020B0502020202020204" pitchFamily="34" charset="0"/>
              </a:rPr>
              <a:t>The new </a:t>
            </a:r>
            <a:r>
              <a:rPr lang="it-IT" sz="1200" err="1">
                <a:latin typeface="Century Gothic" panose="020B0502020202020204" pitchFamily="34" charset="0"/>
              </a:rPr>
              <a:t>bias</a:t>
            </a:r>
            <a:r>
              <a:rPr lang="it-IT" sz="1200">
                <a:latin typeface="Century Gothic" panose="020B0502020202020204" pitchFamily="34" charset="0"/>
              </a:rPr>
              <a:t> </a:t>
            </a:r>
            <a:r>
              <a:rPr lang="it-IT" sz="1200" err="1">
                <a:latin typeface="Century Gothic" panose="020B0502020202020204" pitchFamily="34" charset="0"/>
              </a:rPr>
              <a:t>allows</a:t>
            </a:r>
            <a:r>
              <a:rPr lang="it-IT" sz="1200">
                <a:latin typeface="Century Gothic" panose="020B0502020202020204" pitchFamily="34" charset="0"/>
              </a:rPr>
              <a:t> a linear </a:t>
            </a:r>
            <a:r>
              <a:rPr lang="it-IT" sz="1200" err="1">
                <a:latin typeface="Century Gothic" panose="020B0502020202020204" pitchFamily="34" charset="0"/>
              </a:rPr>
              <a:t>regulation</a:t>
            </a:r>
            <a:r>
              <a:rPr lang="it-IT" sz="1200">
                <a:latin typeface="Century Gothic" panose="020B0502020202020204" pitchFamily="34" charset="0"/>
              </a:rPr>
              <a:t> up to 1.5 </a:t>
            </a:r>
            <a:r>
              <a:rPr lang="it-IT" sz="1200" err="1">
                <a:latin typeface="Century Gothic" panose="020B0502020202020204" pitchFamily="34" charset="0"/>
              </a:rPr>
              <a:t>mA</a:t>
            </a:r>
            <a:r>
              <a:rPr lang="it-IT" sz="1200">
                <a:latin typeface="Century Gothic" panose="020B0502020202020204" pitchFamily="34" charset="0"/>
              </a:rPr>
              <a:t> </a:t>
            </a:r>
            <a:r>
              <a:rPr lang="it-IT" sz="1200" err="1">
                <a:latin typeface="Century Gothic" panose="020B0502020202020204" pitchFamily="34" charset="0"/>
              </a:rPr>
              <a:t>but</a:t>
            </a:r>
            <a:r>
              <a:rPr lang="it-IT" sz="1200">
                <a:latin typeface="Century Gothic" panose="020B0502020202020204" pitchFamily="34" charset="0"/>
              </a:rPr>
              <a:t> </a:t>
            </a:r>
            <a:r>
              <a:rPr lang="it-IT" sz="1200" err="1">
                <a:latin typeface="Century Gothic" panose="020B0502020202020204" pitchFamily="34" charset="0"/>
              </a:rPr>
              <a:t>at</a:t>
            </a:r>
            <a:r>
              <a:rPr lang="it-IT" sz="1200">
                <a:latin typeface="Century Gothic" panose="020B0502020202020204" pitchFamily="34" charset="0"/>
              </a:rPr>
              <a:t> the moment, </a:t>
            </a:r>
            <a:r>
              <a:rPr lang="it-IT" sz="1200" err="1">
                <a:latin typeface="Century Gothic" panose="020B0502020202020204" pitchFamily="34" charset="0"/>
              </a:rPr>
              <a:t>simulations</a:t>
            </a:r>
            <a:r>
              <a:rPr lang="it-IT" sz="1200">
                <a:latin typeface="Century Gothic" panose="020B0502020202020204" pitchFamily="34" charset="0"/>
              </a:rPr>
              <a:t> do </a:t>
            </a:r>
            <a:r>
              <a:rPr lang="it-IT" sz="1200" err="1">
                <a:latin typeface="Century Gothic" panose="020B0502020202020204" pitchFamily="34" charset="0"/>
              </a:rPr>
              <a:t>not</a:t>
            </a:r>
            <a:r>
              <a:rPr lang="it-IT" sz="1200">
                <a:latin typeface="Century Gothic" panose="020B0502020202020204" pitchFamily="34" charset="0"/>
              </a:rPr>
              <a:t> prove </a:t>
            </a:r>
            <a:r>
              <a:rPr lang="it-IT" sz="1200" err="1">
                <a:latin typeface="Century Gothic" panose="020B0502020202020204" pitchFamily="34" charset="0"/>
              </a:rPr>
              <a:t>that</a:t>
            </a:r>
            <a:r>
              <a:rPr lang="it-IT" sz="1200">
                <a:latin typeface="Century Gothic" panose="020B0502020202020204" pitchFamily="34" charset="0"/>
              </a:rPr>
              <a:t> </a:t>
            </a:r>
            <a:r>
              <a:rPr lang="it-IT" sz="1200" err="1">
                <a:latin typeface="Century Gothic" panose="020B0502020202020204" pitchFamily="34" charset="0"/>
              </a:rPr>
              <a:t>it</a:t>
            </a:r>
            <a:r>
              <a:rPr lang="it-IT" sz="1200">
                <a:latin typeface="Century Gothic" panose="020B0502020202020204" pitchFamily="34" charset="0"/>
              </a:rPr>
              <a:t> </a:t>
            </a:r>
            <a:r>
              <a:rPr lang="it-IT" sz="1200" err="1">
                <a:latin typeface="Century Gothic" panose="020B0502020202020204" pitchFamily="34" charset="0"/>
              </a:rPr>
              <a:t>behaves</a:t>
            </a:r>
            <a:r>
              <a:rPr lang="it-IT" sz="1200">
                <a:latin typeface="Century Gothic" panose="020B0502020202020204" pitchFamily="34" charset="0"/>
              </a:rPr>
              <a:t> </a:t>
            </a:r>
            <a:r>
              <a:rPr lang="it-IT" sz="1200" err="1">
                <a:latin typeface="Century Gothic" panose="020B0502020202020204" pitchFamily="34" charset="0"/>
              </a:rPr>
              <a:t>better</a:t>
            </a:r>
            <a:r>
              <a:rPr lang="it-IT" sz="1200">
                <a:latin typeface="Century Gothic" panose="020B0502020202020204" pitchFamily="34" charset="0"/>
              </a:rPr>
              <a:t> </a:t>
            </a:r>
            <a:r>
              <a:rPr lang="it-IT" sz="1200" err="1">
                <a:latin typeface="Century Gothic" panose="020B0502020202020204" pitchFamily="34" charset="0"/>
              </a:rPr>
              <a:t>than</a:t>
            </a:r>
            <a:r>
              <a:rPr lang="it-IT" sz="1200">
                <a:latin typeface="Century Gothic" panose="020B0502020202020204" pitchFamily="34" charset="0"/>
              </a:rPr>
              <a:t> FAST1. More in general, </a:t>
            </a:r>
            <a:r>
              <a:rPr lang="it-IT" sz="1200" err="1">
                <a:latin typeface="Century Gothic" panose="020B0502020202020204" pitchFamily="34" charset="0"/>
              </a:rPr>
              <a:t>we</a:t>
            </a:r>
            <a:r>
              <a:rPr lang="it-IT" sz="1200">
                <a:latin typeface="Century Gothic" panose="020B0502020202020204" pitchFamily="34" charset="0"/>
              </a:rPr>
              <a:t> </a:t>
            </a:r>
            <a:r>
              <a:rPr lang="it-IT" sz="1200" err="1">
                <a:latin typeface="Century Gothic" panose="020B0502020202020204" pitchFamily="34" charset="0"/>
              </a:rPr>
              <a:t>have</a:t>
            </a:r>
            <a:r>
              <a:rPr lang="it-IT" sz="1200">
                <a:latin typeface="Century Gothic" panose="020B0502020202020204" pitchFamily="34" charset="0"/>
              </a:rPr>
              <a:t> to simulate </a:t>
            </a:r>
            <a:r>
              <a:rPr lang="it-IT" sz="1200" err="1">
                <a:latin typeface="Century Gothic" panose="020B0502020202020204" pitchFamily="34" charset="0"/>
              </a:rPr>
              <a:t>jitter</a:t>
            </a:r>
            <a:r>
              <a:rPr lang="it-IT" sz="1200">
                <a:latin typeface="Century Gothic" panose="020B0502020202020204" pitchFamily="34" charset="0"/>
              </a:rPr>
              <a:t> in a </a:t>
            </a:r>
            <a:r>
              <a:rPr lang="it-IT" sz="1200" err="1">
                <a:latin typeface="Century Gothic" panose="020B0502020202020204" pitchFamily="34" charset="0"/>
              </a:rPr>
              <a:t>different</a:t>
            </a:r>
            <a:r>
              <a:rPr lang="it-IT" sz="1200">
                <a:latin typeface="Century Gothic" panose="020B0502020202020204" pitchFamily="34" charset="0"/>
              </a:rPr>
              <a:t> way </a:t>
            </a:r>
            <a:r>
              <a:rPr lang="it-IT" sz="1200" err="1">
                <a:latin typeface="Century Gothic" panose="020B0502020202020204" pitchFamily="34" charset="0"/>
              </a:rPr>
              <a:t>because</a:t>
            </a:r>
            <a:r>
              <a:rPr lang="it-IT" sz="1200">
                <a:latin typeface="Century Gothic" panose="020B0502020202020204" pitchFamily="34" charset="0"/>
              </a:rPr>
              <a:t> </a:t>
            </a:r>
            <a:r>
              <a:rPr lang="it-IT" sz="1200" err="1">
                <a:latin typeface="Century Gothic" panose="020B0502020202020204" pitchFamily="34" charset="0"/>
              </a:rPr>
              <a:t>at</a:t>
            </a:r>
            <a:r>
              <a:rPr lang="it-IT" sz="1200">
                <a:latin typeface="Century Gothic" panose="020B0502020202020204" pitchFamily="34" charset="0"/>
              </a:rPr>
              <a:t> the moment, </a:t>
            </a:r>
            <a:r>
              <a:rPr lang="it-IT" sz="1200" err="1">
                <a:latin typeface="Century Gothic" panose="020B0502020202020204" pitchFamily="34" charset="0"/>
              </a:rPr>
              <a:t>it</a:t>
            </a:r>
            <a:r>
              <a:rPr lang="it-IT" sz="1200">
                <a:latin typeface="Century Gothic" panose="020B0502020202020204" pitchFamily="34" charset="0"/>
              </a:rPr>
              <a:t> </a:t>
            </a:r>
            <a:r>
              <a:rPr lang="it-IT" sz="1200" err="1">
                <a:latin typeface="Century Gothic" panose="020B0502020202020204" pitchFamily="34" charset="0"/>
              </a:rPr>
              <a:t>depends</a:t>
            </a:r>
            <a:r>
              <a:rPr lang="it-IT" sz="1200">
                <a:latin typeface="Century Gothic" panose="020B0502020202020204" pitchFamily="34" charset="0"/>
              </a:rPr>
              <a:t> in </a:t>
            </a:r>
            <a:r>
              <a:rPr lang="it-IT" sz="1200" err="1">
                <a:latin typeface="Century Gothic" panose="020B0502020202020204" pitchFamily="34" charset="0"/>
              </a:rPr>
              <a:t>several</a:t>
            </a:r>
            <a:r>
              <a:rPr lang="it-IT" sz="1200">
                <a:latin typeface="Century Gothic" panose="020B0502020202020204" pitchFamily="34" charset="0"/>
              </a:rPr>
              <a:t> </a:t>
            </a:r>
            <a:r>
              <a:rPr lang="it-IT" sz="1200" err="1">
                <a:latin typeface="Century Gothic" panose="020B0502020202020204" pitchFamily="34" charset="0"/>
              </a:rPr>
              <a:t>factors</a:t>
            </a:r>
            <a:r>
              <a:rPr lang="it-IT" sz="1200">
                <a:latin typeface="Century Gothic" panose="020B0502020202020204" pitchFamily="34" charset="0"/>
              </a:rPr>
              <a:t> </a:t>
            </a:r>
            <a:r>
              <a:rPr lang="it-IT" sz="1200" err="1">
                <a:latin typeface="Century Gothic" panose="020B0502020202020204" pitchFamily="34" charset="0"/>
              </a:rPr>
              <a:t>like</a:t>
            </a:r>
            <a:r>
              <a:rPr lang="it-IT" sz="1200">
                <a:latin typeface="Century Gothic" panose="020B0502020202020204" pitchFamily="34" charset="0"/>
              </a:rPr>
              <a:t> </a:t>
            </a:r>
            <a:r>
              <a:rPr lang="it-IT" sz="1200" err="1">
                <a:latin typeface="Century Gothic" panose="020B0502020202020204" pitchFamily="34" charset="0"/>
              </a:rPr>
              <a:t>Fmax</a:t>
            </a:r>
            <a:r>
              <a:rPr lang="it-IT" sz="1200">
                <a:latin typeface="Century Gothic" panose="020B0502020202020204" pitchFamily="34" charset="0"/>
              </a:rPr>
              <a:t>, </a:t>
            </a:r>
            <a:r>
              <a:rPr lang="it-IT" sz="1200" err="1">
                <a:latin typeface="Century Gothic" panose="020B0502020202020204" pitchFamily="34" charset="0"/>
              </a:rPr>
              <a:t>stoptime</a:t>
            </a:r>
            <a:r>
              <a:rPr lang="it-IT" sz="1200">
                <a:latin typeface="Century Gothic" panose="020B0502020202020204" pitchFamily="34" charset="0"/>
              </a:rPr>
              <a:t>, </a:t>
            </a:r>
            <a:r>
              <a:rPr lang="it-IT" sz="1200" err="1">
                <a:latin typeface="Century Gothic" panose="020B0502020202020204" pitchFamily="34" charset="0"/>
              </a:rPr>
              <a:t>number</a:t>
            </a:r>
            <a:r>
              <a:rPr lang="it-IT" sz="1200">
                <a:latin typeface="Century Gothic" panose="020B0502020202020204" pitchFamily="34" charset="0"/>
              </a:rPr>
              <a:t> of </a:t>
            </a:r>
            <a:r>
              <a:rPr lang="it-IT" sz="1200" err="1">
                <a:latin typeface="Century Gothic" panose="020B0502020202020204" pitchFamily="34" charset="0"/>
              </a:rPr>
              <a:t>transistors</a:t>
            </a:r>
            <a:r>
              <a:rPr lang="it-IT" sz="1200">
                <a:latin typeface="Century Gothic" panose="020B0502020202020204" pitchFamily="34" charset="0"/>
              </a:rPr>
              <a:t>, </a:t>
            </a:r>
            <a:r>
              <a:rPr lang="it-IT" sz="1200" err="1">
                <a:latin typeface="Century Gothic" panose="020B0502020202020204" pitchFamily="34" charset="0"/>
              </a:rPr>
              <a:t>probes</a:t>
            </a:r>
            <a:r>
              <a:rPr lang="it-IT" sz="1200">
                <a:latin typeface="Century Gothic" panose="020B0502020202020204" pitchFamily="34" charset="0"/>
              </a:rPr>
              <a:t> in the </a:t>
            </a:r>
            <a:r>
              <a:rPr lang="it-IT" sz="1200" err="1">
                <a:latin typeface="Century Gothic" panose="020B0502020202020204" pitchFamily="34" charset="0"/>
              </a:rPr>
              <a:t>schematic</a:t>
            </a:r>
            <a:r>
              <a:rPr lang="it-IT" sz="1200">
                <a:latin typeface="Century Gothic" panose="020B0502020202020204" pitchFamily="34" charset="0"/>
              </a:rPr>
              <a:t>.</a:t>
            </a:r>
          </a:p>
          <a:p>
            <a:pPr marL="171450" indent="-171450">
              <a:spcAft>
                <a:spcPts val="600"/>
              </a:spcAft>
              <a:buFont typeface="Wingdings" pitchFamily="2" charset="2"/>
              <a:buChar char="q"/>
            </a:pPr>
            <a:r>
              <a:rPr lang="it-IT" sz="1200" err="1">
                <a:latin typeface="Century Gothic" panose="020B0502020202020204" pitchFamily="34" charset="0"/>
              </a:rPr>
              <a:t>Would</a:t>
            </a:r>
            <a:r>
              <a:rPr lang="it-IT" sz="1200">
                <a:latin typeface="Century Gothic" panose="020B0502020202020204" pitchFamily="34" charset="0"/>
              </a:rPr>
              <a:t> be </a:t>
            </a:r>
            <a:r>
              <a:rPr lang="it-IT" sz="1200" err="1">
                <a:latin typeface="Century Gothic" panose="020B0502020202020204" pitchFamily="34" charset="0"/>
              </a:rPr>
              <a:t>nice</a:t>
            </a:r>
            <a:r>
              <a:rPr lang="it-IT" sz="1200">
                <a:latin typeface="Century Gothic" panose="020B0502020202020204" pitchFamily="34" charset="0"/>
              </a:rPr>
              <a:t> to </a:t>
            </a:r>
            <a:r>
              <a:rPr lang="it-IT" sz="1200" err="1">
                <a:latin typeface="Century Gothic" panose="020B0502020202020204" pitchFamily="34" charset="0"/>
              </a:rPr>
              <a:t>identify</a:t>
            </a:r>
            <a:r>
              <a:rPr lang="it-IT" sz="1200">
                <a:latin typeface="Century Gothic" panose="020B0502020202020204" pitchFamily="34" charset="0"/>
              </a:rPr>
              <a:t> the best way to simulate </a:t>
            </a:r>
            <a:r>
              <a:rPr lang="it-IT" sz="1200" err="1">
                <a:latin typeface="Century Gothic" panose="020B0502020202020204" pitchFamily="34" charset="0"/>
              </a:rPr>
              <a:t>jitter</a:t>
            </a:r>
            <a:r>
              <a:rPr lang="it-IT" sz="1200">
                <a:latin typeface="Century Gothic" panose="020B0502020202020204" pitchFamily="34" charset="0"/>
              </a:rPr>
              <a:t> with EDA </a:t>
            </a:r>
            <a:r>
              <a:rPr lang="it-IT" sz="1200" err="1">
                <a:latin typeface="Century Gothic" panose="020B0502020202020204" pitchFamily="34" charset="0"/>
              </a:rPr>
              <a:t>tools</a:t>
            </a:r>
            <a:r>
              <a:rPr lang="it-IT" sz="1200">
                <a:latin typeface="Century Gothic" panose="020B0502020202020204" pitchFamily="34" charset="0"/>
              </a:rPr>
              <a:t>.</a:t>
            </a:r>
          </a:p>
          <a:p>
            <a:pPr marL="171450" indent="-171450">
              <a:spcAft>
                <a:spcPts val="600"/>
              </a:spcAft>
              <a:buFont typeface="Wingdings" pitchFamily="2" charset="2"/>
              <a:buChar char="q"/>
            </a:pPr>
            <a:r>
              <a:rPr lang="it-IT" sz="1200">
                <a:latin typeface="Century Gothic" panose="020B0502020202020204" pitchFamily="34" charset="0"/>
              </a:rPr>
              <a:t>Here a </a:t>
            </a:r>
            <a:r>
              <a:rPr lang="it-IT" sz="1200" err="1">
                <a:latin typeface="Century Gothic" panose="020B0502020202020204" pitchFamily="34" charset="0"/>
              </a:rPr>
              <a:t>reference</a:t>
            </a:r>
            <a:r>
              <a:rPr lang="it-IT" sz="1200">
                <a:latin typeface="Century Gothic" panose="020B0502020202020204" pitchFamily="34" charset="0"/>
              </a:rPr>
              <a:t> </a:t>
            </a:r>
            <a:r>
              <a:rPr lang="it-IT" sz="1200" err="1">
                <a:latin typeface="Century Gothic" panose="020B0502020202020204" pitchFamily="34" charset="0"/>
              </a:rPr>
              <a:t>that</a:t>
            </a:r>
            <a:r>
              <a:rPr lang="it-IT" sz="1200">
                <a:latin typeface="Century Gothic" panose="020B0502020202020204" pitchFamily="34" charset="0"/>
              </a:rPr>
              <a:t> </a:t>
            </a:r>
            <a:r>
              <a:rPr lang="it-IT" sz="1200" err="1">
                <a:latin typeface="Century Gothic" panose="020B0502020202020204" pitchFamily="34" charset="0"/>
              </a:rPr>
              <a:t>we</a:t>
            </a:r>
            <a:r>
              <a:rPr lang="it-IT" sz="1200">
                <a:latin typeface="Century Gothic" panose="020B0502020202020204" pitchFamily="34" charset="0"/>
              </a:rPr>
              <a:t> can use to </a:t>
            </a:r>
            <a:r>
              <a:rPr lang="it-IT" sz="1200" err="1">
                <a:latin typeface="Century Gothic" panose="020B0502020202020204" pitchFamily="34" charset="0"/>
              </a:rPr>
              <a:t>proceed</a:t>
            </a:r>
            <a:r>
              <a:rPr lang="it-IT" sz="1200">
                <a:latin typeface="Century Gothic" panose="020B0502020202020204" pitchFamily="34" charset="0"/>
              </a:rPr>
              <a:t> in </a:t>
            </a:r>
            <a:r>
              <a:rPr lang="it-IT" sz="1200" err="1">
                <a:latin typeface="Century Gothic" panose="020B0502020202020204" pitchFamily="34" charset="0"/>
              </a:rPr>
              <a:t>this</a:t>
            </a:r>
            <a:r>
              <a:rPr lang="it-IT" sz="1200">
                <a:latin typeface="Century Gothic" panose="020B0502020202020204" pitchFamily="34" charset="0"/>
              </a:rPr>
              <a:t> </a:t>
            </a:r>
            <a:r>
              <a:rPr lang="it-IT" sz="1200" err="1">
                <a:latin typeface="Century Gothic" panose="020B0502020202020204" pitchFamily="34" charset="0"/>
              </a:rPr>
              <a:t>direction</a:t>
            </a:r>
            <a:r>
              <a:rPr lang="it-IT" sz="1200">
                <a:latin typeface="Century Gothic" panose="020B0502020202020204" pitchFamily="34" charset="0"/>
              </a:rPr>
              <a:t> </a:t>
            </a:r>
          </a:p>
        </p:txBody>
      </p:sp>
    </p:spTree>
    <p:extLst>
      <p:ext uri="{BB962C8B-B14F-4D97-AF65-F5344CB8AC3E}">
        <p14:creationId xmlns:p14="http://schemas.microsoft.com/office/powerpoint/2010/main" val="18902655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3"/>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it-IT" sz="2400" b="1" err="1">
                <a:solidFill>
                  <a:schemeClr val="bg1"/>
                </a:solidFill>
                <a:latin typeface="Century Gothic" panose="020B0502020202020204" pitchFamily="34" charset="0"/>
              </a:rPr>
              <a:t>Possible</a:t>
            </a:r>
            <a:r>
              <a:rPr lang="it-IT" sz="2400" b="1">
                <a:solidFill>
                  <a:schemeClr val="bg1"/>
                </a:solidFill>
                <a:latin typeface="Century Gothic" panose="020B0502020202020204" pitchFamily="34" charset="0"/>
              </a:rPr>
              <a:t> layout </a:t>
            </a:r>
            <a:r>
              <a:rPr lang="it-IT" sz="2400" b="1" err="1">
                <a:solidFill>
                  <a:schemeClr val="bg1"/>
                </a:solidFill>
                <a:latin typeface="Century Gothic" panose="020B0502020202020204" pitchFamily="34" charset="0"/>
              </a:rPr>
              <a:t>improvements</a:t>
            </a:r>
            <a:endParaRPr lang="en-GB" sz="2400" b="1">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it-IT"/>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16416" y="4767264"/>
            <a:ext cx="370384" cy="273844"/>
          </a:xfrm>
        </p:spPr>
        <p:txBody>
          <a:bodyPr/>
          <a:lstStyle/>
          <a:p>
            <a:fld id="{76A9E78D-200E-47C8-AC8C-EF591825DB87}" type="slidenum">
              <a:rPr lang="en-GB" smtClean="0"/>
              <a:pPr/>
              <a:t>46</a:t>
            </a:fld>
            <a:endParaRPr lang="en-GB"/>
          </a:p>
        </p:txBody>
      </p:sp>
      <p:sp>
        <p:nvSpPr>
          <p:cNvPr id="9" name="Rectangle 8">
            <a:extLst>
              <a:ext uri="{FF2B5EF4-FFF2-40B4-BE49-F238E27FC236}">
                <a16:creationId xmlns:a16="http://schemas.microsoft.com/office/drawing/2014/main" id="{AA66E307-DFEF-A643-8611-D85EEC802C22}"/>
              </a:ext>
            </a:extLst>
          </p:cNvPr>
          <p:cNvSpPr/>
          <p:nvPr/>
        </p:nvSpPr>
        <p:spPr>
          <a:xfrm>
            <a:off x="251520" y="759560"/>
            <a:ext cx="8640960" cy="984885"/>
          </a:xfrm>
          <a:prstGeom prst="rect">
            <a:avLst/>
          </a:prstGeom>
          <a:noFill/>
          <a:ln>
            <a:noFill/>
          </a:ln>
        </p:spPr>
        <p:txBody>
          <a:bodyPr wrap="square">
            <a:spAutoFit/>
          </a:bodyPr>
          <a:lstStyle/>
          <a:p>
            <a:pPr marL="171450" indent="-171450">
              <a:spcAft>
                <a:spcPts val="600"/>
              </a:spcAft>
              <a:buFont typeface="Wingdings" pitchFamily="2" charset="2"/>
              <a:buChar char="q"/>
            </a:pPr>
            <a:endParaRPr lang="it-IT" sz="1200">
              <a:latin typeface="Century Gothic" panose="020B0502020202020204" pitchFamily="34" charset="0"/>
            </a:endParaRPr>
          </a:p>
          <a:p>
            <a:pPr marL="171450" indent="-171450">
              <a:spcAft>
                <a:spcPts val="600"/>
              </a:spcAft>
              <a:buFont typeface="Wingdings" pitchFamily="2" charset="2"/>
              <a:buChar char="q"/>
            </a:pPr>
            <a:r>
              <a:rPr lang="it-IT" sz="1200">
                <a:latin typeface="Century Gothic" panose="020B0502020202020204" pitchFamily="34" charset="0"/>
              </a:rPr>
              <a:t>FE and Disc can be </a:t>
            </a:r>
            <a:r>
              <a:rPr lang="it-IT" sz="1200" err="1">
                <a:latin typeface="Century Gothic" panose="020B0502020202020204" pitchFamily="34" charset="0"/>
              </a:rPr>
              <a:t>placed</a:t>
            </a:r>
            <a:r>
              <a:rPr lang="it-IT" sz="1200">
                <a:latin typeface="Century Gothic" panose="020B0502020202020204" pitchFamily="34" charset="0"/>
              </a:rPr>
              <a:t> </a:t>
            </a:r>
            <a:r>
              <a:rPr lang="it-IT" sz="1200" err="1">
                <a:latin typeface="Century Gothic" panose="020B0502020202020204" pitchFamily="34" charset="0"/>
              </a:rPr>
              <a:t>closed</a:t>
            </a:r>
            <a:r>
              <a:rPr lang="it-IT" sz="1200">
                <a:latin typeface="Century Gothic" panose="020B0502020202020204" pitchFamily="34" charset="0"/>
              </a:rPr>
              <a:t>. I </a:t>
            </a:r>
            <a:r>
              <a:rPr lang="it-IT" sz="1200" err="1">
                <a:latin typeface="Century Gothic" panose="020B0502020202020204" pitchFamily="34" charset="0"/>
              </a:rPr>
              <a:t>should</a:t>
            </a:r>
            <a:r>
              <a:rPr lang="it-IT" sz="1200">
                <a:latin typeface="Century Gothic" panose="020B0502020202020204" pitchFamily="34" charset="0"/>
              </a:rPr>
              <a:t> estimate the </a:t>
            </a:r>
            <a:r>
              <a:rPr lang="it-IT" sz="1200" err="1">
                <a:latin typeface="Century Gothic" panose="020B0502020202020204" pitchFamily="34" charset="0"/>
              </a:rPr>
              <a:t>parasitic</a:t>
            </a:r>
            <a:r>
              <a:rPr lang="it-IT" sz="1200">
                <a:latin typeface="Century Gothic" panose="020B0502020202020204" pitchFamily="34" charset="0"/>
              </a:rPr>
              <a:t> </a:t>
            </a:r>
            <a:r>
              <a:rPr lang="it-IT" sz="1200" err="1">
                <a:latin typeface="Century Gothic" panose="020B0502020202020204" pitchFamily="34" charset="0"/>
              </a:rPr>
              <a:t>capacitance</a:t>
            </a:r>
            <a:r>
              <a:rPr lang="it-IT" sz="1200">
                <a:latin typeface="Century Gothic" panose="020B0502020202020204" pitchFamily="34" charset="0"/>
              </a:rPr>
              <a:t> and </a:t>
            </a:r>
            <a:r>
              <a:rPr lang="it-IT" sz="1200" err="1">
                <a:latin typeface="Century Gothic" panose="020B0502020202020204" pitchFamily="34" charset="0"/>
              </a:rPr>
              <a:t>evalute</a:t>
            </a:r>
            <a:r>
              <a:rPr lang="it-IT" sz="1200">
                <a:latin typeface="Century Gothic" panose="020B0502020202020204" pitchFamily="34" charset="0"/>
              </a:rPr>
              <a:t> </a:t>
            </a:r>
            <a:r>
              <a:rPr lang="it-IT" sz="1200" err="1">
                <a:latin typeface="Century Gothic" panose="020B0502020202020204" pitchFamily="34" charset="0"/>
              </a:rPr>
              <a:t>what</a:t>
            </a:r>
            <a:r>
              <a:rPr lang="it-IT" sz="1200">
                <a:latin typeface="Century Gothic" panose="020B0502020202020204" pitchFamily="34" charset="0"/>
              </a:rPr>
              <a:t> </a:t>
            </a:r>
            <a:r>
              <a:rPr lang="it-IT" sz="1200" err="1">
                <a:latin typeface="Century Gothic" panose="020B0502020202020204" pitchFamily="34" charset="0"/>
              </a:rPr>
              <a:t>we</a:t>
            </a:r>
            <a:r>
              <a:rPr lang="it-IT" sz="1200">
                <a:latin typeface="Century Gothic" panose="020B0502020202020204" pitchFamily="34" charset="0"/>
              </a:rPr>
              <a:t> can </a:t>
            </a:r>
            <a:r>
              <a:rPr lang="it-IT" sz="1200" err="1">
                <a:latin typeface="Century Gothic" panose="020B0502020202020204" pitchFamily="34" charset="0"/>
              </a:rPr>
              <a:t>get</a:t>
            </a:r>
            <a:r>
              <a:rPr lang="it-IT" sz="1200">
                <a:latin typeface="Century Gothic" panose="020B0502020202020204" pitchFamily="34" charset="0"/>
              </a:rPr>
              <a:t> with </a:t>
            </a:r>
            <a:r>
              <a:rPr lang="it-IT" sz="1200" err="1">
                <a:latin typeface="Century Gothic" panose="020B0502020202020204" pitchFamily="34" charset="0"/>
              </a:rPr>
              <a:t>this</a:t>
            </a:r>
            <a:r>
              <a:rPr lang="it-IT" sz="1200">
                <a:latin typeface="Century Gothic" panose="020B0502020202020204" pitchFamily="34" charset="0"/>
              </a:rPr>
              <a:t> </a:t>
            </a:r>
            <a:r>
              <a:rPr lang="it-IT" sz="1200" err="1">
                <a:latin typeface="Century Gothic" panose="020B0502020202020204" pitchFamily="34" charset="0"/>
              </a:rPr>
              <a:t>improvement</a:t>
            </a:r>
            <a:endParaRPr lang="it-IT" sz="1200">
              <a:latin typeface="Century Gothic" panose="020B0502020202020204" pitchFamily="34" charset="0"/>
            </a:endParaRPr>
          </a:p>
          <a:p>
            <a:pPr marL="171450" indent="-171450">
              <a:spcAft>
                <a:spcPts val="600"/>
              </a:spcAft>
              <a:buFont typeface="Wingdings" pitchFamily="2" charset="2"/>
              <a:buChar char="q"/>
            </a:pPr>
            <a:r>
              <a:rPr lang="it-IT" sz="1200" err="1">
                <a:latin typeface="Century Gothic" panose="020B0502020202020204" pitchFamily="34" charset="0"/>
              </a:rPr>
              <a:t>Mismatch</a:t>
            </a:r>
            <a:r>
              <a:rPr lang="it-IT" sz="1200">
                <a:latin typeface="Century Gothic" panose="020B0502020202020204" pitchFamily="34" charset="0"/>
              </a:rPr>
              <a:t> in the disc stage 2. Input trans are </a:t>
            </a:r>
            <a:r>
              <a:rPr lang="it-IT" sz="1200" err="1">
                <a:latin typeface="Century Gothic" panose="020B0502020202020204" pitchFamily="34" charset="0"/>
              </a:rPr>
              <a:t>really</a:t>
            </a:r>
            <a:r>
              <a:rPr lang="it-IT" sz="1200">
                <a:latin typeface="Century Gothic" panose="020B0502020202020204" pitchFamily="34" charset="0"/>
              </a:rPr>
              <a:t> small</a:t>
            </a:r>
          </a:p>
        </p:txBody>
      </p:sp>
    </p:spTree>
    <p:extLst>
      <p:ext uri="{BB962C8B-B14F-4D97-AF65-F5344CB8AC3E}">
        <p14:creationId xmlns:p14="http://schemas.microsoft.com/office/powerpoint/2010/main" val="3047193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en-GB" sz="2400" b="1">
                <a:solidFill>
                  <a:schemeClr val="bg1"/>
                </a:solidFill>
                <a:latin typeface="Century Gothic" panose="020B0502020202020204" pitchFamily="34" charset="0"/>
              </a:rPr>
              <a:t>Excessive IR drop in current bias</a:t>
            </a:r>
          </a:p>
        </p:txBody>
      </p:sp>
      <p:sp>
        <p:nvSpPr>
          <p:cNvPr id="4" name="TextBox 3">
            <a:extLst>
              <a:ext uri="{FF2B5EF4-FFF2-40B4-BE49-F238E27FC236}">
                <a16:creationId xmlns:a16="http://schemas.microsoft.com/office/drawing/2014/main" id="{35503019-393F-9D4C-A43B-FA512725C0C3}"/>
              </a:ext>
            </a:extLst>
          </p:cNvPr>
          <p:cNvSpPr txBox="1"/>
          <p:nvPr/>
        </p:nvSpPr>
        <p:spPr>
          <a:xfrm>
            <a:off x="503548" y="1193851"/>
            <a:ext cx="8136904" cy="1231106"/>
          </a:xfrm>
          <a:prstGeom prst="rect">
            <a:avLst/>
          </a:prstGeom>
          <a:noFill/>
          <a:ln>
            <a:noFill/>
          </a:ln>
        </p:spPr>
        <p:txBody>
          <a:bodyPr wrap="square" rtlCol="0">
            <a:spAutoFit/>
          </a:bodyPr>
          <a:lstStyle/>
          <a:p>
            <a:endParaRPr lang="en-GB" sz="500">
              <a:latin typeface="Century Gothic" panose="020B0502020202020204" pitchFamily="34" charset="0"/>
            </a:endParaRPr>
          </a:p>
          <a:p>
            <a:r>
              <a:rPr lang="en-GB" sz="1200">
                <a:latin typeface="Century Gothic" panose="020B0502020202020204" pitchFamily="34" charset="0"/>
              </a:rPr>
              <a:t>Three currents are provided from the PCB to FAST to enable </a:t>
            </a:r>
            <a:r>
              <a:rPr lang="en-GB" sz="1200" b="1">
                <a:latin typeface="Century Gothic" panose="020B0502020202020204" pitchFamily="34" charset="0"/>
              </a:rPr>
              <a:t>preamp</a:t>
            </a:r>
            <a:r>
              <a:rPr lang="en-GB" sz="1200">
                <a:latin typeface="Century Gothic" panose="020B0502020202020204" pitchFamily="34" charset="0"/>
              </a:rPr>
              <a:t> and </a:t>
            </a:r>
            <a:r>
              <a:rPr lang="en-GB" sz="1200" b="1">
                <a:latin typeface="Century Gothic" panose="020B0502020202020204" pitchFamily="34" charset="0"/>
              </a:rPr>
              <a:t>discriminator</a:t>
            </a:r>
            <a:r>
              <a:rPr lang="en-GB" sz="1200">
                <a:latin typeface="Century Gothic" panose="020B0502020202020204" pitchFamily="34" charset="0"/>
              </a:rPr>
              <a:t>. Each of these currents is physically provided through two PADs placed on the right and left chip edge and reaches the 20 channels of the chip. The metal line used to provide this currents has a geometry of 0.8 x 5000 um2 with a not negligible resistance of about 750 Ω which generates undesired IR drop. </a:t>
            </a:r>
          </a:p>
          <a:p>
            <a:endParaRPr lang="en-GB" sz="1200">
              <a:latin typeface="Century Gothic" panose="020B0502020202020204" pitchFamily="34" charset="0"/>
            </a:endParaRPr>
          </a:p>
          <a:p>
            <a:endParaRPr lang="en-GB" sz="900">
              <a:latin typeface="Century Gothic" panose="020B0502020202020204" pitchFamily="34" charset="0"/>
            </a:endParaRPr>
          </a:p>
        </p:txBody>
      </p:sp>
      <p:sp>
        <p:nvSpPr>
          <p:cNvPr id="5" name="Rectangle 4">
            <a:extLst>
              <a:ext uri="{FF2B5EF4-FFF2-40B4-BE49-F238E27FC236}">
                <a16:creationId xmlns:a16="http://schemas.microsoft.com/office/drawing/2014/main" id="{FECFD7B7-6C67-8D4C-82E8-3B3BF37F3EDF}"/>
              </a:ext>
            </a:extLst>
          </p:cNvPr>
          <p:cNvSpPr/>
          <p:nvPr/>
        </p:nvSpPr>
        <p:spPr>
          <a:xfrm>
            <a:off x="3435691" y="954357"/>
            <a:ext cx="1922321" cy="307777"/>
          </a:xfrm>
          <a:prstGeom prst="rect">
            <a:avLst/>
          </a:prstGeom>
          <a:solidFill>
            <a:schemeClr val="bg1"/>
          </a:solidFill>
        </p:spPr>
        <p:txBody>
          <a:bodyPr wrap="none">
            <a:spAutoFit/>
          </a:bodyPr>
          <a:lstStyle/>
          <a:p>
            <a:r>
              <a:rPr lang="en-GB" sz="1400" b="1">
                <a:latin typeface="Century Gothic" panose="020B0502020202020204" pitchFamily="34" charset="0"/>
              </a:rPr>
              <a:t>Problem description</a:t>
            </a:r>
            <a:endParaRPr lang="en-GB" sz="1400" b="1"/>
          </a:p>
        </p:txBody>
      </p:sp>
      <p:pic>
        <p:nvPicPr>
          <p:cNvPr id="10" name="Picture 9">
            <a:extLst>
              <a:ext uri="{FF2B5EF4-FFF2-40B4-BE49-F238E27FC236}">
                <a16:creationId xmlns:a16="http://schemas.microsoft.com/office/drawing/2014/main" id="{45BE7680-9FB7-B442-8E9D-DAFF97F6BE1E}"/>
              </a:ext>
            </a:extLst>
          </p:cNvPr>
          <p:cNvPicPr>
            <a:picLocks noChangeAspect="1"/>
          </p:cNvPicPr>
          <p:nvPr/>
        </p:nvPicPr>
        <p:blipFill>
          <a:blip r:embed="rId3"/>
          <a:stretch>
            <a:fillRect/>
          </a:stretch>
        </p:blipFill>
        <p:spPr>
          <a:xfrm>
            <a:off x="5234602" y="2889965"/>
            <a:ext cx="2986973" cy="554284"/>
          </a:xfrm>
          <a:prstGeom prst="rect">
            <a:avLst/>
          </a:prstGeom>
        </p:spPr>
      </p:pic>
      <p:pic>
        <p:nvPicPr>
          <p:cNvPr id="12" name="Picture 11">
            <a:extLst>
              <a:ext uri="{FF2B5EF4-FFF2-40B4-BE49-F238E27FC236}">
                <a16:creationId xmlns:a16="http://schemas.microsoft.com/office/drawing/2014/main" id="{25310BEA-9E03-4D46-8ED3-961DC2B3238B}"/>
              </a:ext>
            </a:extLst>
          </p:cNvPr>
          <p:cNvPicPr>
            <a:picLocks noChangeAspect="1"/>
          </p:cNvPicPr>
          <p:nvPr/>
        </p:nvPicPr>
        <p:blipFill>
          <a:blip r:embed="rId4"/>
          <a:stretch>
            <a:fillRect/>
          </a:stretch>
        </p:blipFill>
        <p:spPr>
          <a:xfrm>
            <a:off x="611560" y="2636155"/>
            <a:ext cx="3676901" cy="1231739"/>
          </a:xfrm>
          <a:prstGeom prst="rect">
            <a:avLst/>
          </a:prstGeom>
        </p:spPr>
      </p:pic>
      <p:sp>
        <p:nvSpPr>
          <p:cNvPr id="13" name="Rectangle 12">
            <a:extLst>
              <a:ext uri="{FF2B5EF4-FFF2-40B4-BE49-F238E27FC236}">
                <a16:creationId xmlns:a16="http://schemas.microsoft.com/office/drawing/2014/main" id="{DFB624A1-F4E3-5547-9CE8-BB4438BE8F32}"/>
              </a:ext>
            </a:extLst>
          </p:cNvPr>
          <p:cNvSpPr/>
          <p:nvPr/>
        </p:nvSpPr>
        <p:spPr>
          <a:xfrm>
            <a:off x="3051188" y="2962978"/>
            <a:ext cx="712054" cy="276999"/>
          </a:xfrm>
          <a:prstGeom prst="rect">
            <a:avLst/>
          </a:prstGeom>
          <a:solidFill>
            <a:schemeClr val="tx1"/>
          </a:solidFill>
        </p:spPr>
        <p:txBody>
          <a:bodyPr wrap="none">
            <a:spAutoFit/>
          </a:bodyPr>
          <a:lstStyle/>
          <a:p>
            <a:r>
              <a:rPr lang="en-GB" sz="1200">
                <a:solidFill>
                  <a:srgbClr val="FFFF00"/>
                </a:solidFill>
                <a:highlight>
                  <a:srgbClr val="000000"/>
                </a:highlight>
              </a:rPr>
              <a:t>TIA Ibias</a:t>
            </a:r>
          </a:p>
        </p:txBody>
      </p:sp>
      <p:sp>
        <p:nvSpPr>
          <p:cNvPr id="14" name="Rectangle 13">
            <a:extLst>
              <a:ext uri="{FF2B5EF4-FFF2-40B4-BE49-F238E27FC236}">
                <a16:creationId xmlns:a16="http://schemas.microsoft.com/office/drawing/2014/main" id="{05172BAF-BB16-064A-8A95-F4A9589C3B84}"/>
              </a:ext>
            </a:extLst>
          </p:cNvPr>
          <p:cNvSpPr/>
          <p:nvPr/>
        </p:nvSpPr>
        <p:spPr>
          <a:xfrm>
            <a:off x="1139545" y="2962979"/>
            <a:ext cx="872355" cy="276999"/>
          </a:xfrm>
          <a:prstGeom prst="rect">
            <a:avLst/>
          </a:prstGeom>
          <a:solidFill>
            <a:schemeClr val="tx1"/>
          </a:solidFill>
        </p:spPr>
        <p:txBody>
          <a:bodyPr wrap="none">
            <a:spAutoFit/>
          </a:bodyPr>
          <a:lstStyle/>
          <a:p>
            <a:r>
              <a:rPr lang="en-GB" sz="1200">
                <a:solidFill>
                  <a:srgbClr val="0070C0"/>
                </a:solidFill>
              </a:rPr>
              <a:t>DISC1 Ibias</a:t>
            </a:r>
          </a:p>
        </p:txBody>
      </p:sp>
      <p:sp>
        <p:nvSpPr>
          <p:cNvPr id="16" name="Rectangle 15">
            <a:extLst>
              <a:ext uri="{FF2B5EF4-FFF2-40B4-BE49-F238E27FC236}">
                <a16:creationId xmlns:a16="http://schemas.microsoft.com/office/drawing/2014/main" id="{8939E777-6419-824E-8BCE-721DDBB048E6}"/>
              </a:ext>
            </a:extLst>
          </p:cNvPr>
          <p:cNvSpPr/>
          <p:nvPr/>
        </p:nvSpPr>
        <p:spPr>
          <a:xfrm>
            <a:off x="2115469" y="2975025"/>
            <a:ext cx="872355" cy="276999"/>
          </a:xfrm>
          <a:prstGeom prst="rect">
            <a:avLst/>
          </a:prstGeom>
          <a:solidFill>
            <a:schemeClr val="tx1"/>
          </a:solidFill>
        </p:spPr>
        <p:txBody>
          <a:bodyPr wrap="none">
            <a:spAutoFit/>
          </a:bodyPr>
          <a:lstStyle/>
          <a:p>
            <a:r>
              <a:rPr lang="en-GB" sz="1200">
                <a:solidFill>
                  <a:srgbClr val="FF0000"/>
                </a:solidFill>
              </a:rPr>
              <a:t>DISC2 Ibias</a:t>
            </a:r>
          </a:p>
        </p:txBody>
      </p:sp>
      <p:sp>
        <p:nvSpPr>
          <p:cNvPr id="17" name="TextBox 16">
            <a:extLst>
              <a:ext uri="{FF2B5EF4-FFF2-40B4-BE49-F238E27FC236}">
                <a16:creationId xmlns:a16="http://schemas.microsoft.com/office/drawing/2014/main" id="{2052E97A-71FA-2347-AD1A-A75DE614B300}"/>
              </a:ext>
            </a:extLst>
          </p:cNvPr>
          <p:cNvSpPr txBox="1"/>
          <p:nvPr/>
        </p:nvSpPr>
        <p:spPr>
          <a:xfrm>
            <a:off x="5244464" y="3538336"/>
            <a:ext cx="2986973" cy="276999"/>
          </a:xfrm>
          <a:prstGeom prst="rect">
            <a:avLst/>
          </a:prstGeom>
          <a:noFill/>
        </p:spPr>
        <p:txBody>
          <a:bodyPr wrap="square" rtlCol="0">
            <a:spAutoFit/>
          </a:bodyPr>
          <a:lstStyle/>
          <a:p>
            <a:pPr algn="ctr"/>
            <a:r>
              <a:rPr lang="en-GB" sz="1200">
                <a:latin typeface="Century Gothic" panose="020B0502020202020204" pitchFamily="34" charset="0"/>
              </a:rPr>
              <a:t>Rp = 37 Ω		Rbias = 9 kΩ</a:t>
            </a:r>
          </a:p>
        </p:txBody>
      </p:sp>
      <p:cxnSp>
        <p:nvCxnSpPr>
          <p:cNvPr id="18" name="Straight Arrow Connector 17">
            <a:extLst>
              <a:ext uri="{FF2B5EF4-FFF2-40B4-BE49-F238E27FC236}">
                <a16:creationId xmlns:a16="http://schemas.microsoft.com/office/drawing/2014/main" id="{FF80E2DB-78F1-244A-B5DB-8B9F89665795}"/>
              </a:ext>
            </a:extLst>
          </p:cNvPr>
          <p:cNvCxnSpPr/>
          <p:nvPr/>
        </p:nvCxnSpPr>
        <p:spPr>
          <a:xfrm>
            <a:off x="4981749" y="2870020"/>
            <a:ext cx="3798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5FEAAB9-2F41-2741-9D7D-8669D2F6A249}"/>
              </a:ext>
            </a:extLst>
          </p:cNvPr>
          <p:cNvSpPr txBox="1"/>
          <p:nvPr/>
        </p:nvSpPr>
        <p:spPr>
          <a:xfrm>
            <a:off x="4724414" y="2583770"/>
            <a:ext cx="627095" cy="246221"/>
          </a:xfrm>
          <a:prstGeom prst="rect">
            <a:avLst/>
          </a:prstGeom>
          <a:noFill/>
        </p:spPr>
        <p:txBody>
          <a:bodyPr wrap="none" rtlCol="0">
            <a:spAutoFit/>
          </a:bodyPr>
          <a:lstStyle/>
          <a:p>
            <a:r>
              <a:rPr lang="en-GB" sz="1000">
                <a:latin typeface="Century Gothic" panose="020B0502020202020204" pitchFamily="34" charset="0"/>
              </a:rPr>
              <a:t>Ibias /2</a:t>
            </a:r>
          </a:p>
        </p:txBody>
      </p:sp>
      <p:cxnSp>
        <p:nvCxnSpPr>
          <p:cNvPr id="20" name="Straight Arrow Connector 19">
            <a:extLst>
              <a:ext uri="{FF2B5EF4-FFF2-40B4-BE49-F238E27FC236}">
                <a16:creationId xmlns:a16="http://schemas.microsoft.com/office/drawing/2014/main" id="{FB94F6B1-CD01-DA40-BB02-CA5CA9C41921}"/>
              </a:ext>
            </a:extLst>
          </p:cNvPr>
          <p:cNvCxnSpPr>
            <a:cxnSpLocks/>
          </p:cNvCxnSpPr>
          <p:nvPr/>
        </p:nvCxnSpPr>
        <p:spPr>
          <a:xfrm flipH="1">
            <a:off x="7781632" y="2852970"/>
            <a:ext cx="3616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9D36210-C396-7A4C-A41A-65295658A679}"/>
              </a:ext>
            </a:extLst>
          </p:cNvPr>
          <p:cNvSpPr txBox="1"/>
          <p:nvPr/>
        </p:nvSpPr>
        <p:spPr>
          <a:xfrm>
            <a:off x="7848373" y="2583770"/>
            <a:ext cx="627095" cy="246221"/>
          </a:xfrm>
          <a:prstGeom prst="rect">
            <a:avLst/>
          </a:prstGeom>
          <a:noFill/>
        </p:spPr>
        <p:txBody>
          <a:bodyPr wrap="none" rtlCol="0">
            <a:spAutoFit/>
          </a:bodyPr>
          <a:lstStyle/>
          <a:p>
            <a:r>
              <a:rPr lang="en-GB" sz="1000">
                <a:latin typeface="Century Gothic" panose="020B0502020202020204" pitchFamily="34" charset="0"/>
              </a:rPr>
              <a:t>Ibias /2</a:t>
            </a:r>
          </a:p>
        </p:txBody>
      </p:sp>
      <p:sp>
        <p:nvSpPr>
          <p:cNvPr id="22" name="TextBox 21">
            <a:extLst>
              <a:ext uri="{FF2B5EF4-FFF2-40B4-BE49-F238E27FC236}">
                <a16:creationId xmlns:a16="http://schemas.microsoft.com/office/drawing/2014/main" id="{A7E73DEC-72E2-564A-9E9C-DECAA88C87BA}"/>
              </a:ext>
            </a:extLst>
          </p:cNvPr>
          <p:cNvSpPr txBox="1"/>
          <p:nvPr/>
        </p:nvSpPr>
        <p:spPr>
          <a:xfrm>
            <a:off x="5767914" y="2433036"/>
            <a:ext cx="1612942" cy="307777"/>
          </a:xfrm>
          <a:prstGeom prst="rect">
            <a:avLst/>
          </a:prstGeom>
          <a:noFill/>
        </p:spPr>
        <p:txBody>
          <a:bodyPr wrap="none" rtlCol="0">
            <a:spAutoFit/>
          </a:bodyPr>
          <a:lstStyle/>
          <a:p>
            <a:r>
              <a:rPr lang="en-GB" sz="1400">
                <a:solidFill>
                  <a:srgbClr val="C00000"/>
                </a:solidFill>
                <a:latin typeface="Century Gothic" panose="020B0502020202020204" pitchFamily="34" charset="0"/>
              </a:rPr>
              <a:t>Simplified model</a:t>
            </a:r>
          </a:p>
        </p:txBody>
      </p:sp>
      <p:sp>
        <p:nvSpPr>
          <p:cNvPr id="23" name="Segnaposto numero diapositiva 1">
            <a:extLst>
              <a:ext uri="{FF2B5EF4-FFF2-40B4-BE49-F238E27FC236}">
                <a16:creationId xmlns:a16="http://schemas.microsoft.com/office/drawing/2014/main" id="{25E9FE59-7981-8A40-A098-35D0EE273272}"/>
              </a:ext>
            </a:extLst>
          </p:cNvPr>
          <p:cNvSpPr>
            <a:spLocks noGrp="1"/>
          </p:cNvSpPr>
          <p:nvPr>
            <p:ph type="sldNum" sz="quarter" idx="12"/>
          </p:nvPr>
        </p:nvSpPr>
        <p:spPr>
          <a:xfrm>
            <a:off x="8415768" y="4767264"/>
            <a:ext cx="271032" cy="273844"/>
          </a:xfrm>
        </p:spPr>
        <p:txBody>
          <a:bodyPr/>
          <a:lstStyle/>
          <a:p>
            <a:fld id="{76A9E78D-200E-47C8-AC8C-EF591825DB87}" type="slidenum">
              <a:rPr lang="en-GB" smtClean="0"/>
              <a:pPr/>
              <a:t>5</a:t>
            </a:fld>
            <a:endParaRPr lang="en-GB"/>
          </a:p>
        </p:txBody>
      </p:sp>
      <p:sp>
        <p:nvSpPr>
          <p:cNvPr id="6" name="Rectangle 5">
            <a:extLst>
              <a:ext uri="{FF2B5EF4-FFF2-40B4-BE49-F238E27FC236}">
                <a16:creationId xmlns:a16="http://schemas.microsoft.com/office/drawing/2014/main" id="{98EE4F77-A677-474E-B8E4-EDC8DC5C5FDC}"/>
              </a:ext>
            </a:extLst>
          </p:cNvPr>
          <p:cNvSpPr/>
          <p:nvPr/>
        </p:nvSpPr>
        <p:spPr>
          <a:xfrm>
            <a:off x="5234602" y="3937150"/>
            <a:ext cx="3105337" cy="430887"/>
          </a:xfrm>
          <a:prstGeom prst="rect">
            <a:avLst/>
          </a:prstGeom>
        </p:spPr>
        <p:txBody>
          <a:bodyPr wrap="none">
            <a:spAutoFit/>
          </a:bodyPr>
          <a:lstStyle/>
          <a:p>
            <a:r>
              <a:rPr lang="en-GB" sz="1100">
                <a:latin typeface="Century Gothic" panose="020B0502020202020204" pitchFamily="34" charset="0"/>
              </a:rPr>
              <a:t>According to this model, channels placed </a:t>
            </a:r>
          </a:p>
          <a:p>
            <a:r>
              <a:rPr lang="en-GB" sz="1100">
                <a:latin typeface="Century Gothic" panose="020B0502020202020204" pitchFamily="34" charset="0"/>
              </a:rPr>
              <a:t>in the chip center have an higher IR drop </a:t>
            </a:r>
            <a:endParaRPr lang="en-GB" sz="1100"/>
          </a:p>
        </p:txBody>
      </p:sp>
    </p:spTree>
    <p:extLst>
      <p:ext uri="{BB962C8B-B14F-4D97-AF65-F5344CB8AC3E}">
        <p14:creationId xmlns:p14="http://schemas.microsoft.com/office/powerpoint/2010/main" val="3853703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it-IT" sz="2400" b="1" err="1">
                <a:solidFill>
                  <a:schemeClr val="bg1"/>
                </a:solidFill>
                <a:latin typeface="Century Gothic" panose="020B0502020202020204" pitchFamily="34" charset="0"/>
              </a:rPr>
              <a:t>Excessive</a:t>
            </a:r>
            <a:r>
              <a:rPr lang="it-IT" sz="2400" b="1">
                <a:solidFill>
                  <a:schemeClr val="bg1"/>
                </a:solidFill>
                <a:latin typeface="Century Gothic" panose="020B0502020202020204" pitchFamily="34" charset="0"/>
              </a:rPr>
              <a:t> IR </a:t>
            </a:r>
            <a:r>
              <a:rPr lang="it-IT" sz="2400" b="1" err="1">
                <a:solidFill>
                  <a:schemeClr val="bg1"/>
                </a:solidFill>
                <a:latin typeface="Century Gothic" panose="020B0502020202020204" pitchFamily="34" charset="0"/>
              </a:rPr>
              <a:t>drop</a:t>
            </a:r>
            <a:r>
              <a:rPr lang="it-IT" sz="2400" b="1">
                <a:solidFill>
                  <a:schemeClr val="bg1"/>
                </a:solidFill>
                <a:latin typeface="Century Gothic" panose="020B0502020202020204" pitchFamily="34" charset="0"/>
              </a:rPr>
              <a:t> in current </a:t>
            </a:r>
            <a:r>
              <a:rPr lang="it-IT" sz="2400" b="1" err="1">
                <a:solidFill>
                  <a:schemeClr val="bg1"/>
                </a:solidFill>
                <a:latin typeface="Century Gothic" panose="020B0502020202020204" pitchFamily="34" charset="0"/>
              </a:rPr>
              <a:t>bias</a:t>
            </a:r>
            <a:endParaRPr lang="en-GB" sz="2400" b="1">
              <a:solidFill>
                <a:schemeClr val="bg1"/>
              </a:solidFill>
              <a:latin typeface="Century Gothic" panose="020B0502020202020204" pitchFamily="34" charset="0"/>
            </a:endParaRPr>
          </a:p>
        </p:txBody>
      </p:sp>
      <p:sp>
        <p:nvSpPr>
          <p:cNvPr id="6" name="Rectangle 5">
            <a:extLst>
              <a:ext uri="{FF2B5EF4-FFF2-40B4-BE49-F238E27FC236}">
                <a16:creationId xmlns:a16="http://schemas.microsoft.com/office/drawing/2014/main" id="{6C52D781-7637-7449-82D3-15E8E750D890}"/>
              </a:ext>
            </a:extLst>
          </p:cNvPr>
          <p:cNvSpPr/>
          <p:nvPr/>
        </p:nvSpPr>
        <p:spPr>
          <a:xfrm>
            <a:off x="487469" y="965378"/>
            <a:ext cx="8303203" cy="1431161"/>
          </a:xfrm>
          <a:prstGeom prst="rect">
            <a:avLst/>
          </a:prstGeom>
          <a:noFill/>
          <a:ln>
            <a:noFill/>
          </a:ln>
        </p:spPr>
        <p:txBody>
          <a:bodyPr wrap="square">
            <a:spAutoFit/>
          </a:bodyPr>
          <a:lstStyle/>
          <a:p>
            <a:pPr marL="171450" indent="-171450">
              <a:buFont typeface="Wingdings" pitchFamily="2" charset="2"/>
              <a:buChar char="q"/>
            </a:pPr>
            <a:endParaRPr lang="it-IT" sz="500">
              <a:latin typeface="Century Gothic" panose="020B0502020202020204" pitchFamily="34" charset="0"/>
            </a:endParaRPr>
          </a:p>
          <a:p>
            <a:pPr marL="171450" indent="-171450">
              <a:spcAft>
                <a:spcPts val="600"/>
              </a:spcAft>
              <a:buFont typeface="Wingdings" pitchFamily="2" charset="2"/>
              <a:buChar char="q"/>
            </a:pPr>
            <a:r>
              <a:rPr lang="it-IT" sz="1200">
                <a:latin typeface="Century Gothic" panose="020B0502020202020204" pitchFamily="34" charset="0"/>
              </a:rPr>
              <a:t>The current generated in the 20 </a:t>
            </a:r>
            <a:r>
              <a:rPr lang="it-IT" sz="1200" err="1">
                <a:latin typeface="Century Gothic" panose="020B0502020202020204" pitchFamily="34" charset="0"/>
              </a:rPr>
              <a:t>channels</a:t>
            </a:r>
            <a:r>
              <a:rPr lang="it-IT" sz="1200">
                <a:latin typeface="Century Gothic" panose="020B0502020202020204" pitchFamily="34" charset="0"/>
              </a:rPr>
              <a:t> </a:t>
            </a:r>
            <a:r>
              <a:rPr lang="it-IT" sz="1200" err="1">
                <a:latin typeface="Century Gothic" panose="020B0502020202020204" pitchFamily="34" charset="0"/>
              </a:rPr>
              <a:t>is</a:t>
            </a:r>
            <a:r>
              <a:rPr lang="it-IT" sz="1200">
                <a:latin typeface="Century Gothic" panose="020B0502020202020204" pitchFamily="34" charset="0"/>
              </a:rPr>
              <a:t> </a:t>
            </a:r>
            <a:r>
              <a:rPr lang="it-IT" sz="1200" err="1">
                <a:latin typeface="Century Gothic" panose="020B0502020202020204" pitchFamily="34" charset="0"/>
              </a:rPr>
              <a:t>different</a:t>
            </a:r>
            <a:r>
              <a:rPr lang="it-IT" sz="1200">
                <a:latin typeface="Century Gothic" panose="020B0502020202020204" pitchFamily="34" charset="0"/>
              </a:rPr>
              <a:t> from the </a:t>
            </a:r>
            <a:r>
              <a:rPr lang="it-IT" sz="1200" err="1">
                <a:latin typeface="Century Gothic" panose="020B0502020202020204" pitchFamily="34" charset="0"/>
              </a:rPr>
              <a:t>desired</a:t>
            </a:r>
            <a:r>
              <a:rPr lang="it-IT" sz="1200">
                <a:latin typeface="Century Gothic" panose="020B0502020202020204" pitchFamily="34" charset="0"/>
              </a:rPr>
              <a:t> and </a:t>
            </a:r>
            <a:r>
              <a:rPr lang="it-IT" sz="1200" err="1">
                <a:latin typeface="Century Gothic" panose="020B0502020202020204" pitchFamily="34" charset="0"/>
              </a:rPr>
              <a:t>depends</a:t>
            </a:r>
            <a:r>
              <a:rPr lang="it-IT" sz="1200">
                <a:latin typeface="Century Gothic" panose="020B0502020202020204" pitchFamily="34" charset="0"/>
              </a:rPr>
              <a:t> on the channel position</a:t>
            </a:r>
            <a:endParaRPr lang="it-IT" sz="1100">
              <a:latin typeface="Century Gothic" panose="020B0502020202020204" pitchFamily="34" charset="0"/>
            </a:endParaRPr>
          </a:p>
          <a:p>
            <a:pPr marL="171450" indent="-171450">
              <a:spcAft>
                <a:spcPts val="600"/>
              </a:spcAft>
              <a:buFont typeface="Wingdings" pitchFamily="2" charset="2"/>
              <a:buChar char="q"/>
            </a:pPr>
            <a:r>
              <a:rPr lang="it-IT" sz="1200">
                <a:latin typeface="Century Gothic" panose="020B0502020202020204" pitchFamily="34" charset="0"/>
              </a:rPr>
              <a:t>The IR </a:t>
            </a:r>
            <a:r>
              <a:rPr lang="it-IT" sz="1200" err="1">
                <a:latin typeface="Century Gothic" panose="020B0502020202020204" pitchFamily="34" charset="0"/>
              </a:rPr>
              <a:t>drop</a:t>
            </a:r>
            <a:r>
              <a:rPr lang="it-IT" sz="1200">
                <a:latin typeface="Century Gothic" panose="020B0502020202020204" pitchFamily="34" charset="0"/>
              </a:rPr>
              <a:t> </a:t>
            </a:r>
            <a:r>
              <a:rPr lang="it-IT" sz="1200" err="1">
                <a:latin typeface="Century Gothic" panose="020B0502020202020204" pitchFamily="34" charset="0"/>
              </a:rPr>
              <a:t>depends</a:t>
            </a:r>
            <a:r>
              <a:rPr lang="it-IT" sz="1200">
                <a:latin typeface="Century Gothic" panose="020B0502020202020204" pitchFamily="34" charset="0"/>
              </a:rPr>
              <a:t> on the </a:t>
            </a:r>
            <a:r>
              <a:rPr lang="it-IT" sz="1200" err="1">
                <a:latin typeface="Century Gothic" panose="020B0502020202020204" pitchFamily="34" charset="0"/>
              </a:rPr>
              <a:t>nominal</a:t>
            </a:r>
            <a:r>
              <a:rPr lang="it-IT" sz="1200">
                <a:latin typeface="Century Gothic" panose="020B0502020202020204" pitchFamily="34" charset="0"/>
              </a:rPr>
              <a:t> current </a:t>
            </a:r>
            <a:r>
              <a:rPr lang="it-IT" sz="1200" err="1">
                <a:latin typeface="Century Gothic" panose="020B0502020202020204" pitchFamily="34" charset="0"/>
              </a:rPr>
              <a:t>which</a:t>
            </a:r>
            <a:r>
              <a:rPr lang="it-IT" sz="1200">
                <a:latin typeface="Century Gothic" panose="020B0502020202020204" pitchFamily="34" charset="0"/>
              </a:rPr>
              <a:t> </a:t>
            </a:r>
            <a:r>
              <a:rPr lang="it-IT" sz="1200" err="1">
                <a:latin typeface="Century Gothic" panose="020B0502020202020204" pitchFamily="34" charset="0"/>
              </a:rPr>
              <a:t>flows</a:t>
            </a:r>
            <a:r>
              <a:rPr lang="it-IT" sz="1200">
                <a:latin typeface="Century Gothic" panose="020B0502020202020204" pitchFamily="34" charset="0"/>
              </a:rPr>
              <a:t> </a:t>
            </a:r>
            <a:r>
              <a:rPr lang="it-IT" sz="1200" err="1">
                <a:latin typeface="Century Gothic" panose="020B0502020202020204" pitchFamily="34" charset="0"/>
              </a:rPr>
              <a:t>through</a:t>
            </a:r>
            <a:r>
              <a:rPr lang="it-IT" sz="1200">
                <a:latin typeface="Century Gothic" panose="020B0502020202020204" pitchFamily="34" charset="0"/>
              </a:rPr>
              <a:t> the metal line:</a:t>
            </a:r>
            <a:br>
              <a:rPr lang="it-IT" sz="1200">
                <a:latin typeface="Century Gothic" panose="020B0502020202020204" pitchFamily="34" charset="0"/>
              </a:rPr>
            </a:br>
            <a:r>
              <a:rPr lang="it-IT" sz="1200">
                <a:latin typeface="Century Gothic" panose="020B0502020202020204" pitchFamily="34" charset="0"/>
              </a:rPr>
              <a:t> 	   </a:t>
            </a:r>
            <a:r>
              <a:rPr lang="it-IT" sz="1200">
                <a:latin typeface="Century Gothic" panose="020B0502020202020204" pitchFamily="34" charset="0"/>
                <a:sym typeface="Wingdings" pitchFamily="2" charset="2"/>
              </a:rPr>
              <a:t>- </a:t>
            </a:r>
            <a:r>
              <a:rPr lang="it-IT" sz="1200" err="1">
                <a:latin typeface="Century Gothic" panose="020B0502020202020204" pitchFamily="34" charset="0"/>
                <a:sym typeface="Wingdings" pitchFamily="2" charset="2"/>
              </a:rPr>
              <a:t>TIA_Ibias</a:t>
            </a:r>
            <a:r>
              <a:rPr lang="it-IT" sz="1200">
                <a:latin typeface="Century Gothic" panose="020B0502020202020204" pitchFamily="34" charset="0"/>
                <a:sym typeface="Wingdings" pitchFamily="2" charset="2"/>
              </a:rPr>
              <a:t> = DISC2 </a:t>
            </a:r>
            <a:r>
              <a:rPr lang="it-IT" sz="1200" err="1">
                <a:latin typeface="Century Gothic" panose="020B0502020202020204" pitchFamily="34" charset="0"/>
                <a:sym typeface="Wingdings" pitchFamily="2" charset="2"/>
              </a:rPr>
              <a:t>Ibias</a:t>
            </a:r>
            <a:r>
              <a:rPr lang="it-IT" sz="1200">
                <a:latin typeface="Century Gothic" panose="020B0502020202020204" pitchFamily="34" charset="0"/>
                <a:sym typeface="Wingdings" pitchFamily="2" charset="2"/>
              </a:rPr>
              <a:t> = 1.2 </a:t>
            </a:r>
            <a:r>
              <a:rPr lang="it-IT" sz="1200" err="1">
                <a:latin typeface="Century Gothic" panose="020B0502020202020204" pitchFamily="34" charset="0"/>
                <a:sym typeface="Wingdings" pitchFamily="2" charset="2"/>
              </a:rPr>
              <a:t>mA</a:t>
            </a:r>
            <a:r>
              <a:rPr lang="it-IT" sz="1200">
                <a:latin typeface="Century Gothic" panose="020B0502020202020204" pitchFamily="34" charset="0"/>
                <a:sym typeface="Wingdings" pitchFamily="2" charset="2"/>
              </a:rPr>
              <a:t>        IR </a:t>
            </a:r>
            <a:r>
              <a:rPr lang="it-IT" sz="1200" err="1">
                <a:latin typeface="Century Gothic" panose="020B0502020202020204" pitchFamily="34" charset="0"/>
                <a:sym typeface="Wingdings" pitchFamily="2" charset="2"/>
              </a:rPr>
              <a:t>drop</a:t>
            </a:r>
            <a:r>
              <a:rPr lang="it-IT" sz="1200">
                <a:latin typeface="Century Gothic" panose="020B0502020202020204" pitchFamily="34" charset="0"/>
                <a:sym typeface="Wingdings" pitchFamily="2" charset="2"/>
              </a:rPr>
              <a:t> = 100 mV 	</a:t>
            </a:r>
            <a:br>
              <a:rPr lang="it-IT" sz="1200">
                <a:latin typeface="Century Gothic" panose="020B0502020202020204" pitchFamily="34" charset="0"/>
                <a:sym typeface="Wingdings" pitchFamily="2" charset="2"/>
              </a:rPr>
            </a:br>
            <a:r>
              <a:rPr lang="it-IT" sz="1200">
                <a:latin typeface="Century Gothic" panose="020B0502020202020204" pitchFamily="34" charset="0"/>
                <a:sym typeface="Wingdings" pitchFamily="2" charset="2"/>
              </a:rPr>
              <a:t>	   - DISC1 </a:t>
            </a:r>
            <a:r>
              <a:rPr lang="it-IT" sz="1200" err="1">
                <a:latin typeface="Century Gothic" panose="020B0502020202020204" pitchFamily="34" charset="0"/>
                <a:sym typeface="Wingdings" pitchFamily="2" charset="2"/>
              </a:rPr>
              <a:t>Ibias</a:t>
            </a:r>
            <a:r>
              <a:rPr lang="it-IT" sz="1200">
                <a:latin typeface="Century Gothic" panose="020B0502020202020204" pitchFamily="34" charset="0"/>
                <a:sym typeface="Wingdings" pitchFamily="2" charset="2"/>
              </a:rPr>
              <a:t> = 0.6 </a:t>
            </a:r>
            <a:r>
              <a:rPr lang="it-IT" sz="1200" err="1">
                <a:latin typeface="Century Gothic" panose="020B0502020202020204" pitchFamily="34" charset="0"/>
                <a:sym typeface="Wingdings" pitchFamily="2" charset="2"/>
              </a:rPr>
              <a:t>mA</a:t>
            </a:r>
            <a:r>
              <a:rPr lang="it-IT" sz="1200">
                <a:latin typeface="Century Gothic" panose="020B0502020202020204" pitchFamily="34" charset="0"/>
                <a:sym typeface="Wingdings" pitchFamily="2" charset="2"/>
              </a:rPr>
              <a:t>                           IR </a:t>
            </a:r>
            <a:r>
              <a:rPr lang="it-IT" sz="1200" err="1">
                <a:latin typeface="Century Gothic" panose="020B0502020202020204" pitchFamily="34" charset="0"/>
                <a:sym typeface="Wingdings" pitchFamily="2" charset="2"/>
              </a:rPr>
              <a:t>drop</a:t>
            </a:r>
            <a:r>
              <a:rPr lang="it-IT" sz="1200">
                <a:latin typeface="Century Gothic" panose="020B0502020202020204" pitchFamily="34" charset="0"/>
                <a:sym typeface="Wingdings" pitchFamily="2" charset="2"/>
              </a:rPr>
              <a:t> = 50 mV		</a:t>
            </a:r>
          </a:p>
          <a:p>
            <a:pPr marL="171450" indent="-171450">
              <a:spcAft>
                <a:spcPts val="600"/>
              </a:spcAft>
              <a:buFont typeface="Wingdings" pitchFamily="2" charset="2"/>
              <a:buChar char="q"/>
            </a:pPr>
            <a:r>
              <a:rPr lang="it-IT" sz="1200" err="1">
                <a:latin typeface="Century Gothic" panose="020B0502020202020204" pitchFamily="34" charset="0"/>
              </a:rPr>
              <a:t>This</a:t>
            </a:r>
            <a:r>
              <a:rPr lang="it-IT" sz="1200">
                <a:latin typeface="Century Gothic" panose="020B0502020202020204" pitchFamily="34" charset="0"/>
              </a:rPr>
              <a:t> </a:t>
            </a:r>
            <a:r>
              <a:rPr lang="it-IT" sz="1200" err="1">
                <a:latin typeface="Century Gothic" panose="020B0502020202020204" pitchFamily="34" charset="0"/>
              </a:rPr>
              <a:t>variation</a:t>
            </a:r>
            <a:r>
              <a:rPr lang="it-IT" sz="1200">
                <a:latin typeface="Century Gothic" panose="020B0502020202020204" pitchFamily="34" charset="0"/>
              </a:rPr>
              <a:t> </a:t>
            </a:r>
            <a:r>
              <a:rPr lang="it-IT" sz="1200" err="1">
                <a:latin typeface="Century Gothic" panose="020B0502020202020204" pitchFamily="34" charset="0"/>
              </a:rPr>
              <a:t>has</a:t>
            </a:r>
            <a:r>
              <a:rPr lang="it-IT" sz="1200">
                <a:latin typeface="Century Gothic" panose="020B0502020202020204" pitchFamily="34" charset="0"/>
              </a:rPr>
              <a:t> </a:t>
            </a:r>
            <a:r>
              <a:rPr lang="it-IT" sz="1200" err="1">
                <a:latin typeface="Century Gothic" panose="020B0502020202020204" pitchFamily="34" charset="0"/>
              </a:rPr>
              <a:t>been</a:t>
            </a:r>
            <a:r>
              <a:rPr lang="it-IT" sz="1200">
                <a:latin typeface="Century Gothic" panose="020B0502020202020204" pitchFamily="34" charset="0"/>
              </a:rPr>
              <a:t> </a:t>
            </a:r>
            <a:r>
              <a:rPr lang="it-IT" sz="1200" err="1">
                <a:latin typeface="Century Gothic" panose="020B0502020202020204" pitchFamily="34" charset="0"/>
              </a:rPr>
              <a:t>observed</a:t>
            </a:r>
            <a:r>
              <a:rPr lang="it-IT" sz="1200">
                <a:latin typeface="Century Gothic" panose="020B0502020202020204" pitchFamily="34" charset="0"/>
              </a:rPr>
              <a:t> in </a:t>
            </a:r>
            <a:r>
              <a:rPr lang="it-IT" sz="1200" err="1">
                <a:latin typeface="Century Gothic" panose="020B0502020202020204" pitchFamily="34" charset="0"/>
              </a:rPr>
              <a:t>measurements</a:t>
            </a:r>
            <a:r>
              <a:rPr lang="it-IT" sz="1200">
                <a:latin typeface="Century Gothic" panose="020B0502020202020204" pitchFamily="34" charset="0"/>
              </a:rPr>
              <a:t> </a:t>
            </a:r>
            <a:r>
              <a:rPr lang="it-IT" sz="1200" err="1">
                <a:latin typeface="Century Gothic" panose="020B0502020202020204" pitchFamily="34" charset="0"/>
              </a:rPr>
              <a:t>as</a:t>
            </a:r>
            <a:r>
              <a:rPr lang="it-IT" sz="1200">
                <a:latin typeface="Century Gothic" panose="020B0502020202020204" pitchFamily="34" charset="0"/>
              </a:rPr>
              <a:t> a baseline </a:t>
            </a:r>
            <a:r>
              <a:rPr lang="it-IT" sz="1200" err="1">
                <a:latin typeface="Century Gothic" panose="020B0502020202020204" pitchFamily="34" charset="0"/>
              </a:rPr>
              <a:t>variation</a:t>
            </a:r>
            <a:r>
              <a:rPr lang="it-IT" sz="1200">
                <a:latin typeface="Century Gothic" panose="020B0502020202020204" pitchFamily="34" charset="0"/>
              </a:rPr>
              <a:t> (250 mV </a:t>
            </a:r>
            <a:r>
              <a:rPr lang="it-IT" sz="1200" err="1">
                <a:latin typeface="Century Gothic" panose="020B0502020202020204" pitchFamily="34" charset="0"/>
              </a:rPr>
              <a:t>p-p</a:t>
            </a:r>
            <a:r>
              <a:rPr lang="it-IT" sz="1200">
                <a:latin typeface="Century Gothic" panose="020B0502020202020204" pitchFamily="34" charset="0"/>
              </a:rPr>
              <a:t>) </a:t>
            </a:r>
            <a:r>
              <a:rPr lang="it-IT" sz="1200" err="1">
                <a:latin typeface="Century Gothic" panose="020B0502020202020204" pitchFamily="34" charset="0"/>
              </a:rPr>
              <a:t>greater</a:t>
            </a:r>
            <a:r>
              <a:rPr lang="it-IT" sz="1200">
                <a:latin typeface="Century Gothic" panose="020B0502020202020204" pitchFamily="34" charset="0"/>
              </a:rPr>
              <a:t> </a:t>
            </a:r>
            <a:r>
              <a:rPr lang="it-IT" sz="1200" err="1">
                <a:latin typeface="Century Gothic" panose="020B0502020202020204" pitchFamily="34" charset="0"/>
              </a:rPr>
              <a:t>than</a:t>
            </a:r>
            <a:r>
              <a:rPr lang="it-IT" sz="1200">
                <a:latin typeface="Century Gothic" panose="020B0502020202020204" pitchFamily="34" charset="0"/>
              </a:rPr>
              <a:t> </a:t>
            </a:r>
            <a:r>
              <a:rPr lang="it-IT" sz="1200" err="1">
                <a:latin typeface="Century Gothic" panose="020B0502020202020204" pitchFamily="34" charset="0"/>
              </a:rPr>
              <a:t>what</a:t>
            </a:r>
            <a:r>
              <a:rPr lang="it-IT" sz="1200">
                <a:latin typeface="Century Gothic" panose="020B0502020202020204" pitchFamily="34" charset="0"/>
              </a:rPr>
              <a:t> </a:t>
            </a:r>
            <a:r>
              <a:rPr lang="it-IT" sz="1200" err="1">
                <a:latin typeface="Century Gothic" panose="020B0502020202020204" pitchFamily="34" charset="0"/>
              </a:rPr>
              <a:t>expected</a:t>
            </a:r>
            <a:r>
              <a:rPr lang="it-IT" sz="1200">
                <a:latin typeface="Century Gothic" panose="020B0502020202020204" pitchFamily="34" charset="0"/>
              </a:rPr>
              <a:t> from </a:t>
            </a:r>
            <a:r>
              <a:rPr lang="it-IT" sz="1200" err="1">
                <a:latin typeface="Century Gothic" panose="020B0502020202020204" pitchFamily="34" charset="0"/>
              </a:rPr>
              <a:t>process</a:t>
            </a:r>
            <a:r>
              <a:rPr lang="it-IT" sz="1200">
                <a:latin typeface="Century Gothic" panose="020B0502020202020204" pitchFamily="34" charset="0"/>
              </a:rPr>
              <a:t> </a:t>
            </a:r>
            <a:r>
              <a:rPr lang="it-IT" sz="1200" err="1">
                <a:latin typeface="Century Gothic" panose="020B0502020202020204" pitchFamily="34" charset="0"/>
              </a:rPr>
              <a:t>mismatch</a:t>
            </a:r>
            <a:r>
              <a:rPr lang="it-IT" sz="1200">
                <a:latin typeface="Century Gothic" panose="020B0502020202020204" pitchFamily="34" charset="0"/>
              </a:rPr>
              <a:t> in CMOS </a:t>
            </a:r>
            <a:r>
              <a:rPr lang="it-IT" sz="1200" err="1">
                <a:latin typeface="Century Gothic" panose="020B0502020202020204" pitchFamily="34" charset="0"/>
              </a:rPr>
              <a:t>technologies</a:t>
            </a:r>
            <a:r>
              <a:rPr lang="it-IT" sz="1200">
                <a:latin typeface="Century Gothic" panose="020B0502020202020204" pitchFamily="34" charset="0"/>
              </a:rPr>
              <a:t> (40 mV </a:t>
            </a:r>
            <a:r>
              <a:rPr lang="it-IT" sz="1200" err="1">
                <a:latin typeface="Century Gothic" panose="020B0502020202020204" pitchFamily="34" charset="0"/>
              </a:rPr>
              <a:t>rms</a:t>
            </a:r>
            <a:r>
              <a:rPr lang="it-IT" sz="1200">
                <a:latin typeface="Century Gothic" panose="020B0502020202020204" pitchFamily="34" charset="0"/>
              </a:rPr>
              <a:t>)</a:t>
            </a:r>
          </a:p>
        </p:txBody>
      </p:sp>
      <p:sp>
        <p:nvSpPr>
          <p:cNvPr id="9" name="Rectangle 8">
            <a:extLst>
              <a:ext uri="{FF2B5EF4-FFF2-40B4-BE49-F238E27FC236}">
                <a16:creationId xmlns:a16="http://schemas.microsoft.com/office/drawing/2014/main" id="{3E1E7374-F1C6-0F48-AFA5-E6739D25E4FC}"/>
              </a:ext>
            </a:extLst>
          </p:cNvPr>
          <p:cNvSpPr/>
          <p:nvPr/>
        </p:nvSpPr>
        <p:spPr>
          <a:xfrm>
            <a:off x="2843808" y="699542"/>
            <a:ext cx="3816424" cy="307777"/>
          </a:xfrm>
          <a:prstGeom prst="rect">
            <a:avLst/>
          </a:prstGeom>
          <a:solidFill>
            <a:schemeClr val="bg1"/>
          </a:solidFill>
        </p:spPr>
        <p:txBody>
          <a:bodyPr wrap="square">
            <a:spAutoFit/>
          </a:bodyPr>
          <a:lstStyle/>
          <a:p>
            <a:pPr algn="ctr"/>
            <a:r>
              <a:rPr lang="it-IT" sz="1400" b="1" err="1">
                <a:latin typeface="Century Gothic" panose="020B0502020202020204" pitchFamily="34" charset="0"/>
              </a:rPr>
              <a:t>Effects</a:t>
            </a:r>
            <a:r>
              <a:rPr lang="it-IT" sz="1400" b="1">
                <a:latin typeface="Century Gothic" panose="020B0502020202020204" pitchFamily="34" charset="0"/>
              </a:rPr>
              <a:t> </a:t>
            </a:r>
            <a:r>
              <a:rPr lang="it-IT" sz="1400" b="1" err="1">
                <a:latin typeface="Century Gothic" panose="020B0502020202020204" pitchFamily="34" charset="0"/>
              </a:rPr>
              <a:t>observed</a:t>
            </a:r>
            <a:r>
              <a:rPr lang="it-IT" sz="1400" b="1">
                <a:latin typeface="Century Gothic" panose="020B0502020202020204" pitchFamily="34" charset="0"/>
              </a:rPr>
              <a:t> </a:t>
            </a:r>
            <a:r>
              <a:rPr lang="it-IT" sz="1400" b="1" err="1">
                <a:latin typeface="Century Gothic" panose="020B0502020202020204" pitchFamily="34" charset="0"/>
              </a:rPr>
              <a:t>during</a:t>
            </a:r>
            <a:r>
              <a:rPr lang="it-IT" sz="1400" b="1">
                <a:latin typeface="Century Gothic" panose="020B0502020202020204" pitchFamily="34" charset="0"/>
              </a:rPr>
              <a:t> </a:t>
            </a:r>
            <a:r>
              <a:rPr lang="it-IT" sz="1400" b="1" err="1">
                <a:latin typeface="Century Gothic" panose="020B0502020202020204" pitchFamily="34" charset="0"/>
              </a:rPr>
              <a:t>measurements</a:t>
            </a:r>
            <a:endParaRPr lang="it-IT" sz="1200" b="1"/>
          </a:p>
        </p:txBody>
      </p:sp>
      <p:graphicFrame>
        <p:nvGraphicFramePr>
          <p:cNvPr id="23" name="Chart 22">
            <a:extLst>
              <a:ext uri="{FF2B5EF4-FFF2-40B4-BE49-F238E27FC236}">
                <a16:creationId xmlns:a16="http://schemas.microsoft.com/office/drawing/2014/main" id="{92E38596-0ECA-E644-9856-82AF4B5A6F43}"/>
              </a:ext>
            </a:extLst>
          </p:cNvPr>
          <p:cNvGraphicFramePr>
            <a:graphicFrameLocks/>
          </p:cNvGraphicFramePr>
          <p:nvPr>
            <p:extLst>
              <p:ext uri="{D42A27DB-BD31-4B8C-83A1-F6EECF244321}">
                <p14:modId xmlns:p14="http://schemas.microsoft.com/office/powerpoint/2010/main" val="1164208469"/>
              </p:ext>
            </p:extLst>
          </p:nvPr>
        </p:nvGraphicFramePr>
        <p:xfrm>
          <a:off x="487469" y="2571750"/>
          <a:ext cx="4171352" cy="2503679"/>
        </p:xfrm>
        <a:graphic>
          <a:graphicData uri="http://schemas.openxmlformats.org/drawingml/2006/chart">
            <c:chart xmlns:c="http://schemas.openxmlformats.org/drawingml/2006/chart" xmlns:r="http://schemas.openxmlformats.org/officeDocument/2006/relationships" r:id="rId3"/>
          </a:graphicData>
        </a:graphic>
      </p:graphicFrame>
      <p:pic>
        <p:nvPicPr>
          <p:cNvPr id="24" name="Graphic 23">
            <a:extLst>
              <a:ext uri="{FF2B5EF4-FFF2-40B4-BE49-F238E27FC236}">
                <a16:creationId xmlns:a16="http://schemas.microsoft.com/office/drawing/2014/main" id="{85A72FD7-4982-BF43-A23D-07D0525D9A3C}"/>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6959"/>
          <a:stretch/>
        </p:blipFill>
        <p:spPr>
          <a:xfrm>
            <a:off x="4623196" y="2703645"/>
            <a:ext cx="3600055" cy="2316377"/>
          </a:xfrm>
          <a:prstGeom prst="rect">
            <a:avLst/>
          </a:prstGeom>
        </p:spPr>
      </p:pic>
      <p:sp>
        <p:nvSpPr>
          <p:cNvPr id="25" name="Rectangle 24">
            <a:extLst>
              <a:ext uri="{FF2B5EF4-FFF2-40B4-BE49-F238E27FC236}">
                <a16:creationId xmlns:a16="http://schemas.microsoft.com/office/drawing/2014/main" id="{87FA6E02-55A0-7B46-808B-A2827727FEDA}"/>
              </a:ext>
            </a:extLst>
          </p:cNvPr>
          <p:cNvSpPr/>
          <p:nvPr/>
        </p:nvSpPr>
        <p:spPr>
          <a:xfrm>
            <a:off x="5217176" y="3677520"/>
            <a:ext cx="731290" cy="369332"/>
          </a:xfrm>
          <a:prstGeom prst="rect">
            <a:avLst/>
          </a:prstGeom>
        </p:spPr>
        <p:txBody>
          <a:bodyPr wrap="none">
            <a:spAutoFit/>
          </a:bodyPr>
          <a:lstStyle/>
          <a:p>
            <a:r>
              <a:rPr lang="en-GB">
                <a:solidFill>
                  <a:srgbClr val="FFC000"/>
                </a:solidFill>
              </a:rPr>
              <a:t>DISC1</a:t>
            </a:r>
          </a:p>
        </p:txBody>
      </p:sp>
      <p:sp>
        <p:nvSpPr>
          <p:cNvPr id="26" name="Rectangle 25">
            <a:extLst>
              <a:ext uri="{FF2B5EF4-FFF2-40B4-BE49-F238E27FC236}">
                <a16:creationId xmlns:a16="http://schemas.microsoft.com/office/drawing/2014/main" id="{644129FC-BCD1-BE46-8374-43B4F14A9915}"/>
              </a:ext>
            </a:extLst>
          </p:cNvPr>
          <p:cNvSpPr/>
          <p:nvPr/>
        </p:nvSpPr>
        <p:spPr>
          <a:xfrm>
            <a:off x="7412471" y="3714586"/>
            <a:ext cx="487634" cy="369332"/>
          </a:xfrm>
          <a:prstGeom prst="rect">
            <a:avLst/>
          </a:prstGeom>
        </p:spPr>
        <p:txBody>
          <a:bodyPr wrap="none">
            <a:spAutoFit/>
          </a:bodyPr>
          <a:lstStyle/>
          <a:p>
            <a:r>
              <a:rPr lang="en-GB">
                <a:solidFill>
                  <a:srgbClr val="002060"/>
                </a:solidFill>
              </a:rPr>
              <a:t>TIA</a:t>
            </a:r>
          </a:p>
        </p:txBody>
      </p:sp>
      <p:sp>
        <p:nvSpPr>
          <p:cNvPr id="27" name="Rectangle 26">
            <a:extLst>
              <a:ext uri="{FF2B5EF4-FFF2-40B4-BE49-F238E27FC236}">
                <a16:creationId xmlns:a16="http://schemas.microsoft.com/office/drawing/2014/main" id="{3BC43619-D1D3-604E-8905-6EF99C6BEFEB}"/>
              </a:ext>
            </a:extLst>
          </p:cNvPr>
          <p:cNvSpPr/>
          <p:nvPr/>
        </p:nvSpPr>
        <p:spPr>
          <a:xfrm>
            <a:off x="6217631" y="3674508"/>
            <a:ext cx="731290" cy="369332"/>
          </a:xfrm>
          <a:prstGeom prst="rect">
            <a:avLst/>
          </a:prstGeom>
        </p:spPr>
        <p:txBody>
          <a:bodyPr wrap="none">
            <a:spAutoFit/>
          </a:bodyPr>
          <a:lstStyle/>
          <a:p>
            <a:r>
              <a:rPr lang="en-GB">
                <a:solidFill>
                  <a:srgbClr val="7030A0"/>
                </a:solidFill>
              </a:rPr>
              <a:t>DISC2</a:t>
            </a:r>
          </a:p>
        </p:txBody>
      </p:sp>
      <p:sp>
        <p:nvSpPr>
          <p:cNvPr id="28" name="TextBox 27">
            <a:extLst>
              <a:ext uri="{FF2B5EF4-FFF2-40B4-BE49-F238E27FC236}">
                <a16:creationId xmlns:a16="http://schemas.microsoft.com/office/drawing/2014/main" id="{B87EB9ED-96E4-BD42-AC76-12DE950F4C20}"/>
              </a:ext>
            </a:extLst>
          </p:cNvPr>
          <p:cNvSpPr txBox="1"/>
          <p:nvPr/>
        </p:nvSpPr>
        <p:spPr>
          <a:xfrm>
            <a:off x="8001000" y="3209020"/>
            <a:ext cx="864339" cy="307777"/>
          </a:xfrm>
          <a:prstGeom prst="rect">
            <a:avLst/>
          </a:prstGeom>
          <a:noFill/>
        </p:spPr>
        <p:txBody>
          <a:bodyPr wrap="none" rtlCol="0">
            <a:spAutoFit/>
          </a:bodyPr>
          <a:lstStyle/>
          <a:p>
            <a:r>
              <a:rPr lang="en-GB" sz="1400"/>
              <a:t>   100 mV</a:t>
            </a:r>
          </a:p>
        </p:txBody>
      </p:sp>
      <p:sp>
        <p:nvSpPr>
          <p:cNvPr id="29" name="TextBox 28">
            <a:extLst>
              <a:ext uri="{FF2B5EF4-FFF2-40B4-BE49-F238E27FC236}">
                <a16:creationId xmlns:a16="http://schemas.microsoft.com/office/drawing/2014/main" id="{267C4033-F9FA-6348-B419-3D7C8FB66643}"/>
              </a:ext>
            </a:extLst>
          </p:cNvPr>
          <p:cNvSpPr txBox="1"/>
          <p:nvPr/>
        </p:nvSpPr>
        <p:spPr>
          <a:xfrm>
            <a:off x="8113933" y="4017045"/>
            <a:ext cx="692818" cy="307777"/>
          </a:xfrm>
          <a:prstGeom prst="rect">
            <a:avLst/>
          </a:prstGeom>
          <a:noFill/>
        </p:spPr>
        <p:txBody>
          <a:bodyPr wrap="none" rtlCol="0">
            <a:spAutoFit/>
          </a:bodyPr>
          <a:lstStyle/>
          <a:p>
            <a:r>
              <a:rPr lang="en-GB" sz="1400"/>
              <a:t> 50 mV</a:t>
            </a:r>
          </a:p>
        </p:txBody>
      </p:sp>
      <p:cxnSp>
        <p:nvCxnSpPr>
          <p:cNvPr id="30" name="Straight Arrow Connector 29">
            <a:extLst>
              <a:ext uri="{FF2B5EF4-FFF2-40B4-BE49-F238E27FC236}">
                <a16:creationId xmlns:a16="http://schemas.microsoft.com/office/drawing/2014/main" id="{17A723D6-6F98-1641-8F63-E1D80FFE36A4}"/>
              </a:ext>
            </a:extLst>
          </p:cNvPr>
          <p:cNvCxnSpPr/>
          <p:nvPr/>
        </p:nvCxnSpPr>
        <p:spPr>
          <a:xfrm>
            <a:off x="8113933" y="4093699"/>
            <a:ext cx="0" cy="2160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08DC774-6492-2F4D-8C88-CA82B9F6AA29}"/>
              </a:ext>
            </a:extLst>
          </p:cNvPr>
          <p:cNvCxnSpPr>
            <a:cxnSpLocks/>
          </p:cNvCxnSpPr>
          <p:nvPr/>
        </p:nvCxnSpPr>
        <p:spPr>
          <a:xfrm>
            <a:off x="8113933" y="3247762"/>
            <a:ext cx="0" cy="3405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BA8CF1C-C2FE-BD4F-B2F1-34C358D4B49E}"/>
              </a:ext>
            </a:extLst>
          </p:cNvPr>
          <p:cNvSpPr txBox="1"/>
          <p:nvPr/>
        </p:nvSpPr>
        <p:spPr>
          <a:xfrm>
            <a:off x="1560629" y="2436016"/>
            <a:ext cx="2483372" cy="307777"/>
          </a:xfrm>
          <a:prstGeom prst="rect">
            <a:avLst/>
          </a:prstGeom>
          <a:noFill/>
        </p:spPr>
        <p:txBody>
          <a:bodyPr wrap="none" rtlCol="0">
            <a:spAutoFit/>
          </a:bodyPr>
          <a:lstStyle/>
          <a:p>
            <a:r>
              <a:rPr lang="en-GB" sz="1400">
                <a:solidFill>
                  <a:srgbClr val="C00000"/>
                </a:solidFill>
                <a:latin typeface="Century Gothic" panose="020B0502020202020204" pitchFamily="34" charset="0"/>
              </a:rPr>
              <a:t>Baseline for 20 </a:t>
            </a:r>
            <a:r>
              <a:rPr lang="en-GB" sz="1400" err="1">
                <a:solidFill>
                  <a:srgbClr val="C00000"/>
                </a:solidFill>
                <a:latin typeface="Century Gothic" panose="020B0502020202020204" pitchFamily="34" charset="0"/>
              </a:rPr>
              <a:t>chs</a:t>
            </a:r>
            <a:r>
              <a:rPr lang="en-GB" sz="1400">
                <a:solidFill>
                  <a:srgbClr val="C00000"/>
                </a:solidFill>
                <a:latin typeface="Century Gothic" panose="020B0502020202020204" pitchFamily="34" charset="0"/>
              </a:rPr>
              <a:t> in EVO1</a:t>
            </a:r>
          </a:p>
        </p:txBody>
      </p:sp>
      <p:sp>
        <p:nvSpPr>
          <p:cNvPr id="33" name="TextBox 32">
            <a:extLst>
              <a:ext uri="{FF2B5EF4-FFF2-40B4-BE49-F238E27FC236}">
                <a16:creationId xmlns:a16="http://schemas.microsoft.com/office/drawing/2014/main" id="{1642319A-92D3-4742-944D-BA4AD8019F30}"/>
              </a:ext>
            </a:extLst>
          </p:cNvPr>
          <p:cNvSpPr txBox="1"/>
          <p:nvPr/>
        </p:nvSpPr>
        <p:spPr>
          <a:xfrm>
            <a:off x="4824352" y="2431637"/>
            <a:ext cx="3727302" cy="307777"/>
          </a:xfrm>
          <a:prstGeom prst="rect">
            <a:avLst/>
          </a:prstGeom>
          <a:noFill/>
        </p:spPr>
        <p:txBody>
          <a:bodyPr wrap="none" rtlCol="0">
            <a:spAutoFit/>
          </a:bodyPr>
          <a:lstStyle/>
          <a:p>
            <a:r>
              <a:rPr lang="en-GB" sz="1400">
                <a:solidFill>
                  <a:srgbClr val="C00000"/>
                </a:solidFill>
                <a:latin typeface="Century Gothic" panose="020B0502020202020204" pitchFamily="34" charset="0"/>
              </a:rPr>
              <a:t>Simulated voltage drop along channels  </a:t>
            </a:r>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it-IT"/>
          </a:p>
        </p:txBody>
      </p:sp>
      <p:sp>
        <p:nvSpPr>
          <p:cNvPr id="34" name="Segnaposto numero diapositiva 1">
            <a:extLst>
              <a:ext uri="{FF2B5EF4-FFF2-40B4-BE49-F238E27FC236}">
                <a16:creationId xmlns:a16="http://schemas.microsoft.com/office/drawing/2014/main" id="{D9971EEF-2146-0044-877E-CBE4740D139D}"/>
              </a:ext>
            </a:extLst>
          </p:cNvPr>
          <p:cNvSpPr>
            <a:spLocks noGrp="1"/>
          </p:cNvSpPr>
          <p:nvPr>
            <p:ph type="sldNum" sz="quarter" idx="12"/>
          </p:nvPr>
        </p:nvSpPr>
        <p:spPr>
          <a:xfrm>
            <a:off x="8415768" y="4767264"/>
            <a:ext cx="271032" cy="273844"/>
          </a:xfrm>
        </p:spPr>
        <p:txBody>
          <a:bodyPr/>
          <a:lstStyle/>
          <a:p>
            <a:fld id="{76A9E78D-200E-47C8-AC8C-EF591825DB87}" type="slidenum">
              <a:rPr lang="en-GB" smtClean="0"/>
              <a:pPr/>
              <a:t>6</a:t>
            </a:fld>
            <a:endParaRPr lang="en-GB"/>
          </a:p>
        </p:txBody>
      </p:sp>
      <p:sp>
        <p:nvSpPr>
          <p:cNvPr id="11" name="Rectangle 10">
            <a:extLst>
              <a:ext uri="{FF2B5EF4-FFF2-40B4-BE49-F238E27FC236}">
                <a16:creationId xmlns:a16="http://schemas.microsoft.com/office/drawing/2014/main" id="{C7A5B146-FBB3-1240-9F6D-52700D41E8CA}"/>
              </a:ext>
            </a:extLst>
          </p:cNvPr>
          <p:cNvSpPr/>
          <p:nvPr/>
        </p:nvSpPr>
        <p:spPr>
          <a:xfrm>
            <a:off x="1304174" y="4039622"/>
            <a:ext cx="1130743" cy="276999"/>
          </a:xfrm>
          <a:prstGeom prst="rect">
            <a:avLst/>
          </a:prstGeom>
        </p:spPr>
        <p:txBody>
          <a:bodyPr wrap="square">
            <a:spAutoFit/>
          </a:bodyPr>
          <a:lstStyle/>
          <a:p>
            <a:r>
              <a:rPr lang="it-IT" sz="600" err="1">
                <a:latin typeface="Century Gothic" panose="020B0502020202020204" pitchFamily="34" charset="0"/>
              </a:rPr>
              <a:t>Geometrical</a:t>
            </a:r>
            <a:r>
              <a:rPr lang="it-IT" sz="600">
                <a:latin typeface="Century Gothic" panose="020B0502020202020204" pitchFamily="34" charset="0"/>
              </a:rPr>
              <a:t> </a:t>
            </a:r>
            <a:r>
              <a:rPr lang="it-IT" sz="600" err="1">
                <a:latin typeface="Century Gothic" panose="020B0502020202020204" pitchFamily="34" charset="0"/>
              </a:rPr>
              <a:t>effect</a:t>
            </a:r>
            <a:r>
              <a:rPr lang="it-IT" sz="600">
                <a:latin typeface="Century Gothic" panose="020B0502020202020204" pitchFamily="34" charset="0"/>
              </a:rPr>
              <a:t> due to </a:t>
            </a:r>
            <a:r>
              <a:rPr lang="it-IT" sz="600" err="1">
                <a:latin typeface="Century Gothic" panose="020B0502020202020204" pitchFamily="34" charset="0"/>
              </a:rPr>
              <a:t>undesired</a:t>
            </a:r>
            <a:r>
              <a:rPr lang="it-IT" sz="600">
                <a:latin typeface="Century Gothic" panose="020B0502020202020204" pitchFamily="34" charset="0"/>
              </a:rPr>
              <a:t> IR </a:t>
            </a:r>
            <a:r>
              <a:rPr lang="it-IT" sz="600" err="1">
                <a:latin typeface="Century Gothic" panose="020B0502020202020204" pitchFamily="34" charset="0"/>
              </a:rPr>
              <a:t>drops</a:t>
            </a:r>
            <a:endParaRPr lang="it-IT" sz="600"/>
          </a:p>
        </p:txBody>
      </p:sp>
      <p:cxnSp>
        <p:nvCxnSpPr>
          <p:cNvPr id="37" name="Straight Arrow Connector 36">
            <a:extLst>
              <a:ext uri="{FF2B5EF4-FFF2-40B4-BE49-F238E27FC236}">
                <a16:creationId xmlns:a16="http://schemas.microsoft.com/office/drawing/2014/main" id="{5B8B7D0A-D532-2241-919B-5CCBD95DC415}"/>
              </a:ext>
            </a:extLst>
          </p:cNvPr>
          <p:cNvCxnSpPr>
            <a:cxnSpLocks/>
          </p:cNvCxnSpPr>
          <p:nvPr/>
        </p:nvCxnSpPr>
        <p:spPr>
          <a:xfrm flipV="1">
            <a:off x="2123728" y="3362908"/>
            <a:ext cx="71351" cy="654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7BF8A87-4C57-624E-9D0C-FD333A739BB8}"/>
              </a:ext>
            </a:extLst>
          </p:cNvPr>
          <p:cNvSpPr/>
          <p:nvPr/>
        </p:nvSpPr>
        <p:spPr>
          <a:xfrm>
            <a:off x="5668535" y="4920630"/>
            <a:ext cx="1927802" cy="184666"/>
          </a:xfrm>
          <a:prstGeom prst="rect">
            <a:avLst/>
          </a:prstGeom>
        </p:spPr>
        <p:txBody>
          <a:bodyPr wrap="square">
            <a:spAutoFit/>
          </a:bodyPr>
          <a:lstStyle/>
          <a:p>
            <a:r>
              <a:rPr lang="it-IT" sz="600" err="1">
                <a:latin typeface="Century Gothic" panose="020B0502020202020204" pitchFamily="34" charset="0"/>
              </a:rPr>
              <a:t>Simulation</a:t>
            </a:r>
            <a:r>
              <a:rPr lang="it-IT" sz="600">
                <a:latin typeface="Century Gothic" panose="020B0502020202020204" pitchFamily="34" charset="0"/>
              </a:rPr>
              <a:t> </a:t>
            </a:r>
            <a:r>
              <a:rPr lang="it-IT" sz="600" err="1">
                <a:latin typeface="Century Gothic" panose="020B0502020202020204" pitchFamily="34" charset="0"/>
              </a:rPr>
              <a:t>obtained</a:t>
            </a:r>
            <a:r>
              <a:rPr lang="it-IT" sz="600">
                <a:latin typeface="Century Gothic" panose="020B0502020202020204" pitchFamily="34" charset="0"/>
              </a:rPr>
              <a:t> with  the </a:t>
            </a:r>
            <a:r>
              <a:rPr lang="it-IT" sz="600" err="1">
                <a:latin typeface="Century Gothic" panose="020B0502020202020204" pitchFamily="34" charset="0"/>
              </a:rPr>
              <a:t>simplified</a:t>
            </a:r>
            <a:r>
              <a:rPr lang="it-IT" sz="600">
                <a:latin typeface="Century Gothic" panose="020B0502020202020204" pitchFamily="34" charset="0"/>
              </a:rPr>
              <a:t> model</a:t>
            </a:r>
            <a:endParaRPr lang="it-IT" sz="600"/>
          </a:p>
        </p:txBody>
      </p:sp>
    </p:spTree>
    <p:extLst>
      <p:ext uri="{BB962C8B-B14F-4D97-AF65-F5344CB8AC3E}">
        <p14:creationId xmlns:p14="http://schemas.microsoft.com/office/powerpoint/2010/main" val="2152959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it-IT" sz="2400" b="1" err="1">
                <a:solidFill>
                  <a:schemeClr val="bg1"/>
                </a:solidFill>
                <a:latin typeface="Century Gothic" panose="020B0502020202020204" pitchFamily="34" charset="0"/>
              </a:rPr>
              <a:t>Excessive</a:t>
            </a:r>
            <a:r>
              <a:rPr lang="it-IT" sz="2400" b="1">
                <a:solidFill>
                  <a:schemeClr val="bg1"/>
                </a:solidFill>
                <a:latin typeface="Century Gothic" panose="020B0502020202020204" pitchFamily="34" charset="0"/>
              </a:rPr>
              <a:t> IR </a:t>
            </a:r>
            <a:r>
              <a:rPr lang="it-IT" sz="2400" b="1" err="1">
                <a:solidFill>
                  <a:schemeClr val="bg1"/>
                </a:solidFill>
                <a:latin typeface="Century Gothic" panose="020B0502020202020204" pitchFamily="34" charset="0"/>
              </a:rPr>
              <a:t>drop</a:t>
            </a:r>
            <a:r>
              <a:rPr lang="it-IT" sz="2400" b="1">
                <a:solidFill>
                  <a:schemeClr val="bg1"/>
                </a:solidFill>
                <a:latin typeface="Century Gothic" panose="020B0502020202020204" pitchFamily="34" charset="0"/>
              </a:rPr>
              <a:t> in current </a:t>
            </a:r>
            <a:r>
              <a:rPr lang="it-IT" sz="2400" b="1" err="1">
                <a:solidFill>
                  <a:schemeClr val="bg1"/>
                </a:solidFill>
                <a:latin typeface="Century Gothic" panose="020B0502020202020204" pitchFamily="34" charset="0"/>
              </a:rPr>
              <a:t>bias</a:t>
            </a:r>
            <a:endParaRPr lang="en-GB" sz="2400" b="1">
              <a:solidFill>
                <a:schemeClr val="bg1"/>
              </a:solidFill>
              <a:latin typeface="Century Gothic" panose="020B0502020202020204" pitchFamily="34" charset="0"/>
            </a:endParaRPr>
          </a:p>
        </p:txBody>
      </p:sp>
      <p:sp>
        <p:nvSpPr>
          <p:cNvPr id="6" name="Rectangle 5">
            <a:extLst>
              <a:ext uri="{FF2B5EF4-FFF2-40B4-BE49-F238E27FC236}">
                <a16:creationId xmlns:a16="http://schemas.microsoft.com/office/drawing/2014/main" id="{6C52D781-7637-7449-82D3-15E8E750D890}"/>
              </a:ext>
            </a:extLst>
          </p:cNvPr>
          <p:cNvSpPr/>
          <p:nvPr/>
        </p:nvSpPr>
        <p:spPr>
          <a:xfrm>
            <a:off x="503547" y="1059582"/>
            <a:ext cx="8303203" cy="1431161"/>
          </a:xfrm>
          <a:prstGeom prst="rect">
            <a:avLst/>
          </a:prstGeom>
          <a:noFill/>
          <a:ln>
            <a:noFill/>
          </a:ln>
        </p:spPr>
        <p:txBody>
          <a:bodyPr wrap="square">
            <a:spAutoFit/>
          </a:bodyPr>
          <a:lstStyle/>
          <a:p>
            <a:pPr marL="171450" indent="-171450">
              <a:buFont typeface="Wingdings" pitchFamily="2" charset="2"/>
              <a:buChar char="q"/>
            </a:pPr>
            <a:endParaRPr lang="it-IT" sz="500">
              <a:latin typeface="Century Gothic" panose="020B0502020202020204" pitchFamily="34" charset="0"/>
            </a:endParaRPr>
          </a:p>
          <a:p>
            <a:pPr marL="171450" indent="-171450">
              <a:spcAft>
                <a:spcPts val="600"/>
              </a:spcAft>
              <a:buFont typeface="Wingdings" pitchFamily="2" charset="2"/>
              <a:buChar char="q"/>
            </a:pPr>
            <a:r>
              <a:rPr lang="it-IT" sz="1200">
                <a:latin typeface="Century Gothic" panose="020B0502020202020204" pitchFamily="34" charset="0"/>
              </a:rPr>
              <a:t>The </a:t>
            </a:r>
            <a:r>
              <a:rPr lang="it-IT" sz="1200" err="1">
                <a:latin typeface="Century Gothic" panose="020B0502020202020204" pitchFamily="34" charset="0"/>
              </a:rPr>
              <a:t>nominal</a:t>
            </a:r>
            <a:r>
              <a:rPr lang="it-IT" sz="1200">
                <a:latin typeface="Century Gothic" panose="020B0502020202020204" pitchFamily="34" charset="0"/>
              </a:rPr>
              <a:t> current of TIA </a:t>
            </a:r>
            <a:r>
              <a:rPr lang="it-IT" sz="1200" err="1">
                <a:latin typeface="Century Gothic" panose="020B0502020202020204" pitchFamily="34" charset="0"/>
              </a:rPr>
              <a:t>bias</a:t>
            </a:r>
            <a:r>
              <a:rPr lang="it-IT" sz="1200">
                <a:latin typeface="Century Gothic" panose="020B0502020202020204" pitchFamily="34" charset="0"/>
              </a:rPr>
              <a:t> </a:t>
            </a:r>
            <a:r>
              <a:rPr lang="it-IT" sz="1200" err="1">
                <a:latin typeface="Century Gothic" panose="020B0502020202020204" pitchFamily="34" charset="0"/>
              </a:rPr>
              <a:t>is</a:t>
            </a:r>
            <a:r>
              <a:rPr lang="it-IT" sz="1200">
                <a:latin typeface="Century Gothic" panose="020B0502020202020204" pitchFamily="34" charset="0"/>
              </a:rPr>
              <a:t> 1mA and </a:t>
            </a:r>
            <a:r>
              <a:rPr lang="it-IT" sz="1200" err="1">
                <a:latin typeface="Century Gothic" panose="020B0502020202020204" pitchFamily="34" charset="0"/>
              </a:rPr>
              <a:t>it</a:t>
            </a:r>
            <a:r>
              <a:rPr lang="it-IT" sz="1200">
                <a:latin typeface="Century Gothic" panose="020B0502020202020204" pitchFamily="34" charset="0"/>
              </a:rPr>
              <a:t> </a:t>
            </a:r>
            <a:r>
              <a:rPr lang="it-IT" sz="1200" err="1">
                <a:latin typeface="Century Gothic" panose="020B0502020202020204" pitchFamily="34" charset="0"/>
              </a:rPr>
              <a:t>is</a:t>
            </a:r>
            <a:r>
              <a:rPr lang="it-IT" sz="1200">
                <a:latin typeface="Century Gothic" panose="020B0502020202020204" pitchFamily="34" charset="0"/>
              </a:rPr>
              <a:t> generated </a:t>
            </a:r>
            <a:r>
              <a:rPr lang="it-IT" sz="1200" err="1">
                <a:latin typeface="Century Gothic" panose="020B0502020202020204" pitchFamily="34" charset="0"/>
              </a:rPr>
              <a:t>when</a:t>
            </a:r>
            <a:r>
              <a:rPr lang="it-IT" sz="1200">
                <a:latin typeface="Century Gothic" panose="020B0502020202020204" pitchFamily="34" charset="0"/>
              </a:rPr>
              <a:t> the </a:t>
            </a:r>
            <a:r>
              <a:rPr lang="it-IT" sz="1200" err="1">
                <a:latin typeface="Century Gothic" panose="020B0502020202020204" pitchFamily="34" charset="0"/>
              </a:rPr>
              <a:t>bias</a:t>
            </a:r>
            <a:r>
              <a:rPr lang="it-IT" sz="1200">
                <a:latin typeface="Century Gothic" panose="020B0502020202020204" pitchFamily="34" charset="0"/>
              </a:rPr>
              <a:t> </a:t>
            </a:r>
            <a:r>
              <a:rPr lang="it-IT" sz="1200" err="1">
                <a:latin typeface="Century Gothic" panose="020B0502020202020204" pitchFamily="34" charset="0"/>
              </a:rPr>
              <a:t>cell</a:t>
            </a:r>
            <a:r>
              <a:rPr lang="it-IT" sz="1200">
                <a:latin typeface="Century Gothic" panose="020B0502020202020204" pitchFamily="34" charset="0"/>
              </a:rPr>
              <a:t> </a:t>
            </a:r>
            <a:r>
              <a:rPr lang="it-IT" sz="1200" err="1">
                <a:latin typeface="Century Gothic" panose="020B0502020202020204" pitchFamily="34" charset="0"/>
              </a:rPr>
              <a:t>provides</a:t>
            </a:r>
            <a:r>
              <a:rPr lang="it-IT" sz="1200">
                <a:latin typeface="Century Gothic" panose="020B0502020202020204" pitchFamily="34" charset="0"/>
              </a:rPr>
              <a:t> to the channel a «gate voltage» </a:t>
            </a:r>
            <a:r>
              <a:rPr lang="it-IT" sz="1200" err="1">
                <a:latin typeface="Century Gothic" panose="020B0502020202020204" pitchFamily="34" charset="0"/>
              </a:rPr>
              <a:t>equal</a:t>
            </a:r>
            <a:r>
              <a:rPr lang="it-IT" sz="1200">
                <a:latin typeface="Century Gothic" panose="020B0502020202020204" pitchFamily="34" charset="0"/>
              </a:rPr>
              <a:t> to 550 mV. </a:t>
            </a:r>
            <a:r>
              <a:rPr lang="it-IT" sz="1200" err="1">
                <a:latin typeface="Century Gothic" panose="020B0502020202020204" pitchFamily="34" charset="0"/>
              </a:rPr>
              <a:t>If</a:t>
            </a:r>
            <a:r>
              <a:rPr lang="it-IT" sz="1200">
                <a:latin typeface="Century Gothic" panose="020B0502020202020204" pitchFamily="34" charset="0"/>
              </a:rPr>
              <a:t> </a:t>
            </a:r>
            <a:r>
              <a:rPr lang="it-IT" sz="1200" err="1">
                <a:latin typeface="Century Gothic" panose="020B0502020202020204" pitchFamily="34" charset="0"/>
              </a:rPr>
              <a:t>this</a:t>
            </a:r>
            <a:r>
              <a:rPr lang="it-IT" sz="1200">
                <a:latin typeface="Century Gothic" panose="020B0502020202020204" pitchFamily="34" charset="0"/>
              </a:rPr>
              <a:t> voltage </a:t>
            </a:r>
            <a:r>
              <a:rPr lang="it-IT" sz="1200" err="1">
                <a:latin typeface="Century Gothic" panose="020B0502020202020204" pitchFamily="34" charset="0"/>
              </a:rPr>
              <a:t>changes</a:t>
            </a:r>
            <a:r>
              <a:rPr lang="it-IT" sz="1200">
                <a:latin typeface="Century Gothic" panose="020B0502020202020204" pitchFamily="34" charset="0"/>
              </a:rPr>
              <a:t>, the current </a:t>
            </a:r>
            <a:r>
              <a:rPr lang="it-IT" sz="1200" err="1">
                <a:latin typeface="Century Gothic" panose="020B0502020202020204" pitchFamily="34" charset="0"/>
              </a:rPr>
              <a:t>changes</a:t>
            </a:r>
            <a:r>
              <a:rPr lang="it-IT" sz="1200">
                <a:latin typeface="Century Gothic" panose="020B0502020202020204" pitchFamily="34" charset="0"/>
              </a:rPr>
              <a:t> </a:t>
            </a:r>
            <a:r>
              <a:rPr lang="it-IT" sz="1200" err="1">
                <a:latin typeface="Century Gothic" panose="020B0502020202020204" pitchFamily="34" charset="0"/>
              </a:rPr>
              <a:t>as</a:t>
            </a:r>
            <a:r>
              <a:rPr lang="it-IT" sz="1200">
                <a:latin typeface="Century Gothic" panose="020B0502020202020204" pitchFamily="34" charset="0"/>
              </a:rPr>
              <a:t> </a:t>
            </a:r>
            <a:r>
              <a:rPr lang="it-IT" sz="1200" err="1">
                <a:latin typeface="Century Gothic" panose="020B0502020202020204" pitchFamily="34" charset="0"/>
              </a:rPr>
              <a:t>well</a:t>
            </a:r>
            <a:r>
              <a:rPr lang="it-IT" sz="1200">
                <a:latin typeface="Century Gothic" panose="020B0502020202020204" pitchFamily="34" charset="0"/>
              </a:rPr>
              <a:t>. The </a:t>
            </a:r>
            <a:r>
              <a:rPr lang="it-IT" sz="1200" err="1">
                <a:latin typeface="Century Gothic" panose="020B0502020202020204" pitchFamily="34" charset="0"/>
              </a:rPr>
              <a:t>regulation</a:t>
            </a:r>
            <a:r>
              <a:rPr lang="it-IT" sz="1200">
                <a:latin typeface="Century Gothic" panose="020B0502020202020204" pitchFamily="34" charset="0"/>
              </a:rPr>
              <a:t> </a:t>
            </a:r>
            <a:r>
              <a:rPr lang="it-IT" sz="1200" err="1">
                <a:latin typeface="Century Gothic" panose="020B0502020202020204" pitchFamily="34" charset="0"/>
              </a:rPr>
              <a:t>process</a:t>
            </a:r>
            <a:r>
              <a:rPr lang="it-IT" sz="1200">
                <a:latin typeface="Century Gothic" panose="020B0502020202020204" pitchFamily="34" charset="0"/>
              </a:rPr>
              <a:t> </a:t>
            </a:r>
            <a:r>
              <a:rPr lang="it-IT" sz="1200" err="1">
                <a:latin typeface="Century Gothic" panose="020B0502020202020204" pitchFamily="34" charset="0"/>
              </a:rPr>
              <a:t>is</a:t>
            </a:r>
            <a:r>
              <a:rPr lang="it-IT" sz="1200">
                <a:latin typeface="Century Gothic" panose="020B0502020202020204" pitchFamily="34" charset="0"/>
              </a:rPr>
              <a:t> </a:t>
            </a:r>
            <a:r>
              <a:rPr lang="it-IT" sz="1200" err="1">
                <a:latin typeface="Century Gothic" panose="020B0502020202020204" pitchFamily="34" charset="0"/>
              </a:rPr>
              <a:t>based</a:t>
            </a:r>
            <a:r>
              <a:rPr lang="it-IT" sz="1200">
                <a:latin typeface="Century Gothic" panose="020B0502020202020204" pitchFamily="34" charset="0"/>
              </a:rPr>
              <a:t> on </a:t>
            </a:r>
            <a:r>
              <a:rPr lang="it-IT" sz="1200" err="1">
                <a:latin typeface="Century Gothic" panose="020B0502020202020204" pitchFamily="34" charset="0"/>
              </a:rPr>
              <a:t>this</a:t>
            </a:r>
            <a:r>
              <a:rPr lang="it-IT" sz="1200">
                <a:latin typeface="Century Gothic" panose="020B0502020202020204" pitchFamily="34" charset="0"/>
              </a:rPr>
              <a:t> </a:t>
            </a:r>
            <a:r>
              <a:rPr lang="it-IT" sz="1200" err="1">
                <a:latin typeface="Century Gothic" panose="020B0502020202020204" pitchFamily="34" charset="0"/>
              </a:rPr>
              <a:t>effect</a:t>
            </a:r>
            <a:r>
              <a:rPr lang="it-IT" sz="1200">
                <a:latin typeface="Century Gothic" panose="020B0502020202020204" pitchFamily="34" charset="0"/>
              </a:rPr>
              <a:t>. </a:t>
            </a:r>
          </a:p>
          <a:p>
            <a:pPr marL="171450" indent="-171450">
              <a:spcAft>
                <a:spcPts val="600"/>
              </a:spcAft>
              <a:buFont typeface="Wingdings" pitchFamily="2" charset="2"/>
              <a:buChar char="q"/>
            </a:pPr>
            <a:r>
              <a:rPr lang="it-IT" sz="1200">
                <a:latin typeface="Century Gothic" panose="020B0502020202020204" pitchFamily="34" charset="0"/>
              </a:rPr>
              <a:t>Due to IR </a:t>
            </a:r>
            <a:r>
              <a:rPr lang="it-IT" sz="1200" err="1">
                <a:latin typeface="Century Gothic" panose="020B0502020202020204" pitchFamily="34" charset="0"/>
              </a:rPr>
              <a:t>drop</a:t>
            </a:r>
            <a:r>
              <a:rPr lang="it-IT" sz="1200">
                <a:latin typeface="Century Gothic" panose="020B0502020202020204" pitchFamily="34" charset="0"/>
              </a:rPr>
              <a:t>, the «gate voltage» </a:t>
            </a:r>
            <a:r>
              <a:rPr lang="it-IT" sz="1200" err="1">
                <a:latin typeface="Century Gothic" panose="020B0502020202020204" pitchFamily="34" charset="0"/>
              </a:rPr>
              <a:t>changes</a:t>
            </a:r>
            <a:r>
              <a:rPr lang="it-IT" sz="1200">
                <a:latin typeface="Century Gothic" panose="020B0502020202020204" pitchFamily="34" charset="0"/>
              </a:rPr>
              <a:t> by 100 mV and </a:t>
            </a:r>
            <a:r>
              <a:rPr lang="it-IT" sz="1200" err="1">
                <a:latin typeface="Century Gothic" panose="020B0502020202020204" pitchFamily="34" charset="0"/>
              </a:rPr>
              <a:t>this</a:t>
            </a:r>
            <a:r>
              <a:rPr lang="it-IT" sz="1200">
                <a:latin typeface="Century Gothic" panose="020B0502020202020204" pitchFamily="34" charset="0"/>
              </a:rPr>
              <a:t> </a:t>
            </a:r>
            <a:r>
              <a:rPr lang="it-IT" sz="1200" err="1">
                <a:latin typeface="Century Gothic" panose="020B0502020202020204" pitchFamily="34" charset="0"/>
              </a:rPr>
              <a:t>results</a:t>
            </a:r>
            <a:r>
              <a:rPr lang="it-IT" sz="1200">
                <a:latin typeface="Century Gothic" panose="020B0502020202020204" pitchFamily="34" charset="0"/>
              </a:rPr>
              <a:t> in a current </a:t>
            </a:r>
            <a:r>
              <a:rPr lang="it-IT" sz="1200" err="1">
                <a:latin typeface="Century Gothic" panose="020B0502020202020204" pitchFamily="34" charset="0"/>
              </a:rPr>
              <a:t>variation</a:t>
            </a:r>
            <a:r>
              <a:rPr lang="it-IT" sz="1200">
                <a:latin typeface="Century Gothic" panose="020B0502020202020204" pitchFamily="34" charset="0"/>
              </a:rPr>
              <a:t> of </a:t>
            </a:r>
            <a:r>
              <a:rPr lang="it-IT" sz="1200" err="1">
                <a:latin typeface="Century Gothic" panose="020B0502020202020204" pitchFamily="34" charset="0"/>
              </a:rPr>
              <a:t>about</a:t>
            </a:r>
            <a:r>
              <a:rPr lang="it-IT" sz="1200">
                <a:latin typeface="Century Gothic" panose="020B0502020202020204" pitchFamily="34" charset="0"/>
              </a:rPr>
              <a:t> 400uA! </a:t>
            </a:r>
            <a:r>
              <a:rPr lang="it-IT" sz="1200" err="1">
                <a:latin typeface="Century Gothic" panose="020B0502020202020204" pitchFamily="34" charset="0"/>
              </a:rPr>
              <a:t>This</a:t>
            </a:r>
            <a:r>
              <a:rPr lang="it-IT" sz="1200">
                <a:latin typeface="Century Gothic" panose="020B0502020202020204" pitchFamily="34" charset="0"/>
              </a:rPr>
              <a:t> </a:t>
            </a:r>
            <a:r>
              <a:rPr lang="it-IT" sz="1200" err="1">
                <a:latin typeface="Century Gothic" panose="020B0502020202020204" pitchFamily="34" charset="0"/>
              </a:rPr>
              <a:t>means</a:t>
            </a:r>
            <a:r>
              <a:rPr lang="it-IT" sz="1200">
                <a:latin typeface="Century Gothic" panose="020B0502020202020204" pitchFamily="34" charset="0"/>
              </a:rPr>
              <a:t> </a:t>
            </a:r>
            <a:r>
              <a:rPr lang="it-IT" sz="1200" err="1">
                <a:latin typeface="Century Gothic" panose="020B0502020202020204" pitchFamily="34" charset="0"/>
              </a:rPr>
              <a:t>that</a:t>
            </a:r>
            <a:r>
              <a:rPr lang="it-IT" sz="1200">
                <a:latin typeface="Century Gothic" panose="020B0502020202020204" pitchFamily="34" charset="0"/>
              </a:rPr>
              <a:t> </a:t>
            </a:r>
            <a:r>
              <a:rPr lang="it-IT" sz="1200" err="1">
                <a:latin typeface="Century Gothic" panose="020B0502020202020204" pitchFamily="34" charset="0"/>
              </a:rPr>
              <a:t>between</a:t>
            </a:r>
            <a:r>
              <a:rPr lang="it-IT" sz="1200">
                <a:latin typeface="Century Gothic" panose="020B0502020202020204" pitchFamily="34" charset="0"/>
              </a:rPr>
              <a:t> the channel 11 and 1 the </a:t>
            </a:r>
            <a:r>
              <a:rPr lang="it-IT" sz="1200" err="1">
                <a:latin typeface="Century Gothic" panose="020B0502020202020204" pitchFamily="34" charset="0"/>
              </a:rPr>
              <a:t>TIAs</a:t>
            </a:r>
            <a:r>
              <a:rPr lang="it-IT" sz="1200">
                <a:latin typeface="Century Gothic" panose="020B0502020202020204" pitchFamily="34" charset="0"/>
              </a:rPr>
              <a:t> </a:t>
            </a:r>
            <a:r>
              <a:rPr lang="it-IT" sz="1200" err="1">
                <a:latin typeface="Century Gothic" panose="020B0502020202020204" pitchFamily="34" charset="0"/>
              </a:rPr>
              <a:t>will</a:t>
            </a:r>
            <a:r>
              <a:rPr lang="it-IT" sz="1200">
                <a:latin typeface="Century Gothic" panose="020B0502020202020204" pitchFamily="34" charset="0"/>
              </a:rPr>
              <a:t> work with </a:t>
            </a:r>
            <a:r>
              <a:rPr lang="it-IT" sz="1200" err="1">
                <a:latin typeface="Century Gothic" panose="020B0502020202020204" pitchFamily="34" charset="0"/>
              </a:rPr>
              <a:t>currents</a:t>
            </a:r>
            <a:r>
              <a:rPr lang="it-IT" sz="1200">
                <a:latin typeface="Century Gothic" panose="020B0502020202020204" pitchFamily="34" charset="0"/>
              </a:rPr>
              <a:t> </a:t>
            </a:r>
            <a:r>
              <a:rPr lang="it-IT" sz="1200" err="1">
                <a:latin typeface="Century Gothic" panose="020B0502020202020204" pitchFamily="34" charset="0"/>
              </a:rPr>
              <a:t>which</a:t>
            </a:r>
            <a:r>
              <a:rPr lang="it-IT" sz="1200">
                <a:latin typeface="Century Gothic" panose="020B0502020202020204" pitchFamily="34" charset="0"/>
              </a:rPr>
              <a:t> </a:t>
            </a:r>
            <a:r>
              <a:rPr lang="it-IT" sz="1200" err="1">
                <a:latin typeface="Century Gothic" panose="020B0502020202020204" pitchFamily="34" charset="0"/>
              </a:rPr>
              <a:t>differ</a:t>
            </a:r>
            <a:r>
              <a:rPr lang="it-IT" sz="1200">
                <a:latin typeface="Century Gothic" panose="020B0502020202020204" pitchFamily="34" charset="0"/>
              </a:rPr>
              <a:t> by 400 </a:t>
            </a:r>
            <a:r>
              <a:rPr lang="it-IT" sz="1200" err="1">
                <a:latin typeface="Century Gothic" panose="020B0502020202020204" pitchFamily="34" charset="0"/>
              </a:rPr>
              <a:t>uA</a:t>
            </a:r>
            <a:endParaRPr lang="it-IT" sz="1200">
              <a:latin typeface="Century Gothic" panose="020B0502020202020204" pitchFamily="34" charset="0"/>
            </a:endParaRPr>
          </a:p>
          <a:p>
            <a:pPr marL="171450" indent="-171450">
              <a:spcAft>
                <a:spcPts val="600"/>
              </a:spcAft>
              <a:buFont typeface="Wingdings" pitchFamily="2" charset="2"/>
              <a:buChar char="q"/>
            </a:pPr>
            <a:r>
              <a:rPr lang="it-IT" sz="1200">
                <a:latin typeface="Century Gothic" panose="020B0502020202020204" pitchFamily="34" charset="0"/>
              </a:rPr>
              <a:t>The </a:t>
            </a:r>
            <a:r>
              <a:rPr lang="it-IT" sz="1200" err="1">
                <a:latin typeface="Century Gothic" panose="020B0502020202020204" pitchFamily="34" charset="0"/>
              </a:rPr>
              <a:t>effect</a:t>
            </a:r>
            <a:r>
              <a:rPr lang="it-IT" sz="1200">
                <a:latin typeface="Century Gothic" panose="020B0502020202020204" pitchFamily="34" charset="0"/>
              </a:rPr>
              <a:t> of </a:t>
            </a:r>
            <a:r>
              <a:rPr lang="it-IT" sz="1200" err="1">
                <a:latin typeface="Century Gothic" panose="020B0502020202020204" pitchFamily="34" charset="0"/>
              </a:rPr>
              <a:t>having</a:t>
            </a:r>
            <a:r>
              <a:rPr lang="it-IT" sz="1200">
                <a:latin typeface="Century Gothic" panose="020B0502020202020204" pitchFamily="34" charset="0"/>
              </a:rPr>
              <a:t> a </a:t>
            </a:r>
            <a:r>
              <a:rPr lang="it-IT" sz="1200" err="1">
                <a:latin typeface="Century Gothic" panose="020B0502020202020204" pitchFamily="34" charset="0"/>
              </a:rPr>
              <a:t>smaller</a:t>
            </a:r>
            <a:r>
              <a:rPr lang="it-IT" sz="1200">
                <a:latin typeface="Century Gothic" panose="020B0502020202020204" pitchFamily="34" charset="0"/>
              </a:rPr>
              <a:t> current in the TIA </a:t>
            </a:r>
            <a:r>
              <a:rPr lang="it-IT" sz="1200" err="1">
                <a:latin typeface="Century Gothic" panose="020B0502020202020204" pitchFamily="34" charset="0"/>
              </a:rPr>
              <a:t>turns</a:t>
            </a:r>
            <a:r>
              <a:rPr lang="it-IT" sz="1200">
                <a:latin typeface="Century Gothic" panose="020B0502020202020204" pitchFamily="34" charset="0"/>
              </a:rPr>
              <a:t> in an </a:t>
            </a:r>
            <a:r>
              <a:rPr lang="it-IT" sz="1200" err="1">
                <a:latin typeface="Century Gothic" panose="020B0502020202020204" pitchFamily="34" charset="0"/>
              </a:rPr>
              <a:t>signal</a:t>
            </a:r>
            <a:r>
              <a:rPr lang="it-IT" sz="1200">
                <a:latin typeface="Century Gothic" panose="020B0502020202020204" pitchFamily="34" charset="0"/>
              </a:rPr>
              <a:t> </a:t>
            </a:r>
            <a:r>
              <a:rPr lang="it-IT" sz="1200" err="1">
                <a:latin typeface="Century Gothic" panose="020B0502020202020204" pitchFamily="34" charset="0"/>
              </a:rPr>
              <a:t>amplitude</a:t>
            </a:r>
            <a:r>
              <a:rPr lang="it-IT" sz="1200">
                <a:latin typeface="Century Gothic" panose="020B0502020202020204" pitchFamily="34" charset="0"/>
              </a:rPr>
              <a:t> </a:t>
            </a:r>
            <a:r>
              <a:rPr lang="it-IT" sz="1200" err="1">
                <a:latin typeface="Century Gothic" panose="020B0502020202020204" pitchFamily="34" charset="0"/>
              </a:rPr>
              <a:t>reduction</a:t>
            </a:r>
            <a:r>
              <a:rPr lang="it-IT" sz="1200">
                <a:latin typeface="Century Gothic" panose="020B0502020202020204" pitchFamily="34" charset="0"/>
              </a:rPr>
              <a:t> of the </a:t>
            </a:r>
            <a:r>
              <a:rPr lang="it-IT" sz="1200" err="1">
                <a:latin typeface="Century Gothic" panose="020B0502020202020204" pitchFamily="34" charset="0"/>
              </a:rPr>
              <a:t>analog</a:t>
            </a:r>
            <a:r>
              <a:rPr lang="it-IT" sz="1200">
                <a:latin typeface="Century Gothic" panose="020B0502020202020204" pitchFamily="34" charset="0"/>
              </a:rPr>
              <a:t> output  </a:t>
            </a:r>
          </a:p>
        </p:txBody>
      </p:sp>
      <p:sp>
        <p:nvSpPr>
          <p:cNvPr id="9" name="Rectangle 8">
            <a:extLst>
              <a:ext uri="{FF2B5EF4-FFF2-40B4-BE49-F238E27FC236}">
                <a16:creationId xmlns:a16="http://schemas.microsoft.com/office/drawing/2014/main" id="{3E1E7374-F1C6-0F48-AFA5-E6739D25E4FC}"/>
              </a:ext>
            </a:extLst>
          </p:cNvPr>
          <p:cNvSpPr/>
          <p:nvPr/>
        </p:nvSpPr>
        <p:spPr>
          <a:xfrm>
            <a:off x="3539024" y="786219"/>
            <a:ext cx="2232248" cy="307777"/>
          </a:xfrm>
          <a:prstGeom prst="rect">
            <a:avLst/>
          </a:prstGeom>
          <a:solidFill>
            <a:schemeClr val="bg1"/>
          </a:solidFill>
        </p:spPr>
        <p:txBody>
          <a:bodyPr wrap="square">
            <a:spAutoFit/>
          </a:bodyPr>
          <a:lstStyle/>
          <a:p>
            <a:pPr algn="ctr"/>
            <a:r>
              <a:rPr lang="it-IT" sz="1400" b="1" err="1">
                <a:latin typeface="Century Gothic" panose="020B0502020202020204" pitchFamily="34" charset="0"/>
              </a:rPr>
              <a:t>Effects</a:t>
            </a:r>
            <a:r>
              <a:rPr lang="it-IT" sz="1400" b="1">
                <a:latin typeface="Century Gothic" panose="020B0502020202020204" pitchFamily="34" charset="0"/>
              </a:rPr>
              <a:t> due to TIA </a:t>
            </a:r>
            <a:r>
              <a:rPr lang="it-IT" sz="1400" b="1" err="1">
                <a:latin typeface="Century Gothic" panose="020B0502020202020204" pitchFamily="34" charset="0"/>
              </a:rPr>
              <a:t>bias</a:t>
            </a:r>
            <a:endParaRPr lang="it-IT" sz="1200" b="1"/>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it-IT"/>
          </a:p>
        </p:txBody>
      </p:sp>
      <p:pic>
        <p:nvPicPr>
          <p:cNvPr id="22" name="Graphic 21">
            <a:extLst>
              <a:ext uri="{FF2B5EF4-FFF2-40B4-BE49-F238E27FC236}">
                <a16:creationId xmlns:a16="http://schemas.microsoft.com/office/drawing/2014/main" id="{406B2585-B863-7240-AD11-6DF64E74A31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9836"/>
          <a:stretch/>
        </p:blipFill>
        <p:spPr>
          <a:xfrm>
            <a:off x="1503918" y="2830722"/>
            <a:ext cx="3106631" cy="2179326"/>
          </a:xfrm>
          <a:prstGeom prst="rect">
            <a:avLst/>
          </a:prstGeom>
        </p:spPr>
      </p:pic>
      <p:cxnSp>
        <p:nvCxnSpPr>
          <p:cNvPr id="34" name="Straight Connector 33">
            <a:extLst>
              <a:ext uri="{FF2B5EF4-FFF2-40B4-BE49-F238E27FC236}">
                <a16:creationId xmlns:a16="http://schemas.microsoft.com/office/drawing/2014/main" id="{EB2450C1-2DEC-A040-9FA3-95830746F524}"/>
              </a:ext>
            </a:extLst>
          </p:cNvPr>
          <p:cNvCxnSpPr>
            <a:cxnSpLocks/>
          </p:cNvCxnSpPr>
          <p:nvPr/>
        </p:nvCxnSpPr>
        <p:spPr>
          <a:xfrm flipV="1">
            <a:off x="2332064" y="2932580"/>
            <a:ext cx="0" cy="1678108"/>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ECBABC-8EB7-1949-BC6D-74CAA5C5A785}"/>
              </a:ext>
            </a:extLst>
          </p:cNvPr>
          <p:cNvCxnSpPr>
            <a:cxnSpLocks/>
          </p:cNvCxnSpPr>
          <p:nvPr/>
        </p:nvCxnSpPr>
        <p:spPr>
          <a:xfrm flipV="1">
            <a:off x="3322485" y="2932580"/>
            <a:ext cx="0" cy="167810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DA5C4D06-9595-C74F-B828-E6D24B593BB7}"/>
              </a:ext>
            </a:extLst>
          </p:cNvPr>
          <p:cNvSpPr/>
          <p:nvPr/>
        </p:nvSpPr>
        <p:spPr>
          <a:xfrm>
            <a:off x="2056020" y="2924601"/>
            <a:ext cx="276044" cy="1678108"/>
          </a:xfrm>
          <a:prstGeom prst="rect">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endParaRPr>
          </a:p>
        </p:txBody>
      </p:sp>
      <p:sp>
        <p:nvSpPr>
          <p:cNvPr id="40" name="TextBox 39">
            <a:extLst>
              <a:ext uri="{FF2B5EF4-FFF2-40B4-BE49-F238E27FC236}">
                <a16:creationId xmlns:a16="http://schemas.microsoft.com/office/drawing/2014/main" id="{27301B4F-75F2-8148-94B8-5B4F3A9A1D17}"/>
              </a:ext>
            </a:extLst>
          </p:cNvPr>
          <p:cNvSpPr txBox="1"/>
          <p:nvPr/>
        </p:nvSpPr>
        <p:spPr>
          <a:xfrm>
            <a:off x="2454494" y="3789580"/>
            <a:ext cx="907422" cy="261610"/>
          </a:xfrm>
          <a:prstGeom prst="rect">
            <a:avLst/>
          </a:prstGeom>
          <a:noFill/>
        </p:spPr>
        <p:txBody>
          <a:bodyPr wrap="none" rtlCol="0">
            <a:spAutoFit/>
          </a:bodyPr>
          <a:lstStyle/>
          <a:p>
            <a:r>
              <a:rPr lang="en-GB" sz="1050">
                <a:solidFill>
                  <a:srgbClr val="002060"/>
                </a:solidFill>
              </a:rPr>
              <a:t>NOMINAL</a:t>
            </a:r>
            <a:endParaRPr lang="en-GB" sz="1400">
              <a:solidFill>
                <a:srgbClr val="002060"/>
              </a:solidFill>
            </a:endParaRPr>
          </a:p>
        </p:txBody>
      </p:sp>
      <p:pic>
        <p:nvPicPr>
          <p:cNvPr id="41" name="Picture 40">
            <a:extLst>
              <a:ext uri="{FF2B5EF4-FFF2-40B4-BE49-F238E27FC236}">
                <a16:creationId xmlns:a16="http://schemas.microsoft.com/office/drawing/2014/main" id="{FFD978DB-BAF8-D540-BF7B-83D79D97CA3B}"/>
              </a:ext>
            </a:extLst>
          </p:cNvPr>
          <p:cNvPicPr>
            <a:picLocks noChangeAspect="1"/>
          </p:cNvPicPr>
          <p:nvPr/>
        </p:nvPicPr>
        <p:blipFill rotWithShape="1">
          <a:blip r:embed="rId5"/>
          <a:srcRect t="4836"/>
          <a:stretch/>
        </p:blipFill>
        <p:spPr>
          <a:xfrm>
            <a:off x="5631781" y="2912656"/>
            <a:ext cx="1755332" cy="2004540"/>
          </a:xfrm>
          <a:prstGeom prst="rect">
            <a:avLst/>
          </a:prstGeom>
        </p:spPr>
      </p:pic>
      <p:sp>
        <p:nvSpPr>
          <p:cNvPr id="42" name="TextBox 41">
            <a:extLst>
              <a:ext uri="{FF2B5EF4-FFF2-40B4-BE49-F238E27FC236}">
                <a16:creationId xmlns:a16="http://schemas.microsoft.com/office/drawing/2014/main" id="{9E1325DF-262C-E54B-B675-15E7FD1DA53A}"/>
              </a:ext>
            </a:extLst>
          </p:cNvPr>
          <p:cNvSpPr txBox="1"/>
          <p:nvPr/>
        </p:nvSpPr>
        <p:spPr>
          <a:xfrm>
            <a:off x="6610022" y="3035451"/>
            <a:ext cx="756938" cy="261610"/>
          </a:xfrm>
          <a:prstGeom prst="rect">
            <a:avLst/>
          </a:prstGeom>
          <a:noFill/>
        </p:spPr>
        <p:txBody>
          <a:bodyPr wrap="none" rtlCol="0">
            <a:spAutoFit/>
          </a:bodyPr>
          <a:lstStyle/>
          <a:p>
            <a:r>
              <a:rPr lang="en-GB" sz="1100">
                <a:solidFill>
                  <a:srgbClr val="002060"/>
                </a:solidFill>
              </a:rPr>
              <a:t>NOMINAL</a:t>
            </a:r>
          </a:p>
        </p:txBody>
      </p:sp>
      <p:cxnSp>
        <p:nvCxnSpPr>
          <p:cNvPr id="43" name="Straight Arrow Connector 42">
            <a:extLst>
              <a:ext uri="{FF2B5EF4-FFF2-40B4-BE49-F238E27FC236}">
                <a16:creationId xmlns:a16="http://schemas.microsoft.com/office/drawing/2014/main" id="{4018407F-46EC-3A43-985B-21A28E50E837}"/>
              </a:ext>
            </a:extLst>
          </p:cNvPr>
          <p:cNvCxnSpPr>
            <a:cxnSpLocks/>
          </p:cNvCxnSpPr>
          <p:nvPr/>
        </p:nvCxnSpPr>
        <p:spPr>
          <a:xfrm flipH="1">
            <a:off x="6578189" y="3323483"/>
            <a:ext cx="477750" cy="0"/>
          </a:xfrm>
          <a:prstGeom prst="straightConnector1">
            <a:avLst/>
          </a:prstGeom>
          <a:ln>
            <a:solidFill>
              <a:srgbClr val="929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A756F4B-249F-504B-B283-F10F98A228A8}"/>
              </a:ext>
            </a:extLst>
          </p:cNvPr>
          <p:cNvSpPr txBox="1"/>
          <p:nvPr/>
        </p:nvSpPr>
        <p:spPr>
          <a:xfrm>
            <a:off x="1563645" y="2608585"/>
            <a:ext cx="3239990" cy="307777"/>
          </a:xfrm>
          <a:prstGeom prst="rect">
            <a:avLst/>
          </a:prstGeom>
          <a:noFill/>
        </p:spPr>
        <p:txBody>
          <a:bodyPr wrap="none" rtlCol="0">
            <a:spAutoFit/>
          </a:bodyPr>
          <a:lstStyle/>
          <a:p>
            <a:r>
              <a:rPr lang="en-GB" sz="1400">
                <a:solidFill>
                  <a:srgbClr val="C00000"/>
                </a:solidFill>
                <a:latin typeface="Century Gothic" panose="020B0502020202020204" pitchFamily="34" charset="0"/>
              </a:rPr>
              <a:t>Current generated vs gate voltage</a:t>
            </a:r>
          </a:p>
        </p:txBody>
      </p:sp>
      <p:cxnSp>
        <p:nvCxnSpPr>
          <p:cNvPr id="45" name="Straight Arrow Connector 44">
            <a:extLst>
              <a:ext uri="{FF2B5EF4-FFF2-40B4-BE49-F238E27FC236}">
                <a16:creationId xmlns:a16="http://schemas.microsoft.com/office/drawing/2014/main" id="{BFAABD40-4029-9B48-B910-B84335BD8C9B}"/>
              </a:ext>
            </a:extLst>
          </p:cNvPr>
          <p:cNvCxnSpPr>
            <a:cxnSpLocks/>
          </p:cNvCxnSpPr>
          <p:nvPr/>
        </p:nvCxnSpPr>
        <p:spPr>
          <a:xfrm flipH="1">
            <a:off x="2430455" y="4004690"/>
            <a:ext cx="477750" cy="0"/>
          </a:xfrm>
          <a:prstGeom prst="straightConnector1">
            <a:avLst/>
          </a:prstGeom>
          <a:ln>
            <a:solidFill>
              <a:srgbClr val="929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EBFB48B-8F89-D54E-B4B8-10A4111656A0}"/>
              </a:ext>
            </a:extLst>
          </p:cNvPr>
          <p:cNvSpPr txBox="1"/>
          <p:nvPr/>
        </p:nvSpPr>
        <p:spPr>
          <a:xfrm>
            <a:off x="5284168" y="2595224"/>
            <a:ext cx="2912977" cy="307777"/>
          </a:xfrm>
          <a:prstGeom prst="rect">
            <a:avLst/>
          </a:prstGeom>
          <a:noFill/>
        </p:spPr>
        <p:txBody>
          <a:bodyPr wrap="none" rtlCol="0">
            <a:spAutoFit/>
          </a:bodyPr>
          <a:lstStyle/>
          <a:p>
            <a:r>
              <a:rPr lang="en-GB" sz="1400">
                <a:solidFill>
                  <a:srgbClr val="C00000"/>
                </a:solidFill>
                <a:latin typeface="Century Gothic" panose="020B0502020202020204" pitchFamily="34" charset="0"/>
              </a:rPr>
              <a:t>Analog output vs gate voltage </a:t>
            </a:r>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183995" y="4767263"/>
            <a:ext cx="502805" cy="307777"/>
          </a:xfrm>
        </p:spPr>
        <p:txBody>
          <a:bodyPr/>
          <a:lstStyle/>
          <a:p>
            <a:fld id="{76A9E78D-200E-47C8-AC8C-EF591825DB87}" type="slidenum">
              <a:rPr lang="en-GB" smtClean="0"/>
              <a:pPr/>
              <a:t>7</a:t>
            </a:fld>
            <a:endParaRPr lang="en-GB"/>
          </a:p>
        </p:txBody>
      </p:sp>
      <p:sp>
        <p:nvSpPr>
          <p:cNvPr id="48" name="TextBox 47">
            <a:extLst>
              <a:ext uri="{FF2B5EF4-FFF2-40B4-BE49-F238E27FC236}">
                <a16:creationId xmlns:a16="http://schemas.microsoft.com/office/drawing/2014/main" id="{D80D4937-A607-9A48-885A-6560DD361B01}"/>
              </a:ext>
            </a:extLst>
          </p:cNvPr>
          <p:cNvSpPr txBox="1"/>
          <p:nvPr/>
        </p:nvSpPr>
        <p:spPr>
          <a:xfrm>
            <a:off x="484752" y="2563248"/>
            <a:ext cx="905461" cy="923330"/>
          </a:xfrm>
          <a:prstGeom prst="rect">
            <a:avLst/>
          </a:prstGeom>
          <a:noFill/>
        </p:spPr>
        <p:txBody>
          <a:bodyPr wrap="square" rtlCol="0">
            <a:spAutoFit/>
          </a:bodyPr>
          <a:lstStyle/>
          <a:p>
            <a:r>
              <a:rPr lang="en-GB" sz="600">
                <a:solidFill>
                  <a:srgbClr val="002060"/>
                </a:solidFill>
                <a:latin typeface="Century Gothic" panose="020B0502020202020204" pitchFamily="34" charset="0"/>
              </a:rPr>
              <a:t>The band represents the voltage variation observed by the 20 channels. The lower voltage is the one observed by channels in the </a:t>
            </a:r>
            <a:r>
              <a:rPr lang="en-GB" sz="600" err="1">
                <a:solidFill>
                  <a:srgbClr val="002060"/>
                </a:solidFill>
                <a:latin typeface="Century Gothic" panose="020B0502020202020204" pitchFamily="34" charset="0"/>
              </a:rPr>
              <a:t>center</a:t>
            </a:r>
            <a:r>
              <a:rPr lang="en-GB" sz="600">
                <a:solidFill>
                  <a:srgbClr val="002060"/>
                </a:solidFill>
                <a:latin typeface="Century Gothic" panose="020B0502020202020204" pitchFamily="34" charset="0"/>
              </a:rPr>
              <a:t> (10 and 11).</a:t>
            </a:r>
            <a:endParaRPr lang="en-GB" sz="900">
              <a:solidFill>
                <a:srgbClr val="002060"/>
              </a:solidFill>
              <a:latin typeface="Century Gothic" panose="020B0502020202020204" pitchFamily="34" charset="0"/>
            </a:endParaRPr>
          </a:p>
        </p:txBody>
      </p:sp>
      <p:sp>
        <p:nvSpPr>
          <p:cNvPr id="4" name="Oval 3">
            <a:extLst>
              <a:ext uri="{FF2B5EF4-FFF2-40B4-BE49-F238E27FC236}">
                <a16:creationId xmlns:a16="http://schemas.microsoft.com/office/drawing/2014/main" id="{0E0C46B4-AF66-8C43-9F3A-E007022C6227}"/>
              </a:ext>
            </a:extLst>
          </p:cNvPr>
          <p:cNvSpPr/>
          <p:nvPr/>
        </p:nvSpPr>
        <p:spPr>
          <a:xfrm>
            <a:off x="2116041" y="3003251"/>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Oval 48">
            <a:extLst>
              <a:ext uri="{FF2B5EF4-FFF2-40B4-BE49-F238E27FC236}">
                <a16:creationId xmlns:a16="http://schemas.microsoft.com/office/drawing/2014/main" id="{AED400D4-E7D4-0F46-A95F-EE27D406E6E8}"/>
              </a:ext>
            </a:extLst>
          </p:cNvPr>
          <p:cNvSpPr/>
          <p:nvPr/>
        </p:nvSpPr>
        <p:spPr>
          <a:xfrm>
            <a:off x="1391398" y="2786743"/>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0" name="Straight Connector 49">
            <a:extLst>
              <a:ext uri="{FF2B5EF4-FFF2-40B4-BE49-F238E27FC236}">
                <a16:creationId xmlns:a16="http://schemas.microsoft.com/office/drawing/2014/main" id="{C83BAF0E-3A18-3542-8F94-699EA2AC13CD}"/>
              </a:ext>
            </a:extLst>
          </p:cNvPr>
          <p:cNvCxnSpPr>
            <a:cxnSpLocks/>
          </p:cNvCxnSpPr>
          <p:nvPr/>
        </p:nvCxnSpPr>
        <p:spPr>
          <a:xfrm>
            <a:off x="1459240" y="2837708"/>
            <a:ext cx="705142" cy="204435"/>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1B397B7-7DB3-964D-88C4-0766ACBCFA4C}"/>
              </a:ext>
            </a:extLst>
          </p:cNvPr>
          <p:cNvSpPr txBox="1"/>
          <p:nvPr/>
        </p:nvSpPr>
        <p:spPr>
          <a:xfrm>
            <a:off x="7706159" y="3228374"/>
            <a:ext cx="1100591" cy="830997"/>
          </a:xfrm>
          <a:prstGeom prst="rect">
            <a:avLst/>
          </a:prstGeom>
          <a:noFill/>
        </p:spPr>
        <p:txBody>
          <a:bodyPr wrap="square" rtlCol="0">
            <a:spAutoFit/>
          </a:bodyPr>
          <a:lstStyle/>
          <a:p>
            <a:r>
              <a:rPr lang="en-GB" sz="1200">
                <a:solidFill>
                  <a:srgbClr val="002060"/>
                </a:solidFill>
              </a:rPr>
              <a:t>This effect affects the slew rate and thus also </a:t>
            </a:r>
            <a:r>
              <a:rPr lang="en-GB" sz="1200" err="1">
                <a:solidFill>
                  <a:srgbClr val="002060"/>
                </a:solidFill>
              </a:rPr>
              <a:t>jitte</a:t>
            </a:r>
            <a:r>
              <a:rPr lang="en-GB" sz="1200">
                <a:solidFill>
                  <a:srgbClr val="002060"/>
                </a:solidFill>
              </a:rPr>
              <a:t>!</a:t>
            </a:r>
            <a:endParaRPr lang="en-GB">
              <a:solidFill>
                <a:srgbClr val="002060"/>
              </a:solidFill>
            </a:endParaRPr>
          </a:p>
        </p:txBody>
      </p:sp>
      <p:sp>
        <p:nvSpPr>
          <p:cNvPr id="7" name="Rectangle 6">
            <a:extLst>
              <a:ext uri="{FF2B5EF4-FFF2-40B4-BE49-F238E27FC236}">
                <a16:creationId xmlns:a16="http://schemas.microsoft.com/office/drawing/2014/main" id="{D17B4FBC-658A-1E42-8633-FE82975EA79C}"/>
              </a:ext>
            </a:extLst>
          </p:cNvPr>
          <p:cNvSpPr/>
          <p:nvPr/>
        </p:nvSpPr>
        <p:spPr>
          <a:xfrm>
            <a:off x="7706159" y="4083918"/>
            <a:ext cx="1180131" cy="307777"/>
          </a:xfrm>
          <a:prstGeom prst="rect">
            <a:avLst/>
          </a:prstGeom>
        </p:spPr>
        <p:txBody>
          <a:bodyPr wrap="none">
            <a:spAutoFit/>
          </a:bodyPr>
          <a:lstStyle/>
          <a:p>
            <a:r>
              <a:rPr lang="it-IT" sz="1400">
                <a:latin typeface="Century Gothic" panose="020B0502020202020204" pitchFamily="34" charset="0"/>
                <a:sym typeface="Wingdings" pitchFamily="2" charset="2"/>
              </a:rPr>
              <a:t> </a:t>
            </a:r>
            <a:r>
              <a:rPr lang="it-IT" sz="1400" b="1">
                <a:latin typeface="Century Gothic" panose="020B0502020202020204" pitchFamily="34" charset="0"/>
                <a:sym typeface="Wingdings" pitchFamily="2" charset="2"/>
              </a:rPr>
              <a:t>CRITICAL</a:t>
            </a:r>
            <a:endParaRPr lang="it-IT" sz="1400"/>
          </a:p>
        </p:txBody>
      </p:sp>
    </p:spTree>
    <p:extLst>
      <p:ext uri="{BB962C8B-B14F-4D97-AF65-F5344CB8AC3E}">
        <p14:creationId xmlns:p14="http://schemas.microsoft.com/office/powerpoint/2010/main" val="1693197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it-IT" sz="2400" b="1" err="1">
                <a:solidFill>
                  <a:schemeClr val="bg1"/>
                </a:solidFill>
                <a:latin typeface="Century Gothic" panose="020B0502020202020204" pitchFamily="34" charset="0"/>
              </a:rPr>
              <a:t>Excessive</a:t>
            </a:r>
            <a:r>
              <a:rPr lang="it-IT" sz="2400" b="1">
                <a:solidFill>
                  <a:schemeClr val="bg1"/>
                </a:solidFill>
                <a:latin typeface="Century Gothic" panose="020B0502020202020204" pitchFamily="34" charset="0"/>
              </a:rPr>
              <a:t> IR </a:t>
            </a:r>
            <a:r>
              <a:rPr lang="it-IT" sz="2400" b="1" err="1">
                <a:solidFill>
                  <a:schemeClr val="bg1"/>
                </a:solidFill>
                <a:latin typeface="Century Gothic" panose="020B0502020202020204" pitchFamily="34" charset="0"/>
              </a:rPr>
              <a:t>drop</a:t>
            </a:r>
            <a:r>
              <a:rPr lang="it-IT" sz="2400" b="1">
                <a:solidFill>
                  <a:schemeClr val="bg1"/>
                </a:solidFill>
                <a:latin typeface="Century Gothic" panose="020B0502020202020204" pitchFamily="34" charset="0"/>
              </a:rPr>
              <a:t> in current </a:t>
            </a:r>
            <a:r>
              <a:rPr lang="it-IT" sz="2400" b="1" err="1">
                <a:solidFill>
                  <a:schemeClr val="bg1"/>
                </a:solidFill>
                <a:latin typeface="Century Gothic" panose="020B0502020202020204" pitchFamily="34" charset="0"/>
              </a:rPr>
              <a:t>bias</a:t>
            </a:r>
            <a:endParaRPr lang="en-GB" sz="2400" b="1">
              <a:solidFill>
                <a:schemeClr val="bg1"/>
              </a:solidFill>
              <a:latin typeface="Century Gothic" panose="020B0502020202020204" pitchFamily="34" charset="0"/>
            </a:endParaRPr>
          </a:p>
        </p:txBody>
      </p:sp>
      <p:sp>
        <p:nvSpPr>
          <p:cNvPr id="6" name="Rectangle 5">
            <a:extLst>
              <a:ext uri="{FF2B5EF4-FFF2-40B4-BE49-F238E27FC236}">
                <a16:creationId xmlns:a16="http://schemas.microsoft.com/office/drawing/2014/main" id="{6C52D781-7637-7449-82D3-15E8E750D890}"/>
              </a:ext>
            </a:extLst>
          </p:cNvPr>
          <p:cNvSpPr/>
          <p:nvPr/>
        </p:nvSpPr>
        <p:spPr>
          <a:xfrm>
            <a:off x="503547" y="934874"/>
            <a:ext cx="8303203" cy="1615827"/>
          </a:xfrm>
          <a:prstGeom prst="rect">
            <a:avLst/>
          </a:prstGeom>
          <a:noFill/>
          <a:ln>
            <a:noFill/>
          </a:ln>
        </p:spPr>
        <p:txBody>
          <a:bodyPr wrap="square">
            <a:spAutoFit/>
          </a:bodyPr>
          <a:lstStyle/>
          <a:p>
            <a:pPr marL="171450" indent="-171450">
              <a:buFont typeface="Wingdings" pitchFamily="2" charset="2"/>
              <a:buChar char="q"/>
            </a:pPr>
            <a:endParaRPr lang="it-IT" sz="500">
              <a:latin typeface="Century Gothic" panose="020B0502020202020204" pitchFamily="34" charset="0"/>
            </a:endParaRPr>
          </a:p>
          <a:p>
            <a:pPr marL="171450" indent="-171450">
              <a:spcAft>
                <a:spcPts val="600"/>
              </a:spcAft>
              <a:buFont typeface="Wingdings" pitchFamily="2" charset="2"/>
              <a:buChar char="q"/>
            </a:pPr>
            <a:r>
              <a:rPr lang="it-IT" sz="1200">
                <a:latin typeface="Century Gothic" panose="020B0502020202020204" pitchFamily="34" charset="0"/>
              </a:rPr>
              <a:t>The IR </a:t>
            </a:r>
            <a:r>
              <a:rPr lang="it-IT" sz="1200" err="1">
                <a:latin typeface="Century Gothic" panose="020B0502020202020204" pitchFamily="34" charset="0"/>
              </a:rPr>
              <a:t>drop</a:t>
            </a:r>
            <a:r>
              <a:rPr lang="it-IT" sz="1200">
                <a:latin typeface="Century Gothic" panose="020B0502020202020204" pitchFamily="34" charset="0"/>
              </a:rPr>
              <a:t> of 50 mV </a:t>
            </a:r>
            <a:r>
              <a:rPr lang="it-IT" sz="1200" err="1">
                <a:latin typeface="Century Gothic" panose="020B0502020202020204" pitchFamily="34" charset="0"/>
              </a:rPr>
              <a:t>changes</a:t>
            </a:r>
            <a:r>
              <a:rPr lang="it-IT" sz="1200">
                <a:latin typeface="Century Gothic" panose="020B0502020202020204" pitchFamily="34" charset="0"/>
              </a:rPr>
              <a:t> the </a:t>
            </a:r>
            <a:r>
              <a:rPr lang="it-IT" sz="1200" err="1">
                <a:latin typeface="Century Gothic" panose="020B0502020202020204" pitchFamily="34" charset="0"/>
              </a:rPr>
              <a:t>measured</a:t>
            </a:r>
            <a:r>
              <a:rPr lang="it-IT" sz="1200">
                <a:latin typeface="Century Gothic" panose="020B0502020202020204" pitchFamily="34" charset="0"/>
              </a:rPr>
              <a:t> baseline by 100 mV and </a:t>
            </a:r>
            <a:r>
              <a:rPr lang="it-IT" sz="1200" err="1">
                <a:latin typeface="Century Gothic" panose="020B0502020202020204" pitchFamily="34" charset="0"/>
              </a:rPr>
              <a:t>may</a:t>
            </a:r>
            <a:r>
              <a:rPr lang="it-IT" sz="1200">
                <a:latin typeface="Century Gothic" panose="020B0502020202020204" pitchFamily="34" charset="0"/>
              </a:rPr>
              <a:t> turn </a:t>
            </a:r>
            <a:r>
              <a:rPr lang="it-IT" sz="1200" b="1">
                <a:solidFill>
                  <a:srgbClr val="C00000"/>
                </a:solidFill>
                <a:latin typeface="Century Gothic" panose="020B0502020202020204" pitchFamily="34" charset="0"/>
              </a:rPr>
              <a:t>OFF</a:t>
            </a:r>
            <a:r>
              <a:rPr lang="it-IT" sz="1200">
                <a:latin typeface="Century Gothic" panose="020B0502020202020204" pitchFamily="34" charset="0"/>
              </a:rPr>
              <a:t> the </a:t>
            </a:r>
            <a:r>
              <a:rPr lang="it-IT" sz="1200" err="1">
                <a:latin typeface="Century Gothic" panose="020B0502020202020204" pitchFamily="34" charset="0"/>
              </a:rPr>
              <a:t>discrimintor</a:t>
            </a:r>
            <a:r>
              <a:rPr lang="it-IT" sz="1200">
                <a:latin typeface="Century Gothic" panose="020B0502020202020204" pitchFamily="34" charset="0"/>
              </a:rPr>
              <a:t> of some </a:t>
            </a:r>
            <a:r>
              <a:rPr lang="it-IT" sz="1200" err="1">
                <a:latin typeface="Century Gothic" panose="020B0502020202020204" pitchFamily="34" charset="0"/>
              </a:rPr>
              <a:t>channels</a:t>
            </a:r>
            <a:r>
              <a:rPr lang="it-IT" sz="1200">
                <a:latin typeface="Century Gothic" panose="020B0502020202020204" pitchFamily="34" charset="0"/>
              </a:rPr>
              <a:t>. </a:t>
            </a:r>
            <a:r>
              <a:rPr lang="it-IT" sz="1200" err="1">
                <a:latin typeface="Century Gothic" panose="020B0502020202020204" pitchFamily="34" charset="0"/>
              </a:rPr>
              <a:t>Channels</a:t>
            </a:r>
            <a:r>
              <a:rPr lang="it-IT" sz="1200">
                <a:latin typeface="Century Gothic" panose="020B0502020202020204" pitchFamily="34" charset="0"/>
              </a:rPr>
              <a:t> </a:t>
            </a:r>
            <a:r>
              <a:rPr lang="it-IT" sz="1200" err="1">
                <a:latin typeface="Century Gothic" panose="020B0502020202020204" pitchFamily="34" charset="0"/>
              </a:rPr>
              <a:t>placed</a:t>
            </a:r>
            <a:r>
              <a:rPr lang="it-IT" sz="1200">
                <a:latin typeface="Century Gothic" panose="020B0502020202020204" pitchFamily="34" charset="0"/>
              </a:rPr>
              <a:t> in the center (10 &amp; 11) are </a:t>
            </a:r>
            <a:r>
              <a:rPr lang="it-IT" sz="1200" err="1">
                <a:latin typeface="Century Gothic" panose="020B0502020202020204" pitchFamily="34" charset="0"/>
              </a:rPr>
              <a:t>those</a:t>
            </a:r>
            <a:r>
              <a:rPr lang="it-IT" sz="1200">
                <a:latin typeface="Century Gothic" panose="020B0502020202020204" pitchFamily="34" charset="0"/>
              </a:rPr>
              <a:t> </a:t>
            </a:r>
            <a:r>
              <a:rPr lang="it-IT" sz="1200" err="1">
                <a:latin typeface="Century Gothic" panose="020B0502020202020204" pitchFamily="34" charset="0"/>
              </a:rPr>
              <a:t>which</a:t>
            </a:r>
            <a:r>
              <a:rPr lang="it-IT" sz="1200">
                <a:latin typeface="Century Gothic" panose="020B0502020202020204" pitchFamily="34" charset="0"/>
              </a:rPr>
              <a:t> can </a:t>
            </a:r>
            <a:r>
              <a:rPr lang="it-IT" sz="1200" err="1">
                <a:latin typeface="Century Gothic" panose="020B0502020202020204" pitchFamily="34" charset="0"/>
              </a:rPr>
              <a:t>suffer</a:t>
            </a:r>
            <a:r>
              <a:rPr lang="it-IT" sz="1200">
                <a:latin typeface="Century Gothic" panose="020B0502020202020204" pitchFamily="34" charset="0"/>
              </a:rPr>
              <a:t> from </a:t>
            </a:r>
            <a:r>
              <a:rPr lang="it-IT" sz="1200" err="1">
                <a:latin typeface="Century Gothic" panose="020B0502020202020204" pitchFamily="34" charset="0"/>
              </a:rPr>
              <a:t>this</a:t>
            </a:r>
            <a:r>
              <a:rPr lang="it-IT" sz="1200">
                <a:latin typeface="Century Gothic" panose="020B0502020202020204" pitchFamily="34" charset="0"/>
              </a:rPr>
              <a:t> </a:t>
            </a:r>
            <a:r>
              <a:rPr lang="it-IT" sz="1200" err="1">
                <a:latin typeface="Century Gothic" panose="020B0502020202020204" pitchFamily="34" charset="0"/>
              </a:rPr>
              <a:t>problem</a:t>
            </a:r>
            <a:r>
              <a:rPr lang="it-IT" sz="1200">
                <a:latin typeface="Century Gothic" panose="020B0502020202020204" pitchFamily="34" charset="0"/>
              </a:rPr>
              <a:t> </a:t>
            </a:r>
            <a:r>
              <a:rPr lang="it-IT" sz="1200">
                <a:latin typeface="Century Gothic" panose="020B0502020202020204" pitchFamily="34" charset="0"/>
                <a:sym typeface="Wingdings" pitchFamily="2" charset="2"/>
              </a:rPr>
              <a:t> </a:t>
            </a:r>
            <a:r>
              <a:rPr lang="it-IT" sz="1200" b="1">
                <a:latin typeface="Century Gothic" panose="020B0502020202020204" pitchFamily="34" charset="0"/>
                <a:sym typeface="Wingdings" pitchFamily="2" charset="2"/>
              </a:rPr>
              <a:t>CRITICAL</a:t>
            </a:r>
            <a:endParaRPr lang="it-IT" sz="1200" b="1">
              <a:latin typeface="Century Gothic" panose="020B0502020202020204" pitchFamily="34" charset="0"/>
            </a:endParaRPr>
          </a:p>
          <a:p>
            <a:pPr marL="171450" indent="-171450">
              <a:spcAft>
                <a:spcPts val="600"/>
              </a:spcAft>
              <a:buFont typeface="Wingdings" pitchFamily="2" charset="2"/>
              <a:buChar char="q"/>
            </a:pPr>
            <a:r>
              <a:rPr lang="it-IT" sz="1200" err="1">
                <a:latin typeface="Century Gothic" panose="020B0502020202020204" pitchFamily="34" charset="0"/>
              </a:rPr>
              <a:t>One</a:t>
            </a:r>
            <a:r>
              <a:rPr lang="it-IT" sz="1200">
                <a:latin typeface="Century Gothic" panose="020B0502020202020204" pitchFamily="34" charset="0"/>
              </a:rPr>
              <a:t> can </a:t>
            </a:r>
            <a:r>
              <a:rPr lang="it-IT" sz="1200" err="1">
                <a:latin typeface="Century Gothic" panose="020B0502020202020204" pitchFamily="34" charset="0"/>
              </a:rPr>
              <a:t>move</a:t>
            </a:r>
            <a:r>
              <a:rPr lang="it-IT" sz="1200">
                <a:latin typeface="Century Gothic" panose="020B0502020202020204" pitchFamily="34" charset="0"/>
              </a:rPr>
              <a:t> up the voltage </a:t>
            </a:r>
            <a:r>
              <a:rPr lang="it-IT" sz="1200" err="1">
                <a:latin typeface="Century Gothic" panose="020B0502020202020204" pitchFamily="34" charset="0"/>
              </a:rPr>
              <a:t>bias</a:t>
            </a:r>
            <a:r>
              <a:rPr lang="it-IT" sz="1200">
                <a:latin typeface="Century Gothic" panose="020B0502020202020204" pitchFamily="34" charset="0"/>
              </a:rPr>
              <a:t> so </a:t>
            </a:r>
            <a:r>
              <a:rPr lang="it-IT" sz="1200" err="1">
                <a:latin typeface="Century Gothic" panose="020B0502020202020204" pitchFamily="34" charset="0"/>
              </a:rPr>
              <a:t>that</a:t>
            </a:r>
            <a:r>
              <a:rPr lang="it-IT" sz="1200">
                <a:latin typeface="Century Gothic" panose="020B0502020202020204" pitchFamily="34" charset="0"/>
              </a:rPr>
              <a:t> </a:t>
            </a:r>
            <a:r>
              <a:rPr lang="it-IT" sz="1200" err="1">
                <a:latin typeface="Century Gothic" panose="020B0502020202020204" pitchFamily="34" charset="0"/>
              </a:rPr>
              <a:t>recover</a:t>
            </a:r>
            <a:r>
              <a:rPr lang="it-IT" sz="1200">
                <a:latin typeface="Century Gothic" panose="020B0502020202020204" pitchFamily="34" charset="0"/>
              </a:rPr>
              <a:t> the </a:t>
            </a:r>
            <a:r>
              <a:rPr lang="it-IT" sz="1200" err="1">
                <a:latin typeface="Century Gothic" panose="020B0502020202020204" pitchFamily="34" charset="0"/>
              </a:rPr>
              <a:t>channels</a:t>
            </a:r>
            <a:r>
              <a:rPr lang="it-IT" sz="1200">
                <a:latin typeface="Century Gothic" panose="020B0502020202020204" pitchFamily="34" charset="0"/>
              </a:rPr>
              <a:t> in the middle (10 &amp; 11) </a:t>
            </a:r>
            <a:r>
              <a:rPr lang="it-IT" sz="1200" err="1">
                <a:latin typeface="Century Gothic" panose="020B0502020202020204" pitchFamily="34" charset="0"/>
              </a:rPr>
              <a:t>however</a:t>
            </a:r>
            <a:r>
              <a:rPr lang="it-IT" sz="1200">
                <a:latin typeface="Century Gothic" panose="020B0502020202020204" pitchFamily="34" charset="0"/>
              </a:rPr>
              <a:t>, </a:t>
            </a:r>
            <a:r>
              <a:rPr lang="it-IT" sz="1200" err="1">
                <a:latin typeface="Century Gothic" panose="020B0502020202020204" pitchFamily="34" charset="0"/>
              </a:rPr>
              <a:t>this</a:t>
            </a:r>
            <a:r>
              <a:rPr lang="it-IT" sz="1200">
                <a:latin typeface="Century Gothic" panose="020B0502020202020204" pitchFamily="34" charset="0"/>
              </a:rPr>
              <a:t> </a:t>
            </a:r>
            <a:r>
              <a:rPr lang="it-IT" sz="1200" err="1">
                <a:latin typeface="Century Gothic" panose="020B0502020202020204" pitchFamily="34" charset="0"/>
              </a:rPr>
              <a:t>have</a:t>
            </a:r>
            <a:r>
              <a:rPr lang="it-IT" sz="1200">
                <a:latin typeface="Century Gothic" panose="020B0502020202020204" pitchFamily="34" charset="0"/>
              </a:rPr>
              <a:t> an </a:t>
            </a:r>
            <a:r>
              <a:rPr lang="it-IT" sz="1200" err="1">
                <a:latin typeface="Century Gothic" panose="020B0502020202020204" pitchFamily="34" charset="0"/>
              </a:rPr>
              <a:t>upper</a:t>
            </a:r>
            <a:r>
              <a:rPr lang="it-IT" sz="1200">
                <a:latin typeface="Century Gothic" panose="020B0502020202020204" pitchFamily="34" charset="0"/>
              </a:rPr>
              <a:t> </a:t>
            </a:r>
            <a:r>
              <a:rPr lang="it-IT" sz="1200" err="1">
                <a:latin typeface="Century Gothic" panose="020B0502020202020204" pitchFamily="34" charset="0"/>
              </a:rPr>
              <a:t>limitation</a:t>
            </a:r>
            <a:r>
              <a:rPr lang="it-IT" sz="1200">
                <a:latin typeface="Century Gothic" panose="020B0502020202020204" pitchFamily="34" charset="0"/>
              </a:rPr>
              <a:t> of 450 mV </a:t>
            </a:r>
            <a:r>
              <a:rPr lang="it-IT" sz="1200" err="1">
                <a:latin typeface="Century Gothic" panose="020B0502020202020204" pitchFamily="34" charset="0"/>
              </a:rPr>
              <a:t>because</a:t>
            </a:r>
            <a:r>
              <a:rPr lang="it-IT" sz="1200">
                <a:latin typeface="Century Gothic" panose="020B0502020202020204" pitchFamily="34" charset="0"/>
              </a:rPr>
              <a:t> for </a:t>
            </a:r>
            <a:r>
              <a:rPr lang="it-IT" sz="1200" err="1">
                <a:latin typeface="Century Gothic" panose="020B0502020202020204" pitchFamily="34" charset="0"/>
              </a:rPr>
              <a:t>higher</a:t>
            </a:r>
            <a:r>
              <a:rPr lang="it-IT" sz="1200">
                <a:latin typeface="Century Gothic" panose="020B0502020202020204" pitchFamily="34" charset="0"/>
              </a:rPr>
              <a:t> </a:t>
            </a:r>
            <a:r>
              <a:rPr lang="it-IT" sz="1200" err="1">
                <a:latin typeface="Century Gothic" panose="020B0502020202020204" pitchFamily="34" charset="0"/>
              </a:rPr>
              <a:t>values</a:t>
            </a:r>
            <a:r>
              <a:rPr lang="it-IT" sz="1200">
                <a:latin typeface="Century Gothic" panose="020B0502020202020204" pitchFamily="34" charset="0"/>
              </a:rPr>
              <a:t> the </a:t>
            </a:r>
            <a:r>
              <a:rPr lang="it-IT" sz="1200" err="1">
                <a:latin typeface="Century Gothic" panose="020B0502020202020204" pitchFamily="34" charset="0"/>
              </a:rPr>
              <a:t>discriminators</a:t>
            </a:r>
            <a:r>
              <a:rPr lang="it-IT" sz="1200">
                <a:latin typeface="Century Gothic" panose="020B0502020202020204" pitchFamily="34" charset="0"/>
              </a:rPr>
              <a:t> of </a:t>
            </a:r>
            <a:r>
              <a:rPr lang="it-IT" sz="1200" err="1">
                <a:latin typeface="Century Gothic" panose="020B0502020202020204" pitchFamily="34" charset="0"/>
              </a:rPr>
              <a:t>channels</a:t>
            </a:r>
            <a:r>
              <a:rPr lang="it-IT" sz="1200">
                <a:latin typeface="Century Gothic" panose="020B0502020202020204" pitchFamily="34" charset="0"/>
              </a:rPr>
              <a:t> 1 and 20 turn off.</a:t>
            </a:r>
          </a:p>
          <a:p>
            <a:pPr marL="171450" indent="-171450">
              <a:spcAft>
                <a:spcPts val="600"/>
              </a:spcAft>
              <a:buFont typeface="Wingdings" pitchFamily="2" charset="2"/>
              <a:buChar char="q"/>
            </a:pPr>
            <a:r>
              <a:rPr lang="it-IT" sz="1200">
                <a:latin typeface="Century Gothic" panose="020B0502020202020204" pitchFamily="34" charset="0"/>
              </a:rPr>
              <a:t>For </a:t>
            </a:r>
            <a:r>
              <a:rPr lang="it-IT" sz="1200" err="1">
                <a:latin typeface="Century Gothic" panose="020B0502020202020204" pitchFamily="34" charset="0"/>
              </a:rPr>
              <a:t>working</a:t>
            </a:r>
            <a:r>
              <a:rPr lang="it-IT" sz="1200">
                <a:latin typeface="Century Gothic" panose="020B0502020202020204" pitchFamily="34" charset="0"/>
              </a:rPr>
              <a:t> </a:t>
            </a:r>
            <a:r>
              <a:rPr lang="it-IT" sz="1200" err="1">
                <a:latin typeface="Century Gothic" panose="020B0502020202020204" pitchFamily="34" charset="0"/>
              </a:rPr>
              <a:t>channels</a:t>
            </a:r>
            <a:r>
              <a:rPr lang="it-IT" sz="1200">
                <a:latin typeface="Century Gothic" panose="020B0502020202020204" pitchFamily="34" charset="0"/>
              </a:rPr>
              <a:t> (</a:t>
            </a:r>
            <a:r>
              <a:rPr lang="it-IT" sz="1200" err="1">
                <a:latin typeface="Century Gothic" panose="020B0502020202020204" pitchFamily="34" charset="0"/>
              </a:rPr>
              <a:t>region</a:t>
            </a:r>
            <a:r>
              <a:rPr lang="it-IT" sz="1200">
                <a:latin typeface="Century Gothic" panose="020B0502020202020204" pitchFamily="34" charset="0"/>
              </a:rPr>
              <a:t> </a:t>
            </a:r>
            <a:r>
              <a:rPr lang="it-IT" sz="1200" b="1">
                <a:solidFill>
                  <a:srgbClr val="00B050"/>
                </a:solidFill>
                <a:latin typeface="Century Gothic" panose="020B0502020202020204" pitchFamily="34" charset="0"/>
              </a:rPr>
              <a:t>ON</a:t>
            </a:r>
            <a:r>
              <a:rPr lang="it-IT" sz="1200">
                <a:latin typeface="Century Gothic" panose="020B0502020202020204" pitchFamily="34" charset="0"/>
              </a:rPr>
              <a:t>), IR </a:t>
            </a:r>
            <a:r>
              <a:rPr lang="it-IT" sz="1200" err="1">
                <a:latin typeface="Century Gothic" panose="020B0502020202020204" pitchFamily="34" charset="0"/>
              </a:rPr>
              <a:t>drop</a:t>
            </a:r>
            <a:r>
              <a:rPr lang="it-IT" sz="1200">
                <a:latin typeface="Century Gothic" panose="020B0502020202020204" pitchFamily="34" charset="0"/>
              </a:rPr>
              <a:t> </a:t>
            </a:r>
            <a:r>
              <a:rPr lang="it-IT" sz="1200" err="1">
                <a:latin typeface="Century Gothic" panose="020B0502020202020204" pitchFamily="34" charset="0"/>
              </a:rPr>
              <a:t>affects</a:t>
            </a:r>
            <a:r>
              <a:rPr lang="it-IT" sz="1200">
                <a:latin typeface="Century Gothic" panose="020B0502020202020204" pitchFamily="34" charset="0"/>
              </a:rPr>
              <a:t> the </a:t>
            </a:r>
            <a:r>
              <a:rPr lang="it-IT" sz="1200" err="1">
                <a:latin typeface="Century Gothic" panose="020B0502020202020204" pitchFamily="34" charset="0"/>
              </a:rPr>
              <a:t>measured</a:t>
            </a:r>
            <a:r>
              <a:rPr lang="it-IT" sz="1200">
                <a:latin typeface="Century Gothic" panose="020B0502020202020204" pitchFamily="34" charset="0"/>
              </a:rPr>
              <a:t> baseline. </a:t>
            </a:r>
            <a:r>
              <a:rPr lang="it-IT" sz="1200" err="1">
                <a:latin typeface="Century Gothic" panose="020B0502020202020204" pitchFamily="34" charset="0"/>
              </a:rPr>
              <a:t>Generally</a:t>
            </a:r>
            <a:r>
              <a:rPr lang="it-IT" sz="1200">
                <a:latin typeface="Century Gothic" panose="020B0502020202020204" pitchFamily="34" charset="0"/>
              </a:rPr>
              <a:t>, the </a:t>
            </a:r>
            <a:r>
              <a:rPr lang="it-IT" sz="1200" err="1">
                <a:latin typeface="Century Gothic" panose="020B0502020202020204" pitchFamily="34" charset="0"/>
              </a:rPr>
              <a:t>lower</a:t>
            </a:r>
            <a:r>
              <a:rPr lang="it-IT" sz="1200">
                <a:latin typeface="Century Gothic" panose="020B0502020202020204" pitchFamily="34" charset="0"/>
              </a:rPr>
              <a:t> </a:t>
            </a:r>
            <a:r>
              <a:rPr lang="it-IT" sz="1200" err="1">
                <a:latin typeface="Century Gothic" panose="020B0502020202020204" pitchFamily="34" charset="0"/>
              </a:rPr>
              <a:t>is</a:t>
            </a:r>
            <a:r>
              <a:rPr lang="it-IT" sz="1200">
                <a:latin typeface="Century Gothic" panose="020B0502020202020204" pitchFamily="34" charset="0"/>
              </a:rPr>
              <a:t> the </a:t>
            </a:r>
            <a:r>
              <a:rPr lang="it-IT" sz="1200" err="1">
                <a:latin typeface="Century Gothic" panose="020B0502020202020204" pitchFamily="34" charset="0"/>
              </a:rPr>
              <a:t>local</a:t>
            </a:r>
            <a:r>
              <a:rPr lang="it-IT" sz="1200">
                <a:latin typeface="Century Gothic" panose="020B0502020202020204" pitchFamily="34" charset="0"/>
              </a:rPr>
              <a:t> current, the </a:t>
            </a:r>
            <a:r>
              <a:rPr lang="it-IT" sz="1200" err="1">
                <a:latin typeface="Century Gothic" panose="020B0502020202020204" pitchFamily="34" charset="0"/>
              </a:rPr>
              <a:t>lower</a:t>
            </a:r>
            <a:r>
              <a:rPr lang="it-IT" sz="1200">
                <a:latin typeface="Century Gothic" panose="020B0502020202020204" pitchFamily="34" charset="0"/>
              </a:rPr>
              <a:t> </a:t>
            </a:r>
            <a:r>
              <a:rPr lang="it-IT" sz="1200" err="1">
                <a:latin typeface="Century Gothic" panose="020B0502020202020204" pitchFamily="34" charset="0"/>
              </a:rPr>
              <a:t>is</a:t>
            </a:r>
            <a:r>
              <a:rPr lang="it-IT" sz="1200">
                <a:latin typeface="Century Gothic" panose="020B0502020202020204" pitchFamily="34" charset="0"/>
              </a:rPr>
              <a:t> the </a:t>
            </a:r>
            <a:r>
              <a:rPr lang="it-IT" sz="1200" err="1">
                <a:latin typeface="Century Gothic" panose="020B0502020202020204" pitchFamily="34" charset="0"/>
              </a:rPr>
              <a:t>measured</a:t>
            </a:r>
            <a:r>
              <a:rPr lang="it-IT" sz="1200">
                <a:latin typeface="Century Gothic" panose="020B0502020202020204" pitchFamily="34" charset="0"/>
              </a:rPr>
              <a:t> baseline (the </a:t>
            </a:r>
            <a:r>
              <a:rPr lang="it-IT" sz="1200" err="1">
                <a:latin typeface="Century Gothic" panose="020B0502020202020204" pitchFamily="34" charset="0"/>
              </a:rPr>
              <a:t>real</a:t>
            </a:r>
            <a:r>
              <a:rPr lang="it-IT" sz="1200">
                <a:latin typeface="Century Gothic" panose="020B0502020202020204" pitchFamily="34" charset="0"/>
              </a:rPr>
              <a:t> baseline </a:t>
            </a:r>
            <a:r>
              <a:rPr lang="it-IT" sz="1200" err="1">
                <a:latin typeface="Century Gothic" panose="020B0502020202020204" pitchFamily="34" charset="0"/>
              </a:rPr>
              <a:t>does</a:t>
            </a:r>
            <a:r>
              <a:rPr lang="it-IT" sz="1200">
                <a:latin typeface="Century Gothic" panose="020B0502020202020204" pitchFamily="34" charset="0"/>
              </a:rPr>
              <a:t> </a:t>
            </a:r>
            <a:r>
              <a:rPr lang="it-IT" sz="1200" err="1">
                <a:latin typeface="Century Gothic" panose="020B0502020202020204" pitchFamily="34" charset="0"/>
              </a:rPr>
              <a:t>not</a:t>
            </a:r>
            <a:r>
              <a:rPr lang="it-IT" sz="1200">
                <a:latin typeface="Century Gothic" panose="020B0502020202020204" pitchFamily="34" charset="0"/>
              </a:rPr>
              <a:t> </a:t>
            </a:r>
            <a:r>
              <a:rPr lang="it-IT" sz="1200" err="1">
                <a:latin typeface="Century Gothic" panose="020B0502020202020204" pitchFamily="34" charset="0"/>
              </a:rPr>
              <a:t>depend</a:t>
            </a:r>
            <a:r>
              <a:rPr lang="it-IT" sz="1200">
                <a:latin typeface="Century Gothic" panose="020B0502020202020204" pitchFamily="34" charset="0"/>
              </a:rPr>
              <a:t> on </a:t>
            </a:r>
            <a:r>
              <a:rPr lang="it-IT" sz="1200" err="1">
                <a:latin typeface="Century Gothic" panose="020B0502020202020204" pitchFamily="34" charset="0"/>
              </a:rPr>
              <a:t>this</a:t>
            </a:r>
            <a:r>
              <a:rPr lang="it-IT" sz="1200">
                <a:latin typeface="Century Gothic" panose="020B0502020202020204" pitchFamily="34" charset="0"/>
              </a:rPr>
              <a:t>, so «</a:t>
            </a:r>
            <a:r>
              <a:rPr lang="it-IT" sz="1200" i="1">
                <a:latin typeface="Century Gothic" panose="020B0502020202020204" pitchFamily="34" charset="0"/>
              </a:rPr>
              <a:t>the </a:t>
            </a:r>
            <a:r>
              <a:rPr lang="it-IT" sz="1200" i="1" err="1">
                <a:latin typeface="Century Gothic" panose="020B0502020202020204" pitchFamily="34" charset="0"/>
              </a:rPr>
              <a:t>problem</a:t>
            </a:r>
            <a:r>
              <a:rPr lang="it-IT" sz="1200" i="1">
                <a:latin typeface="Century Gothic" panose="020B0502020202020204" pitchFamily="34" charset="0"/>
              </a:rPr>
              <a:t> </a:t>
            </a:r>
            <a:r>
              <a:rPr lang="it-IT" sz="1200" i="1" err="1">
                <a:latin typeface="Century Gothic" panose="020B0502020202020204" pitchFamily="34" charset="0"/>
              </a:rPr>
              <a:t>is</a:t>
            </a:r>
            <a:r>
              <a:rPr lang="it-IT" sz="1200" i="1">
                <a:latin typeface="Century Gothic" panose="020B0502020202020204" pitchFamily="34" charset="0"/>
              </a:rPr>
              <a:t> in the way </a:t>
            </a:r>
            <a:r>
              <a:rPr lang="it-IT" sz="1200" i="1" err="1">
                <a:latin typeface="Century Gothic" panose="020B0502020202020204" pitchFamily="34" charset="0"/>
              </a:rPr>
              <a:t>we</a:t>
            </a:r>
            <a:r>
              <a:rPr lang="it-IT" sz="1200" i="1">
                <a:latin typeface="Century Gothic" panose="020B0502020202020204" pitchFamily="34" charset="0"/>
              </a:rPr>
              <a:t> use to </a:t>
            </a:r>
            <a:r>
              <a:rPr lang="it-IT" sz="1200" i="1" err="1">
                <a:latin typeface="Century Gothic" panose="020B0502020202020204" pitchFamily="34" charset="0"/>
              </a:rPr>
              <a:t>measure</a:t>
            </a:r>
            <a:r>
              <a:rPr lang="it-IT" sz="1200" i="1">
                <a:latin typeface="Century Gothic" panose="020B0502020202020204" pitchFamily="34" charset="0"/>
              </a:rPr>
              <a:t> </a:t>
            </a:r>
            <a:r>
              <a:rPr lang="it-IT" sz="1200" i="1" err="1">
                <a:latin typeface="Century Gothic" panose="020B0502020202020204" pitchFamily="34" charset="0"/>
              </a:rPr>
              <a:t>it</a:t>
            </a:r>
            <a:r>
              <a:rPr lang="it-IT" sz="1200" i="1">
                <a:latin typeface="Century Gothic" panose="020B0502020202020204" pitchFamily="34" charset="0"/>
              </a:rPr>
              <a:t>»</a:t>
            </a:r>
            <a:r>
              <a:rPr lang="it-IT" sz="1200">
                <a:latin typeface="Century Gothic" panose="020B0502020202020204" pitchFamily="34" charset="0"/>
              </a:rPr>
              <a:t>)  </a:t>
            </a:r>
          </a:p>
        </p:txBody>
      </p:sp>
      <p:sp>
        <p:nvSpPr>
          <p:cNvPr id="9" name="Rectangle 8">
            <a:extLst>
              <a:ext uri="{FF2B5EF4-FFF2-40B4-BE49-F238E27FC236}">
                <a16:creationId xmlns:a16="http://schemas.microsoft.com/office/drawing/2014/main" id="{3E1E7374-F1C6-0F48-AFA5-E6739D25E4FC}"/>
              </a:ext>
            </a:extLst>
          </p:cNvPr>
          <p:cNvSpPr/>
          <p:nvPr/>
        </p:nvSpPr>
        <p:spPr>
          <a:xfrm>
            <a:off x="3491880" y="699542"/>
            <a:ext cx="2376264" cy="307777"/>
          </a:xfrm>
          <a:prstGeom prst="rect">
            <a:avLst/>
          </a:prstGeom>
          <a:solidFill>
            <a:schemeClr val="bg1"/>
          </a:solidFill>
        </p:spPr>
        <p:txBody>
          <a:bodyPr wrap="square">
            <a:spAutoFit/>
          </a:bodyPr>
          <a:lstStyle/>
          <a:p>
            <a:pPr algn="ctr"/>
            <a:r>
              <a:rPr lang="it-IT" sz="1400" b="1" err="1">
                <a:latin typeface="Century Gothic" panose="020B0502020202020204" pitchFamily="34" charset="0"/>
              </a:rPr>
              <a:t>Effects</a:t>
            </a:r>
            <a:r>
              <a:rPr lang="it-IT" sz="1400" b="1">
                <a:latin typeface="Century Gothic" panose="020B0502020202020204" pitchFamily="34" charset="0"/>
              </a:rPr>
              <a:t> due to DISC1 </a:t>
            </a:r>
            <a:r>
              <a:rPr lang="it-IT" sz="1400" b="1" err="1">
                <a:latin typeface="Century Gothic" panose="020B0502020202020204" pitchFamily="34" charset="0"/>
              </a:rPr>
              <a:t>bias</a:t>
            </a:r>
            <a:endParaRPr lang="it-IT" sz="1200" b="1"/>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it-IT"/>
          </a:p>
        </p:txBody>
      </p:sp>
      <p:sp>
        <p:nvSpPr>
          <p:cNvPr id="44" name="TextBox 43">
            <a:extLst>
              <a:ext uri="{FF2B5EF4-FFF2-40B4-BE49-F238E27FC236}">
                <a16:creationId xmlns:a16="http://schemas.microsoft.com/office/drawing/2014/main" id="{8A756F4B-249F-504B-B283-F10F98A228A8}"/>
              </a:ext>
            </a:extLst>
          </p:cNvPr>
          <p:cNvSpPr txBox="1"/>
          <p:nvPr/>
        </p:nvSpPr>
        <p:spPr>
          <a:xfrm>
            <a:off x="283823" y="2552005"/>
            <a:ext cx="2768707" cy="307777"/>
          </a:xfrm>
          <a:prstGeom prst="rect">
            <a:avLst/>
          </a:prstGeom>
          <a:noFill/>
        </p:spPr>
        <p:txBody>
          <a:bodyPr wrap="none" rtlCol="0">
            <a:spAutoFit/>
          </a:bodyPr>
          <a:lstStyle/>
          <a:p>
            <a:r>
              <a:rPr lang="en-GB" sz="1400">
                <a:solidFill>
                  <a:srgbClr val="C00000"/>
                </a:solidFill>
                <a:latin typeface="Century Gothic" panose="020B0502020202020204" pitchFamily="34" charset="0"/>
              </a:rPr>
              <a:t>Current generated vs voltage</a:t>
            </a:r>
          </a:p>
        </p:txBody>
      </p:sp>
      <p:sp>
        <p:nvSpPr>
          <p:cNvPr id="46" name="TextBox 45">
            <a:extLst>
              <a:ext uri="{FF2B5EF4-FFF2-40B4-BE49-F238E27FC236}">
                <a16:creationId xmlns:a16="http://schemas.microsoft.com/office/drawing/2014/main" id="{2EBFB48B-8F89-D54E-B4B8-10A4111656A0}"/>
              </a:ext>
            </a:extLst>
          </p:cNvPr>
          <p:cNvSpPr txBox="1"/>
          <p:nvPr/>
        </p:nvSpPr>
        <p:spPr>
          <a:xfrm>
            <a:off x="3540931" y="2499742"/>
            <a:ext cx="2451312" cy="307777"/>
          </a:xfrm>
          <a:prstGeom prst="rect">
            <a:avLst/>
          </a:prstGeom>
          <a:noFill/>
        </p:spPr>
        <p:txBody>
          <a:bodyPr wrap="none" rtlCol="0">
            <a:spAutoFit/>
          </a:bodyPr>
          <a:lstStyle/>
          <a:p>
            <a:r>
              <a:rPr lang="en-GB" sz="1400">
                <a:solidFill>
                  <a:srgbClr val="C00000"/>
                </a:solidFill>
                <a:latin typeface="Century Gothic" panose="020B0502020202020204" pitchFamily="34" charset="0"/>
              </a:rPr>
              <a:t>Baseline variation vs Idisc1</a:t>
            </a:r>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195162" y="4767264"/>
            <a:ext cx="491638" cy="264450"/>
          </a:xfrm>
        </p:spPr>
        <p:txBody>
          <a:bodyPr/>
          <a:lstStyle/>
          <a:p>
            <a:fld id="{76A9E78D-200E-47C8-AC8C-EF591825DB87}" type="slidenum">
              <a:rPr lang="en-GB" smtClean="0"/>
              <a:pPr/>
              <a:t>8</a:t>
            </a:fld>
            <a:endParaRPr lang="en-GB"/>
          </a:p>
        </p:txBody>
      </p:sp>
      <p:grpSp>
        <p:nvGrpSpPr>
          <p:cNvPr id="31" name="Group 30">
            <a:extLst>
              <a:ext uri="{FF2B5EF4-FFF2-40B4-BE49-F238E27FC236}">
                <a16:creationId xmlns:a16="http://schemas.microsoft.com/office/drawing/2014/main" id="{15B07E10-446C-0A46-993C-5EAD1ABB332B}"/>
              </a:ext>
            </a:extLst>
          </p:cNvPr>
          <p:cNvGrpSpPr/>
          <p:nvPr/>
        </p:nvGrpSpPr>
        <p:grpSpPr>
          <a:xfrm>
            <a:off x="250288" y="2814966"/>
            <a:ext cx="2775358" cy="2131045"/>
            <a:chOff x="269428" y="1058356"/>
            <a:chExt cx="4088367" cy="3139232"/>
          </a:xfrm>
        </p:grpSpPr>
        <p:pic>
          <p:nvPicPr>
            <p:cNvPr id="32" name="Graphic 31">
              <a:extLst>
                <a:ext uri="{FF2B5EF4-FFF2-40B4-BE49-F238E27FC236}">
                  <a16:creationId xmlns:a16="http://schemas.microsoft.com/office/drawing/2014/main" id="{E536D3B2-048C-9947-98EE-1D2018FA420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7616"/>
            <a:stretch/>
          </p:blipFill>
          <p:spPr>
            <a:xfrm>
              <a:off x="269428" y="1058356"/>
              <a:ext cx="4088367" cy="3139232"/>
            </a:xfrm>
            <a:prstGeom prst="rect">
              <a:avLst/>
            </a:prstGeom>
          </p:spPr>
        </p:pic>
        <p:grpSp>
          <p:nvGrpSpPr>
            <p:cNvPr id="33" name="Group 32">
              <a:extLst>
                <a:ext uri="{FF2B5EF4-FFF2-40B4-BE49-F238E27FC236}">
                  <a16:creationId xmlns:a16="http://schemas.microsoft.com/office/drawing/2014/main" id="{EE1AD83D-A287-304F-ACAE-E2A2383ABF72}"/>
                </a:ext>
              </a:extLst>
            </p:cNvPr>
            <p:cNvGrpSpPr/>
            <p:nvPr/>
          </p:nvGrpSpPr>
          <p:grpSpPr>
            <a:xfrm>
              <a:off x="773896" y="1140346"/>
              <a:ext cx="3408474" cy="2592288"/>
              <a:chOff x="773896" y="1140346"/>
              <a:chExt cx="3408474" cy="2592288"/>
            </a:xfrm>
          </p:grpSpPr>
          <p:sp>
            <p:nvSpPr>
              <p:cNvPr id="35" name="Rectangle 34">
                <a:extLst>
                  <a:ext uri="{FF2B5EF4-FFF2-40B4-BE49-F238E27FC236}">
                    <a16:creationId xmlns:a16="http://schemas.microsoft.com/office/drawing/2014/main" id="{55631808-A3B5-4C43-AE07-9C74B8CBF44A}"/>
                  </a:ext>
                </a:extLst>
              </p:cNvPr>
              <p:cNvSpPr/>
              <p:nvPr/>
            </p:nvSpPr>
            <p:spPr>
              <a:xfrm flipH="1">
                <a:off x="773896" y="1202372"/>
                <a:ext cx="625369" cy="2519066"/>
              </a:xfrm>
              <a:prstGeom prst="rect">
                <a:avLst/>
              </a:prstGeom>
              <a:solidFill>
                <a:srgbClr val="C00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1E238F1-2B64-BF41-817C-609D2CF65C4F}"/>
                  </a:ext>
                </a:extLst>
              </p:cNvPr>
              <p:cNvSpPr/>
              <p:nvPr/>
            </p:nvSpPr>
            <p:spPr>
              <a:xfrm flipH="1">
                <a:off x="2915816" y="1202372"/>
                <a:ext cx="1266554" cy="2519066"/>
              </a:xfrm>
              <a:prstGeom prst="rect">
                <a:avLst/>
              </a:prstGeom>
              <a:solidFill>
                <a:srgbClr val="C00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49CFFFFD-89C6-6248-952A-20530FF37867}"/>
                  </a:ext>
                </a:extLst>
              </p:cNvPr>
              <p:cNvSpPr/>
              <p:nvPr/>
            </p:nvSpPr>
            <p:spPr>
              <a:xfrm flipH="1">
                <a:off x="1399268" y="1202372"/>
                <a:ext cx="1516545" cy="2520000"/>
              </a:xfrm>
              <a:prstGeom prst="rect">
                <a:avLst/>
              </a:prstGeom>
              <a:solidFill>
                <a:srgbClr val="92D05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22BE3CFC-23EC-A24D-9F4E-43B16C111B22}"/>
                  </a:ext>
                </a:extLst>
              </p:cNvPr>
              <p:cNvSpPr txBox="1"/>
              <p:nvPr/>
            </p:nvSpPr>
            <p:spPr>
              <a:xfrm>
                <a:off x="856902" y="1202372"/>
                <a:ext cx="630959" cy="408046"/>
              </a:xfrm>
              <a:prstGeom prst="rect">
                <a:avLst/>
              </a:prstGeom>
              <a:noFill/>
            </p:spPr>
            <p:txBody>
              <a:bodyPr wrap="none" rtlCol="0">
                <a:spAutoFit/>
              </a:bodyPr>
              <a:lstStyle/>
              <a:p>
                <a:r>
                  <a:rPr lang="en-GB" sz="1200">
                    <a:solidFill>
                      <a:srgbClr val="C00000"/>
                    </a:solidFill>
                  </a:rPr>
                  <a:t>OFF</a:t>
                </a:r>
                <a:endParaRPr lang="en-GB">
                  <a:solidFill>
                    <a:srgbClr val="C00000"/>
                  </a:solidFill>
                </a:endParaRPr>
              </a:p>
            </p:txBody>
          </p:sp>
          <p:sp>
            <p:nvSpPr>
              <p:cNvPr id="49" name="TextBox 48">
                <a:extLst>
                  <a:ext uri="{FF2B5EF4-FFF2-40B4-BE49-F238E27FC236}">
                    <a16:creationId xmlns:a16="http://schemas.microsoft.com/office/drawing/2014/main" id="{27D35FE0-E515-E94F-98A4-14BB0E1ABD18}"/>
                  </a:ext>
                </a:extLst>
              </p:cNvPr>
              <p:cNvSpPr txBox="1"/>
              <p:nvPr/>
            </p:nvSpPr>
            <p:spPr>
              <a:xfrm>
                <a:off x="3190681" y="1202372"/>
                <a:ext cx="597900" cy="385376"/>
              </a:xfrm>
              <a:prstGeom prst="rect">
                <a:avLst/>
              </a:prstGeom>
              <a:noFill/>
            </p:spPr>
            <p:txBody>
              <a:bodyPr wrap="none" rtlCol="0">
                <a:spAutoFit/>
              </a:bodyPr>
              <a:lstStyle/>
              <a:p>
                <a:r>
                  <a:rPr lang="en-GB" sz="1100">
                    <a:solidFill>
                      <a:srgbClr val="C00000"/>
                    </a:solidFill>
                  </a:rPr>
                  <a:t>OFF</a:t>
                </a:r>
                <a:endParaRPr lang="en-GB">
                  <a:solidFill>
                    <a:srgbClr val="C00000"/>
                  </a:solidFill>
                </a:endParaRPr>
              </a:p>
            </p:txBody>
          </p:sp>
          <p:sp>
            <p:nvSpPr>
              <p:cNvPr id="50" name="TextBox 49">
                <a:extLst>
                  <a:ext uri="{FF2B5EF4-FFF2-40B4-BE49-F238E27FC236}">
                    <a16:creationId xmlns:a16="http://schemas.microsoft.com/office/drawing/2014/main" id="{E72B362F-46A9-7441-9EB4-E1FCF9D3A7AC}"/>
                  </a:ext>
                </a:extLst>
              </p:cNvPr>
              <p:cNvSpPr txBox="1"/>
              <p:nvPr/>
            </p:nvSpPr>
            <p:spPr>
              <a:xfrm>
                <a:off x="2312534" y="1202372"/>
                <a:ext cx="569563" cy="408046"/>
              </a:xfrm>
              <a:prstGeom prst="rect">
                <a:avLst/>
              </a:prstGeom>
              <a:noFill/>
            </p:spPr>
            <p:txBody>
              <a:bodyPr wrap="none" rtlCol="0">
                <a:spAutoFit/>
              </a:bodyPr>
              <a:lstStyle/>
              <a:p>
                <a:r>
                  <a:rPr lang="en-GB" sz="1200">
                    <a:solidFill>
                      <a:srgbClr val="00B050"/>
                    </a:solidFill>
                  </a:rPr>
                  <a:t>ON</a:t>
                </a:r>
              </a:p>
            </p:txBody>
          </p:sp>
          <p:cxnSp>
            <p:nvCxnSpPr>
              <p:cNvPr id="51" name="Straight Connector 50">
                <a:extLst>
                  <a:ext uri="{FF2B5EF4-FFF2-40B4-BE49-F238E27FC236}">
                    <a16:creationId xmlns:a16="http://schemas.microsoft.com/office/drawing/2014/main" id="{16DF6EBD-27E7-0849-BDC6-2EDDBBFB78B8}"/>
                  </a:ext>
                </a:extLst>
              </p:cNvPr>
              <p:cNvCxnSpPr>
                <a:cxnSpLocks/>
              </p:cNvCxnSpPr>
              <p:nvPr/>
            </p:nvCxnSpPr>
            <p:spPr>
              <a:xfrm flipV="1">
                <a:off x="2045308" y="1140346"/>
                <a:ext cx="0" cy="2592288"/>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1F6B92F-8C34-D24D-BFAE-11F8DF12F07B}"/>
                  </a:ext>
                </a:extLst>
              </p:cNvPr>
              <p:cNvSpPr txBox="1"/>
              <p:nvPr/>
            </p:nvSpPr>
            <p:spPr>
              <a:xfrm rot="16200000">
                <a:off x="1461160" y="1454380"/>
                <a:ext cx="961553" cy="340037"/>
              </a:xfrm>
              <a:prstGeom prst="rect">
                <a:avLst/>
              </a:prstGeom>
              <a:noFill/>
            </p:spPr>
            <p:txBody>
              <a:bodyPr wrap="none" rtlCol="0">
                <a:spAutoFit/>
              </a:bodyPr>
              <a:lstStyle/>
              <a:p>
                <a:r>
                  <a:rPr lang="en-GB" sz="900">
                    <a:solidFill>
                      <a:srgbClr val="002060"/>
                    </a:solidFill>
                  </a:rPr>
                  <a:t>NOMINAL</a:t>
                </a:r>
                <a:endParaRPr lang="en-GB" sz="1200">
                  <a:solidFill>
                    <a:srgbClr val="002060"/>
                  </a:solidFill>
                </a:endParaRPr>
              </a:p>
            </p:txBody>
          </p:sp>
          <p:sp>
            <p:nvSpPr>
              <p:cNvPr id="53" name="Rectangle 52">
                <a:extLst>
                  <a:ext uri="{FF2B5EF4-FFF2-40B4-BE49-F238E27FC236}">
                    <a16:creationId xmlns:a16="http://schemas.microsoft.com/office/drawing/2014/main" id="{1DD2EE1E-00C0-F54F-BBCA-34BF40FAC248}"/>
                  </a:ext>
                </a:extLst>
              </p:cNvPr>
              <p:cNvSpPr/>
              <p:nvPr/>
            </p:nvSpPr>
            <p:spPr>
              <a:xfrm>
                <a:off x="1621461" y="1206696"/>
                <a:ext cx="423646" cy="2510417"/>
              </a:xfrm>
              <a:prstGeom prst="rect">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endParaRPr>
              </a:p>
            </p:txBody>
          </p:sp>
        </p:grpSp>
      </p:grpSp>
      <p:grpSp>
        <p:nvGrpSpPr>
          <p:cNvPr id="54" name="Group 53">
            <a:extLst>
              <a:ext uri="{FF2B5EF4-FFF2-40B4-BE49-F238E27FC236}">
                <a16:creationId xmlns:a16="http://schemas.microsoft.com/office/drawing/2014/main" id="{498ADC87-51E7-8547-A841-38AD67DC38AC}"/>
              </a:ext>
            </a:extLst>
          </p:cNvPr>
          <p:cNvGrpSpPr/>
          <p:nvPr/>
        </p:nvGrpSpPr>
        <p:grpSpPr>
          <a:xfrm>
            <a:off x="3323852" y="2889470"/>
            <a:ext cx="2687977" cy="2130552"/>
            <a:chOff x="4716016" y="1347433"/>
            <a:chExt cx="4032448" cy="2894707"/>
          </a:xfrm>
        </p:grpSpPr>
        <p:cxnSp>
          <p:nvCxnSpPr>
            <p:cNvPr id="55" name="Straight Connector 54">
              <a:extLst>
                <a:ext uri="{FF2B5EF4-FFF2-40B4-BE49-F238E27FC236}">
                  <a16:creationId xmlns:a16="http://schemas.microsoft.com/office/drawing/2014/main" id="{7CE7D143-2E50-694C-AF7C-72B997A3DDB2}"/>
                </a:ext>
              </a:extLst>
            </p:cNvPr>
            <p:cNvCxnSpPr/>
            <p:nvPr/>
          </p:nvCxnSpPr>
          <p:spPr>
            <a:xfrm>
              <a:off x="5004048" y="3795886"/>
              <a:ext cx="3528392"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6F44C88-754B-464A-BD5C-DBF249FBABAF}"/>
                </a:ext>
              </a:extLst>
            </p:cNvPr>
            <p:cNvCxnSpPr>
              <a:cxnSpLocks/>
            </p:cNvCxnSpPr>
            <p:nvPr/>
          </p:nvCxnSpPr>
          <p:spPr>
            <a:xfrm flipV="1">
              <a:off x="5156448" y="1571704"/>
              <a:ext cx="0" cy="2376582"/>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3AE8B078-BDF1-E347-BE40-9CCD50A8D134}"/>
                </a:ext>
              </a:extLst>
            </p:cNvPr>
            <p:cNvGrpSpPr/>
            <p:nvPr/>
          </p:nvGrpSpPr>
          <p:grpSpPr>
            <a:xfrm>
              <a:off x="5004048" y="2211710"/>
              <a:ext cx="3456384" cy="1509728"/>
              <a:chOff x="5004048" y="2211710"/>
              <a:chExt cx="3456384" cy="1509728"/>
            </a:xfrm>
          </p:grpSpPr>
          <p:cxnSp>
            <p:nvCxnSpPr>
              <p:cNvPr id="71" name="Straight Connector 70">
                <a:extLst>
                  <a:ext uri="{FF2B5EF4-FFF2-40B4-BE49-F238E27FC236}">
                    <a16:creationId xmlns:a16="http://schemas.microsoft.com/office/drawing/2014/main" id="{E78DB295-A6D2-254E-BD09-219C33318B9D}"/>
                  </a:ext>
                </a:extLst>
              </p:cNvPr>
              <p:cNvCxnSpPr>
                <a:cxnSpLocks/>
              </p:cNvCxnSpPr>
              <p:nvPr/>
            </p:nvCxnSpPr>
            <p:spPr>
              <a:xfrm>
                <a:off x="5004048" y="3721438"/>
                <a:ext cx="129614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8A57A20-CABC-D544-94DF-29BFCA8F9D1B}"/>
                  </a:ext>
                </a:extLst>
              </p:cNvPr>
              <p:cNvCxnSpPr>
                <a:cxnSpLocks/>
              </p:cNvCxnSpPr>
              <p:nvPr/>
            </p:nvCxnSpPr>
            <p:spPr>
              <a:xfrm>
                <a:off x="6300192" y="2211710"/>
                <a:ext cx="21602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06F5ED7-4CE8-464E-981F-774EE031A190}"/>
                  </a:ext>
                </a:extLst>
              </p:cNvPr>
              <p:cNvCxnSpPr>
                <a:cxnSpLocks/>
              </p:cNvCxnSpPr>
              <p:nvPr/>
            </p:nvCxnSpPr>
            <p:spPr>
              <a:xfrm>
                <a:off x="6300192" y="2211710"/>
                <a:ext cx="0" cy="150972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122E62A4-C9A8-384E-B6DE-8E55465FE6BE}"/>
                </a:ext>
              </a:extLst>
            </p:cNvPr>
            <p:cNvSpPr txBox="1"/>
            <p:nvPr/>
          </p:nvSpPr>
          <p:spPr>
            <a:xfrm>
              <a:off x="7596337" y="2269422"/>
              <a:ext cx="1105434" cy="878148"/>
            </a:xfrm>
            <a:prstGeom prst="rect">
              <a:avLst/>
            </a:prstGeom>
            <a:noFill/>
          </p:spPr>
          <p:txBody>
            <a:bodyPr wrap="square" rtlCol="0">
              <a:spAutoFit/>
            </a:bodyPr>
            <a:lstStyle/>
            <a:p>
              <a:r>
                <a:rPr lang="en-GB" sz="1200"/>
                <a:t>100 </a:t>
              </a:r>
              <a:r>
                <a:rPr lang="en-GB" sz="1200" err="1"/>
                <a:t>uA</a:t>
              </a:r>
              <a:endParaRPr lang="en-GB" sz="1200"/>
            </a:p>
            <a:p>
              <a:r>
                <a:rPr lang="en-GB" sz="1200">
                  <a:solidFill>
                    <a:srgbClr val="FF0000"/>
                  </a:solidFill>
                </a:rPr>
                <a:t>160 </a:t>
              </a:r>
              <a:r>
                <a:rPr lang="en-GB" sz="1200" err="1">
                  <a:solidFill>
                    <a:srgbClr val="FF0000"/>
                  </a:solidFill>
                </a:rPr>
                <a:t>uA</a:t>
              </a:r>
              <a:endParaRPr lang="en-GB" sz="1200">
                <a:solidFill>
                  <a:srgbClr val="FF0000"/>
                </a:solidFill>
              </a:endParaRPr>
            </a:p>
            <a:p>
              <a:r>
                <a:rPr lang="en-GB" sz="1200">
                  <a:solidFill>
                    <a:srgbClr val="00B050"/>
                  </a:solidFill>
                </a:rPr>
                <a:t>420 </a:t>
              </a:r>
              <a:r>
                <a:rPr lang="en-GB" sz="1200" err="1">
                  <a:solidFill>
                    <a:srgbClr val="00B050"/>
                  </a:solidFill>
                </a:rPr>
                <a:t>uA</a:t>
              </a:r>
              <a:endParaRPr lang="en-GB" sz="1200">
                <a:solidFill>
                  <a:srgbClr val="00B050"/>
                </a:solidFill>
              </a:endParaRPr>
            </a:p>
          </p:txBody>
        </p:sp>
        <p:grpSp>
          <p:nvGrpSpPr>
            <p:cNvPr id="59" name="Group 58">
              <a:extLst>
                <a:ext uri="{FF2B5EF4-FFF2-40B4-BE49-F238E27FC236}">
                  <a16:creationId xmlns:a16="http://schemas.microsoft.com/office/drawing/2014/main" id="{F4513FD7-AC08-674E-8CE7-6FF39F43BED0}"/>
                </a:ext>
              </a:extLst>
            </p:cNvPr>
            <p:cNvGrpSpPr/>
            <p:nvPr/>
          </p:nvGrpSpPr>
          <p:grpSpPr>
            <a:xfrm>
              <a:off x="5292080" y="2214150"/>
              <a:ext cx="3456384" cy="1509728"/>
              <a:chOff x="5004048" y="2211710"/>
              <a:chExt cx="3456384" cy="1509728"/>
            </a:xfrm>
          </p:grpSpPr>
          <p:cxnSp>
            <p:nvCxnSpPr>
              <p:cNvPr id="68" name="Straight Connector 67">
                <a:extLst>
                  <a:ext uri="{FF2B5EF4-FFF2-40B4-BE49-F238E27FC236}">
                    <a16:creationId xmlns:a16="http://schemas.microsoft.com/office/drawing/2014/main" id="{EE9236C1-1B7E-A14C-9527-3031EDD26851}"/>
                  </a:ext>
                </a:extLst>
              </p:cNvPr>
              <p:cNvCxnSpPr>
                <a:cxnSpLocks/>
              </p:cNvCxnSpPr>
              <p:nvPr/>
            </p:nvCxnSpPr>
            <p:spPr>
              <a:xfrm>
                <a:off x="5004048" y="3721438"/>
                <a:ext cx="1296144"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A12E1BD-D194-E54A-B602-29FFC51912C9}"/>
                  </a:ext>
                </a:extLst>
              </p:cNvPr>
              <p:cNvCxnSpPr>
                <a:cxnSpLocks/>
              </p:cNvCxnSpPr>
              <p:nvPr/>
            </p:nvCxnSpPr>
            <p:spPr>
              <a:xfrm>
                <a:off x="6300192" y="2211710"/>
                <a:ext cx="216024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DFAD619-1825-394E-BB9D-440527862E38}"/>
                  </a:ext>
                </a:extLst>
              </p:cNvPr>
              <p:cNvCxnSpPr>
                <a:cxnSpLocks/>
              </p:cNvCxnSpPr>
              <p:nvPr/>
            </p:nvCxnSpPr>
            <p:spPr>
              <a:xfrm>
                <a:off x="6300192" y="2211710"/>
                <a:ext cx="0" cy="1509728"/>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90E59C3A-EEEE-8A45-9714-BA40C248C44F}"/>
                </a:ext>
              </a:extLst>
            </p:cNvPr>
            <p:cNvGrpSpPr/>
            <p:nvPr/>
          </p:nvGrpSpPr>
          <p:grpSpPr>
            <a:xfrm>
              <a:off x="4716016" y="2211710"/>
              <a:ext cx="3456384" cy="1509728"/>
              <a:chOff x="5004048" y="2211710"/>
              <a:chExt cx="3456384" cy="1509728"/>
            </a:xfrm>
          </p:grpSpPr>
          <p:cxnSp>
            <p:nvCxnSpPr>
              <p:cNvPr id="65" name="Straight Connector 64">
                <a:extLst>
                  <a:ext uri="{FF2B5EF4-FFF2-40B4-BE49-F238E27FC236}">
                    <a16:creationId xmlns:a16="http://schemas.microsoft.com/office/drawing/2014/main" id="{3FA63FF8-490A-B948-9FF5-FCB2E302A3E2}"/>
                  </a:ext>
                </a:extLst>
              </p:cNvPr>
              <p:cNvCxnSpPr>
                <a:cxnSpLocks/>
              </p:cNvCxnSpPr>
              <p:nvPr/>
            </p:nvCxnSpPr>
            <p:spPr>
              <a:xfrm>
                <a:off x="5004048" y="3721438"/>
                <a:ext cx="129614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F33FAB8-055E-B740-BDF4-FFF774B39903}"/>
                  </a:ext>
                </a:extLst>
              </p:cNvPr>
              <p:cNvCxnSpPr>
                <a:cxnSpLocks/>
              </p:cNvCxnSpPr>
              <p:nvPr/>
            </p:nvCxnSpPr>
            <p:spPr>
              <a:xfrm>
                <a:off x="6300192" y="2211710"/>
                <a:ext cx="21602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2A331FC-4014-6245-A17A-0B5E9CA561E3}"/>
                  </a:ext>
                </a:extLst>
              </p:cNvPr>
              <p:cNvCxnSpPr>
                <a:cxnSpLocks/>
              </p:cNvCxnSpPr>
              <p:nvPr/>
            </p:nvCxnSpPr>
            <p:spPr>
              <a:xfrm>
                <a:off x="6300192" y="2211710"/>
                <a:ext cx="0" cy="15097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7200B72F-6EEF-574C-8D3B-9D8BA44FB7C1}"/>
                </a:ext>
              </a:extLst>
            </p:cNvPr>
            <p:cNvSpPr txBox="1"/>
            <p:nvPr/>
          </p:nvSpPr>
          <p:spPr>
            <a:xfrm>
              <a:off x="8037833" y="3823974"/>
              <a:ext cx="664204" cy="418166"/>
            </a:xfrm>
            <a:prstGeom prst="rect">
              <a:avLst/>
            </a:prstGeom>
            <a:noFill/>
          </p:spPr>
          <p:txBody>
            <a:bodyPr wrap="none" rtlCol="0">
              <a:spAutoFit/>
            </a:bodyPr>
            <a:lstStyle/>
            <a:p>
              <a:r>
                <a:rPr lang="en-GB" sz="1400">
                  <a:solidFill>
                    <a:srgbClr val="002060"/>
                  </a:solidFill>
                </a:rPr>
                <a:t>Vth</a:t>
              </a:r>
            </a:p>
          </p:txBody>
        </p:sp>
        <p:sp>
          <p:nvSpPr>
            <p:cNvPr id="62" name="TextBox 61">
              <a:extLst>
                <a:ext uri="{FF2B5EF4-FFF2-40B4-BE49-F238E27FC236}">
                  <a16:creationId xmlns:a16="http://schemas.microsoft.com/office/drawing/2014/main" id="{EF4FD367-53A4-0843-98A1-55C93CD13B62}"/>
                </a:ext>
              </a:extLst>
            </p:cNvPr>
            <p:cNvSpPr txBox="1"/>
            <p:nvPr/>
          </p:nvSpPr>
          <p:spPr>
            <a:xfrm rot="16200000">
              <a:off x="4434292" y="1718106"/>
              <a:ext cx="1050206" cy="461721"/>
            </a:xfrm>
            <a:prstGeom prst="rect">
              <a:avLst/>
            </a:prstGeom>
            <a:noFill/>
          </p:spPr>
          <p:txBody>
            <a:bodyPr wrap="none" rtlCol="0">
              <a:spAutoFit/>
            </a:bodyPr>
            <a:lstStyle/>
            <a:p>
              <a:r>
                <a:rPr lang="en-GB" sz="1400">
                  <a:solidFill>
                    <a:srgbClr val="002060"/>
                  </a:solidFill>
                </a:rPr>
                <a:t>Disc out</a:t>
              </a:r>
            </a:p>
          </p:txBody>
        </p:sp>
        <p:cxnSp>
          <p:nvCxnSpPr>
            <p:cNvPr id="63" name="Straight Arrow Connector 62">
              <a:extLst>
                <a:ext uri="{FF2B5EF4-FFF2-40B4-BE49-F238E27FC236}">
                  <a16:creationId xmlns:a16="http://schemas.microsoft.com/office/drawing/2014/main" id="{0F92E15D-E69D-A044-AA0A-8A9F388D9F02}"/>
                </a:ext>
              </a:extLst>
            </p:cNvPr>
            <p:cNvCxnSpPr/>
            <p:nvPr/>
          </p:nvCxnSpPr>
          <p:spPr>
            <a:xfrm>
              <a:off x="6300192" y="1851670"/>
              <a:ext cx="0"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521DFEE7-4D35-B240-91A4-75D086DBDEC9}"/>
                </a:ext>
              </a:extLst>
            </p:cNvPr>
            <p:cNvSpPr txBox="1"/>
            <p:nvPr/>
          </p:nvSpPr>
          <p:spPr>
            <a:xfrm>
              <a:off x="5298231" y="1347433"/>
              <a:ext cx="1935866" cy="501799"/>
            </a:xfrm>
            <a:prstGeom prst="rect">
              <a:avLst/>
            </a:prstGeom>
            <a:noFill/>
          </p:spPr>
          <p:txBody>
            <a:bodyPr wrap="square" rtlCol="0">
              <a:spAutoFit/>
            </a:bodyPr>
            <a:lstStyle/>
            <a:p>
              <a:pPr algn="ctr"/>
              <a:r>
                <a:rPr lang="en-GB" sz="900">
                  <a:solidFill>
                    <a:srgbClr val="0070C0"/>
                  </a:solidFill>
                </a:rPr>
                <a:t>Expected </a:t>
              </a:r>
            </a:p>
            <a:p>
              <a:pPr algn="ctr"/>
              <a:r>
                <a:rPr lang="en-GB" sz="900">
                  <a:solidFill>
                    <a:srgbClr val="0070C0"/>
                  </a:solidFill>
                </a:rPr>
                <a:t>Analog  baseline</a:t>
              </a:r>
            </a:p>
          </p:txBody>
        </p:sp>
      </p:grpSp>
      <p:grpSp>
        <p:nvGrpSpPr>
          <p:cNvPr id="74" name="Group 73">
            <a:extLst>
              <a:ext uri="{FF2B5EF4-FFF2-40B4-BE49-F238E27FC236}">
                <a16:creationId xmlns:a16="http://schemas.microsoft.com/office/drawing/2014/main" id="{01B98C80-9FEB-9C40-8589-C3FF5921E7D2}"/>
              </a:ext>
            </a:extLst>
          </p:cNvPr>
          <p:cNvGrpSpPr/>
          <p:nvPr/>
        </p:nvGrpSpPr>
        <p:grpSpPr>
          <a:xfrm>
            <a:off x="6206991" y="2702890"/>
            <a:ext cx="2709619" cy="2176635"/>
            <a:chOff x="4721399" y="1112020"/>
            <a:chExt cx="3749737" cy="3012161"/>
          </a:xfrm>
        </p:grpSpPr>
        <p:pic>
          <p:nvPicPr>
            <p:cNvPr id="75" name="Graphic 74">
              <a:extLst>
                <a:ext uri="{FF2B5EF4-FFF2-40B4-BE49-F238E27FC236}">
                  <a16:creationId xmlns:a16="http://schemas.microsoft.com/office/drawing/2014/main" id="{9ED069F1-C3FE-CE40-A5EF-3F932853C0FE}"/>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7616"/>
            <a:stretch/>
          </p:blipFill>
          <p:spPr>
            <a:xfrm>
              <a:off x="4721399" y="1112020"/>
              <a:ext cx="3701737" cy="3012161"/>
            </a:xfrm>
            <a:prstGeom prst="rect">
              <a:avLst/>
            </a:prstGeom>
          </p:spPr>
        </p:pic>
        <p:cxnSp>
          <p:nvCxnSpPr>
            <p:cNvPr id="76" name="Straight Connector 75">
              <a:extLst>
                <a:ext uri="{FF2B5EF4-FFF2-40B4-BE49-F238E27FC236}">
                  <a16:creationId xmlns:a16="http://schemas.microsoft.com/office/drawing/2014/main" id="{EF400762-0A79-F544-8D98-82D1AA9168B1}"/>
                </a:ext>
              </a:extLst>
            </p:cNvPr>
            <p:cNvCxnSpPr>
              <a:cxnSpLocks/>
            </p:cNvCxnSpPr>
            <p:nvPr/>
          </p:nvCxnSpPr>
          <p:spPr>
            <a:xfrm flipH="1">
              <a:off x="5292080" y="1728000"/>
              <a:ext cx="288032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56F22C1C-F649-9A43-9D72-AFE5551575DD}"/>
                </a:ext>
              </a:extLst>
            </p:cNvPr>
            <p:cNvSpPr/>
            <p:nvPr/>
          </p:nvSpPr>
          <p:spPr>
            <a:xfrm>
              <a:off x="7456914" y="1455504"/>
              <a:ext cx="1014222" cy="574992"/>
            </a:xfrm>
            <a:prstGeom prst="rect">
              <a:avLst/>
            </a:prstGeom>
          </p:spPr>
          <p:txBody>
            <a:bodyPr wrap="none">
              <a:spAutoFit/>
            </a:bodyPr>
            <a:lstStyle/>
            <a:p>
              <a:r>
                <a:rPr lang="en-GB" sz="1050">
                  <a:latin typeface="Century Gothic" panose="020B0502020202020204" pitchFamily="34" charset="0"/>
                </a:rPr>
                <a:t>Desired </a:t>
              </a:r>
            </a:p>
            <a:p>
              <a:r>
                <a:rPr lang="en-GB" sz="1050">
                  <a:latin typeface="Century Gothic" panose="020B0502020202020204" pitchFamily="34" charset="0"/>
                </a:rPr>
                <a:t>baseline</a:t>
              </a:r>
              <a:endParaRPr lang="en-GB" sz="1050" baseline="-25000">
                <a:latin typeface="Century Gothic" panose="020B0502020202020204" pitchFamily="34" charset="0"/>
              </a:endParaRPr>
            </a:p>
          </p:txBody>
        </p:sp>
        <p:cxnSp>
          <p:nvCxnSpPr>
            <p:cNvPr id="80" name="Straight Connector 79">
              <a:extLst>
                <a:ext uri="{FF2B5EF4-FFF2-40B4-BE49-F238E27FC236}">
                  <a16:creationId xmlns:a16="http://schemas.microsoft.com/office/drawing/2014/main" id="{57EA5F5D-5740-2F4B-9C6C-3CAE72F490DE}"/>
                </a:ext>
              </a:extLst>
            </p:cNvPr>
            <p:cNvCxnSpPr>
              <a:cxnSpLocks/>
            </p:cNvCxnSpPr>
            <p:nvPr/>
          </p:nvCxnSpPr>
          <p:spPr>
            <a:xfrm flipV="1">
              <a:off x="6723072" y="1112022"/>
              <a:ext cx="0" cy="2592288"/>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8426DF80-4C34-AF42-88B1-35F48E9749E9}"/>
                </a:ext>
              </a:extLst>
            </p:cNvPr>
            <p:cNvSpPr txBox="1"/>
            <p:nvPr/>
          </p:nvSpPr>
          <p:spPr>
            <a:xfrm rot="16200000">
              <a:off x="6131209" y="3159339"/>
              <a:ext cx="809837" cy="276999"/>
            </a:xfrm>
            <a:prstGeom prst="rect">
              <a:avLst/>
            </a:prstGeom>
            <a:noFill/>
          </p:spPr>
          <p:txBody>
            <a:bodyPr wrap="none" rtlCol="0">
              <a:spAutoFit/>
            </a:bodyPr>
            <a:lstStyle/>
            <a:p>
              <a:r>
                <a:rPr lang="en-GB" sz="1200">
                  <a:solidFill>
                    <a:srgbClr val="002060"/>
                  </a:solidFill>
                </a:rPr>
                <a:t>NOMINAL</a:t>
              </a:r>
            </a:p>
          </p:txBody>
        </p:sp>
        <p:sp>
          <p:nvSpPr>
            <p:cNvPr id="82" name="Rectangle 81">
              <a:extLst>
                <a:ext uri="{FF2B5EF4-FFF2-40B4-BE49-F238E27FC236}">
                  <a16:creationId xmlns:a16="http://schemas.microsoft.com/office/drawing/2014/main" id="{68815AF4-668E-2848-B1C7-4B7B1F1C8AD9}"/>
                </a:ext>
              </a:extLst>
            </p:cNvPr>
            <p:cNvSpPr/>
            <p:nvPr/>
          </p:nvSpPr>
          <p:spPr>
            <a:xfrm>
              <a:off x="6329531" y="1244075"/>
              <a:ext cx="380130" cy="2454841"/>
            </a:xfrm>
            <a:prstGeom prst="rect">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endParaRPr>
            </a:p>
          </p:txBody>
        </p:sp>
        <p:cxnSp>
          <p:nvCxnSpPr>
            <p:cNvPr id="83" name="Straight Arrow Connector 82">
              <a:extLst>
                <a:ext uri="{FF2B5EF4-FFF2-40B4-BE49-F238E27FC236}">
                  <a16:creationId xmlns:a16="http://schemas.microsoft.com/office/drawing/2014/main" id="{979CEECE-17C1-7841-9580-EC8BF00994BD}"/>
                </a:ext>
              </a:extLst>
            </p:cNvPr>
            <p:cNvCxnSpPr>
              <a:cxnSpLocks/>
            </p:cNvCxnSpPr>
            <p:nvPr/>
          </p:nvCxnSpPr>
          <p:spPr>
            <a:xfrm>
              <a:off x="5248973" y="1727733"/>
              <a:ext cx="0" cy="190324"/>
            </a:xfrm>
            <a:prstGeom prst="straightConnector1">
              <a:avLst/>
            </a:prstGeom>
            <a:ln w="3175">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F501D38-64C3-884B-9941-F8D99D9F4F6E}"/>
                </a:ext>
              </a:extLst>
            </p:cNvPr>
            <p:cNvCxnSpPr>
              <a:cxnSpLocks/>
            </p:cNvCxnSpPr>
            <p:nvPr/>
          </p:nvCxnSpPr>
          <p:spPr>
            <a:xfrm flipH="1">
              <a:off x="5318213" y="1918324"/>
              <a:ext cx="102452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1C9F6E34-E972-4D4C-8FF3-42D26AD72BA9}"/>
                </a:ext>
              </a:extLst>
            </p:cNvPr>
            <p:cNvSpPr txBox="1"/>
            <p:nvPr/>
          </p:nvSpPr>
          <p:spPr>
            <a:xfrm>
              <a:off x="5210006" y="1679738"/>
              <a:ext cx="1180598" cy="255552"/>
            </a:xfrm>
            <a:prstGeom prst="rect">
              <a:avLst/>
            </a:prstGeom>
            <a:noFill/>
          </p:spPr>
          <p:txBody>
            <a:bodyPr wrap="none" rtlCol="0">
              <a:spAutoFit/>
            </a:bodyPr>
            <a:lstStyle/>
            <a:p>
              <a:r>
                <a:rPr lang="en-GB" sz="600">
                  <a:latin typeface="Century Gothic" panose="020B0502020202020204" pitchFamily="34" charset="0"/>
                </a:rPr>
                <a:t>∆</a:t>
              </a:r>
              <a:r>
                <a:rPr lang="en-GB" sz="600" err="1">
                  <a:latin typeface="Century Gothic" panose="020B0502020202020204" pitchFamily="34" charset="0"/>
                </a:rPr>
                <a:t>V</a:t>
              </a:r>
              <a:r>
                <a:rPr lang="en-GB" sz="600" baseline="-25000" err="1">
                  <a:latin typeface="Century Gothic" panose="020B0502020202020204" pitchFamily="34" charset="0"/>
                </a:rPr>
                <a:t>baseline</a:t>
              </a:r>
              <a:r>
                <a:rPr lang="en-GB" sz="600" baseline="-25000">
                  <a:latin typeface="Century Gothic" panose="020B0502020202020204" pitchFamily="34" charset="0"/>
                </a:rPr>
                <a:t> </a:t>
              </a:r>
              <a:r>
                <a:rPr lang="en-GB" sz="600">
                  <a:latin typeface="Century Gothic" panose="020B0502020202020204" pitchFamily="34" charset="0"/>
                </a:rPr>
                <a:t>= 100 mV</a:t>
              </a:r>
            </a:p>
          </p:txBody>
        </p:sp>
      </p:grpSp>
      <p:sp>
        <p:nvSpPr>
          <p:cNvPr id="86" name="TextBox 85">
            <a:extLst>
              <a:ext uri="{FF2B5EF4-FFF2-40B4-BE49-F238E27FC236}">
                <a16:creationId xmlns:a16="http://schemas.microsoft.com/office/drawing/2014/main" id="{7D356DA5-4A92-9246-BEB6-F10F4EB41CF0}"/>
              </a:ext>
            </a:extLst>
          </p:cNvPr>
          <p:cNvSpPr txBox="1"/>
          <p:nvPr/>
        </p:nvSpPr>
        <p:spPr>
          <a:xfrm>
            <a:off x="6379402" y="2433621"/>
            <a:ext cx="2642070" cy="307777"/>
          </a:xfrm>
          <a:prstGeom prst="rect">
            <a:avLst/>
          </a:prstGeom>
          <a:noFill/>
        </p:spPr>
        <p:txBody>
          <a:bodyPr wrap="none" rtlCol="0">
            <a:spAutoFit/>
          </a:bodyPr>
          <a:lstStyle/>
          <a:p>
            <a:r>
              <a:rPr lang="en-GB" sz="1400">
                <a:solidFill>
                  <a:srgbClr val="C00000"/>
                </a:solidFill>
                <a:latin typeface="Century Gothic" panose="020B0502020202020204" pitchFamily="34" charset="0"/>
              </a:rPr>
              <a:t>Baseline variation vs voltage</a:t>
            </a:r>
          </a:p>
        </p:txBody>
      </p:sp>
      <p:sp>
        <p:nvSpPr>
          <p:cNvPr id="4" name="Rectangle 3">
            <a:extLst>
              <a:ext uri="{FF2B5EF4-FFF2-40B4-BE49-F238E27FC236}">
                <a16:creationId xmlns:a16="http://schemas.microsoft.com/office/drawing/2014/main" id="{4906D566-C858-DD41-B772-838DD46384B0}"/>
              </a:ext>
            </a:extLst>
          </p:cNvPr>
          <p:cNvSpPr/>
          <p:nvPr/>
        </p:nvSpPr>
        <p:spPr>
          <a:xfrm rot="16200000">
            <a:off x="5777006" y="3570227"/>
            <a:ext cx="973343" cy="261610"/>
          </a:xfrm>
          <a:prstGeom prst="rect">
            <a:avLst/>
          </a:prstGeom>
          <a:solidFill>
            <a:schemeClr val="bg1"/>
          </a:solidFill>
        </p:spPr>
        <p:txBody>
          <a:bodyPr wrap="none">
            <a:spAutoFit/>
          </a:bodyPr>
          <a:lstStyle/>
          <a:p>
            <a:r>
              <a:rPr lang="en-GB" sz="1050">
                <a:solidFill>
                  <a:schemeClr val="tx1">
                    <a:lumMod val="85000"/>
                    <a:lumOff val="15000"/>
                  </a:schemeClr>
                </a:solidFill>
              </a:rPr>
              <a:t>Baseline [mV]</a:t>
            </a:r>
            <a:endParaRPr lang="it-IT" sz="1050">
              <a:solidFill>
                <a:schemeClr val="tx1">
                  <a:lumMod val="85000"/>
                  <a:lumOff val="15000"/>
                </a:schemeClr>
              </a:solidFill>
            </a:endParaRPr>
          </a:p>
        </p:txBody>
      </p:sp>
      <p:sp>
        <p:nvSpPr>
          <p:cNvPr id="5" name="TextBox 4">
            <a:extLst>
              <a:ext uri="{FF2B5EF4-FFF2-40B4-BE49-F238E27FC236}">
                <a16:creationId xmlns:a16="http://schemas.microsoft.com/office/drawing/2014/main" id="{CB387494-FD6F-BE43-8937-5F8D2F400785}"/>
              </a:ext>
            </a:extLst>
          </p:cNvPr>
          <p:cNvSpPr txBox="1"/>
          <p:nvPr/>
        </p:nvSpPr>
        <p:spPr>
          <a:xfrm>
            <a:off x="205587" y="4845070"/>
            <a:ext cx="3118265" cy="307777"/>
          </a:xfrm>
          <a:prstGeom prst="rect">
            <a:avLst/>
          </a:prstGeom>
          <a:noFill/>
        </p:spPr>
        <p:txBody>
          <a:bodyPr wrap="square" rtlCol="0">
            <a:spAutoFit/>
          </a:bodyPr>
          <a:lstStyle/>
          <a:p>
            <a:r>
              <a:rPr lang="it-IT" sz="700"/>
              <a:t>* </a:t>
            </a:r>
            <a:r>
              <a:rPr lang="it-IT" sz="700" err="1"/>
              <a:t>This</a:t>
            </a:r>
            <a:r>
              <a:rPr lang="it-IT" sz="700"/>
              <a:t> current </a:t>
            </a:r>
            <a:r>
              <a:rPr lang="it-IT" sz="700" err="1"/>
              <a:t>reffers</a:t>
            </a:r>
            <a:r>
              <a:rPr lang="it-IT" sz="700"/>
              <a:t> to the </a:t>
            </a:r>
            <a:r>
              <a:rPr lang="it-IT" sz="700" err="1"/>
              <a:t>whole</a:t>
            </a:r>
            <a:r>
              <a:rPr lang="it-IT" sz="700"/>
              <a:t> ASIC. The current of the single channel can be             </a:t>
            </a:r>
            <a:br>
              <a:rPr lang="it-IT" sz="700"/>
            </a:br>
            <a:r>
              <a:rPr lang="it-IT" sz="700"/>
              <a:t>   </a:t>
            </a:r>
            <a:r>
              <a:rPr lang="it-IT" sz="700" err="1"/>
              <a:t>obtained</a:t>
            </a:r>
            <a:r>
              <a:rPr lang="it-IT" sz="700"/>
              <a:t> </a:t>
            </a:r>
            <a:r>
              <a:rPr lang="it-IT" sz="700" err="1"/>
              <a:t>dividing</a:t>
            </a:r>
            <a:r>
              <a:rPr lang="it-IT" sz="700"/>
              <a:t> by 4 (4 </a:t>
            </a:r>
            <a:r>
              <a:rPr lang="it-IT" sz="700" err="1"/>
              <a:t>is</a:t>
            </a:r>
            <a:r>
              <a:rPr lang="it-IT" sz="700"/>
              <a:t> the </a:t>
            </a:r>
            <a:r>
              <a:rPr lang="it-IT" sz="700" err="1"/>
              <a:t>number</a:t>
            </a:r>
            <a:r>
              <a:rPr lang="it-IT" sz="700"/>
              <a:t> of </a:t>
            </a:r>
            <a:r>
              <a:rPr lang="it-IT" sz="700" err="1"/>
              <a:t>sectors</a:t>
            </a:r>
            <a:r>
              <a:rPr lang="it-IT" sz="700"/>
              <a:t>) </a:t>
            </a:r>
          </a:p>
        </p:txBody>
      </p:sp>
    </p:spTree>
    <p:extLst>
      <p:ext uri="{BB962C8B-B14F-4D97-AF65-F5344CB8AC3E}">
        <p14:creationId xmlns:p14="http://schemas.microsoft.com/office/powerpoint/2010/main" val="1688876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18ACFC96-06AA-434B-B965-7D9BAE407D5E}"/>
              </a:ext>
            </a:extLst>
          </p:cNvPr>
          <p:cNvSpPr/>
          <p:nvPr/>
        </p:nvSpPr>
        <p:spPr>
          <a:xfrm>
            <a:off x="0" y="222870"/>
            <a:ext cx="9144000" cy="404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100A8DB-3F7C-5148-B555-9B5B21D913EE}"/>
              </a:ext>
            </a:extLst>
          </p:cNvPr>
          <p:cNvPicPr>
            <a:picLocks noChangeAspect="1"/>
          </p:cNvPicPr>
          <p:nvPr/>
        </p:nvPicPr>
        <p:blipFill rotWithShape="1">
          <a:blip r:embed="rId2"/>
          <a:srcRect l="16330" t="3850" r="17678" b="20331"/>
          <a:stretch/>
        </p:blipFill>
        <p:spPr>
          <a:xfrm>
            <a:off x="8183995" y="204329"/>
            <a:ext cx="862113" cy="404665"/>
          </a:xfrm>
          <a:prstGeom prst="rect">
            <a:avLst/>
          </a:prstGeom>
        </p:spPr>
      </p:pic>
      <p:sp>
        <p:nvSpPr>
          <p:cNvPr id="15" name="Rettangolo 23">
            <a:extLst>
              <a:ext uri="{FF2B5EF4-FFF2-40B4-BE49-F238E27FC236}">
                <a16:creationId xmlns:a16="http://schemas.microsoft.com/office/drawing/2014/main" id="{49C0D0FA-1C33-0843-B933-C343FC4EB734}"/>
              </a:ext>
            </a:extLst>
          </p:cNvPr>
          <p:cNvSpPr/>
          <p:nvPr/>
        </p:nvSpPr>
        <p:spPr>
          <a:xfrm>
            <a:off x="1143000" y="185029"/>
            <a:ext cx="6858000" cy="418790"/>
          </a:xfrm>
          <a:prstGeom prst="rect">
            <a:avLst/>
          </a:prstGeom>
        </p:spPr>
        <p:txBody>
          <a:bodyPr wrap="square" lIns="48980" tIns="24490" rIns="48980" bIns="24490">
            <a:spAutoFit/>
          </a:bodyPr>
          <a:lstStyle/>
          <a:p>
            <a:pPr algn="ctr"/>
            <a:r>
              <a:rPr lang="it-IT" sz="2400" b="1" err="1">
                <a:solidFill>
                  <a:schemeClr val="bg1"/>
                </a:solidFill>
                <a:latin typeface="Century Gothic" panose="020B0502020202020204" pitchFamily="34" charset="0"/>
              </a:rPr>
              <a:t>Excessive</a:t>
            </a:r>
            <a:r>
              <a:rPr lang="it-IT" sz="2400" b="1">
                <a:solidFill>
                  <a:schemeClr val="bg1"/>
                </a:solidFill>
                <a:latin typeface="Century Gothic" panose="020B0502020202020204" pitchFamily="34" charset="0"/>
              </a:rPr>
              <a:t> IR </a:t>
            </a:r>
            <a:r>
              <a:rPr lang="it-IT" sz="2400" b="1" err="1">
                <a:solidFill>
                  <a:schemeClr val="bg1"/>
                </a:solidFill>
                <a:latin typeface="Century Gothic" panose="020B0502020202020204" pitchFamily="34" charset="0"/>
              </a:rPr>
              <a:t>drop</a:t>
            </a:r>
            <a:r>
              <a:rPr lang="it-IT" sz="2400" b="1">
                <a:solidFill>
                  <a:schemeClr val="bg1"/>
                </a:solidFill>
                <a:latin typeface="Century Gothic" panose="020B0502020202020204" pitchFamily="34" charset="0"/>
              </a:rPr>
              <a:t> in current </a:t>
            </a:r>
            <a:r>
              <a:rPr lang="it-IT" sz="2400" b="1" err="1">
                <a:solidFill>
                  <a:schemeClr val="bg1"/>
                </a:solidFill>
                <a:latin typeface="Century Gothic" panose="020B0502020202020204" pitchFamily="34" charset="0"/>
              </a:rPr>
              <a:t>bias</a:t>
            </a:r>
            <a:endParaRPr lang="en-GB" sz="2400" b="1">
              <a:solidFill>
                <a:schemeClr val="bg1"/>
              </a:solidFill>
              <a:latin typeface="Century Gothic" panose="020B0502020202020204" pitchFamily="34" charset="0"/>
            </a:endParaRPr>
          </a:p>
        </p:txBody>
      </p:sp>
      <p:sp>
        <p:nvSpPr>
          <p:cNvPr id="6" name="Rectangle 5">
            <a:extLst>
              <a:ext uri="{FF2B5EF4-FFF2-40B4-BE49-F238E27FC236}">
                <a16:creationId xmlns:a16="http://schemas.microsoft.com/office/drawing/2014/main" id="{6C52D781-7637-7449-82D3-15E8E750D890}"/>
              </a:ext>
            </a:extLst>
          </p:cNvPr>
          <p:cNvSpPr/>
          <p:nvPr/>
        </p:nvSpPr>
        <p:spPr>
          <a:xfrm>
            <a:off x="492409" y="1262539"/>
            <a:ext cx="8303203" cy="877163"/>
          </a:xfrm>
          <a:prstGeom prst="rect">
            <a:avLst/>
          </a:prstGeom>
          <a:noFill/>
          <a:ln>
            <a:noFill/>
          </a:ln>
        </p:spPr>
        <p:txBody>
          <a:bodyPr wrap="square">
            <a:spAutoFit/>
          </a:bodyPr>
          <a:lstStyle/>
          <a:p>
            <a:pPr marL="171450" indent="-171450">
              <a:buFont typeface="Wingdings" pitchFamily="2" charset="2"/>
              <a:buChar char="q"/>
            </a:pPr>
            <a:endParaRPr lang="it-IT" sz="500">
              <a:latin typeface="Century Gothic" panose="020B0502020202020204" pitchFamily="34" charset="0"/>
            </a:endParaRPr>
          </a:p>
          <a:p>
            <a:pPr marL="171450" indent="-171450">
              <a:spcAft>
                <a:spcPts val="600"/>
              </a:spcAft>
              <a:buFont typeface="Wingdings" pitchFamily="2" charset="2"/>
              <a:buChar char="q"/>
            </a:pPr>
            <a:r>
              <a:rPr lang="it-IT" sz="1200">
                <a:latin typeface="Century Gothic" panose="020B0502020202020204" pitchFamily="34" charset="0"/>
              </a:rPr>
              <a:t>The «gate voltage» for </a:t>
            </a:r>
            <a:r>
              <a:rPr lang="it-IT" sz="1200" err="1">
                <a:latin typeface="Century Gothic" panose="020B0502020202020204" pitchFamily="34" charset="0"/>
              </a:rPr>
              <a:t>this</a:t>
            </a:r>
            <a:r>
              <a:rPr lang="it-IT" sz="1200">
                <a:latin typeface="Century Gothic" panose="020B0502020202020204" pitchFamily="34" charset="0"/>
              </a:rPr>
              <a:t> </a:t>
            </a:r>
            <a:r>
              <a:rPr lang="it-IT" sz="1200" err="1">
                <a:latin typeface="Century Gothic" panose="020B0502020202020204" pitchFamily="34" charset="0"/>
              </a:rPr>
              <a:t>bias</a:t>
            </a:r>
            <a:r>
              <a:rPr lang="it-IT" sz="1200">
                <a:latin typeface="Century Gothic" panose="020B0502020202020204" pitchFamily="34" charset="0"/>
              </a:rPr>
              <a:t> </a:t>
            </a:r>
            <a:r>
              <a:rPr lang="it-IT" sz="1200" err="1">
                <a:latin typeface="Century Gothic" panose="020B0502020202020204" pitchFamily="34" charset="0"/>
              </a:rPr>
              <a:t>is</a:t>
            </a:r>
            <a:r>
              <a:rPr lang="it-IT" sz="1200">
                <a:latin typeface="Century Gothic" panose="020B0502020202020204" pitchFamily="34" charset="0"/>
              </a:rPr>
              <a:t> 100 mV </a:t>
            </a:r>
            <a:r>
              <a:rPr lang="it-IT" sz="1200" err="1">
                <a:latin typeface="Century Gothic" panose="020B0502020202020204" pitchFamily="34" charset="0"/>
              </a:rPr>
              <a:t>which</a:t>
            </a:r>
            <a:r>
              <a:rPr lang="it-IT" sz="1200">
                <a:latin typeface="Century Gothic" panose="020B0502020202020204" pitchFamily="34" charset="0"/>
              </a:rPr>
              <a:t> </a:t>
            </a:r>
            <a:r>
              <a:rPr lang="it-IT" sz="1200" err="1">
                <a:latin typeface="Century Gothic" panose="020B0502020202020204" pitchFamily="34" charset="0"/>
              </a:rPr>
              <a:t>turns</a:t>
            </a:r>
            <a:r>
              <a:rPr lang="it-IT" sz="1200">
                <a:latin typeface="Century Gothic" panose="020B0502020202020204" pitchFamily="34" charset="0"/>
              </a:rPr>
              <a:t> in a current </a:t>
            </a:r>
            <a:r>
              <a:rPr lang="it-IT" sz="1200" err="1">
                <a:latin typeface="Century Gothic" panose="020B0502020202020204" pitchFamily="34" charset="0"/>
              </a:rPr>
              <a:t>variation</a:t>
            </a:r>
            <a:r>
              <a:rPr lang="it-IT" sz="1200">
                <a:latin typeface="Century Gothic" panose="020B0502020202020204" pitchFamily="34" charset="0"/>
              </a:rPr>
              <a:t> of </a:t>
            </a:r>
            <a:r>
              <a:rPr lang="it-IT" sz="1200" err="1">
                <a:latin typeface="Century Gothic" panose="020B0502020202020204" pitchFamily="34" charset="0"/>
              </a:rPr>
              <a:t>about</a:t>
            </a:r>
            <a:r>
              <a:rPr lang="it-IT" sz="1200">
                <a:latin typeface="Century Gothic" panose="020B0502020202020204" pitchFamily="34" charset="0"/>
              </a:rPr>
              <a:t> 250 </a:t>
            </a:r>
            <a:r>
              <a:rPr lang="it-IT" sz="1200" err="1">
                <a:latin typeface="Century Gothic" panose="020B0502020202020204" pitchFamily="34" charset="0"/>
              </a:rPr>
              <a:t>uA</a:t>
            </a:r>
            <a:endParaRPr lang="it-IT" sz="1200">
              <a:latin typeface="Century Gothic" panose="020B0502020202020204" pitchFamily="34" charset="0"/>
            </a:endParaRPr>
          </a:p>
          <a:p>
            <a:pPr marL="171450" indent="-171450">
              <a:spcAft>
                <a:spcPts val="600"/>
              </a:spcAft>
              <a:buFont typeface="Wingdings" pitchFamily="2" charset="2"/>
              <a:buChar char="q"/>
            </a:pPr>
            <a:r>
              <a:rPr lang="it-IT" sz="1200">
                <a:latin typeface="Century Gothic" panose="020B0502020202020204" pitchFamily="34" charset="0"/>
              </a:rPr>
              <a:t>The </a:t>
            </a:r>
            <a:r>
              <a:rPr lang="it-IT" sz="1200" err="1">
                <a:latin typeface="Century Gothic" panose="020B0502020202020204" pitchFamily="34" charset="0"/>
              </a:rPr>
              <a:t>effect</a:t>
            </a:r>
            <a:r>
              <a:rPr lang="it-IT" sz="1200">
                <a:latin typeface="Century Gothic" panose="020B0502020202020204" pitchFamily="34" charset="0"/>
              </a:rPr>
              <a:t> </a:t>
            </a:r>
            <a:r>
              <a:rPr lang="it-IT" sz="1200" err="1">
                <a:latin typeface="Century Gothic" panose="020B0502020202020204" pitchFamily="34" charset="0"/>
              </a:rPr>
              <a:t>is</a:t>
            </a:r>
            <a:r>
              <a:rPr lang="it-IT" sz="1200">
                <a:latin typeface="Century Gothic" panose="020B0502020202020204" pitchFamily="34" charset="0"/>
              </a:rPr>
              <a:t> </a:t>
            </a:r>
            <a:r>
              <a:rPr lang="it-IT" sz="1200" err="1">
                <a:latin typeface="Century Gothic" panose="020B0502020202020204" pitchFamily="34" charset="0"/>
              </a:rPr>
              <a:t>visible</a:t>
            </a:r>
            <a:r>
              <a:rPr lang="it-IT" sz="1200">
                <a:latin typeface="Century Gothic" panose="020B0502020202020204" pitchFamily="34" charset="0"/>
              </a:rPr>
              <a:t> in the </a:t>
            </a:r>
            <a:r>
              <a:rPr lang="it-IT" sz="1200" err="1">
                <a:latin typeface="Century Gothic" panose="020B0502020202020204" pitchFamily="34" charset="0"/>
              </a:rPr>
              <a:t>digital</a:t>
            </a:r>
            <a:r>
              <a:rPr lang="it-IT" sz="1200">
                <a:latin typeface="Century Gothic" panose="020B0502020202020204" pitchFamily="34" charset="0"/>
              </a:rPr>
              <a:t> output </a:t>
            </a:r>
            <a:r>
              <a:rPr lang="it-IT" sz="1200" err="1">
                <a:latin typeface="Century Gothic" panose="020B0502020202020204" pitchFamily="34" charset="0"/>
              </a:rPr>
              <a:t>which</a:t>
            </a:r>
            <a:r>
              <a:rPr lang="it-IT" sz="1200">
                <a:latin typeface="Century Gothic" panose="020B0502020202020204" pitchFamily="34" charset="0"/>
              </a:rPr>
              <a:t> </a:t>
            </a:r>
            <a:r>
              <a:rPr lang="it-IT" sz="1200" err="1">
                <a:latin typeface="Century Gothic" panose="020B0502020202020204" pitchFamily="34" charset="0"/>
              </a:rPr>
              <a:t>is</a:t>
            </a:r>
            <a:r>
              <a:rPr lang="it-IT" sz="1200">
                <a:latin typeface="Century Gothic" panose="020B0502020202020204" pitchFamily="34" charset="0"/>
              </a:rPr>
              <a:t> </a:t>
            </a:r>
            <a:r>
              <a:rPr lang="it-IT" sz="1200" err="1">
                <a:latin typeface="Century Gothic" panose="020B0502020202020204" pitchFamily="34" charset="0"/>
              </a:rPr>
              <a:t>modulated</a:t>
            </a:r>
            <a:r>
              <a:rPr lang="it-IT" sz="1200">
                <a:latin typeface="Century Gothic" panose="020B0502020202020204" pitchFamily="34" charset="0"/>
              </a:rPr>
              <a:t> in ToA and ToT</a:t>
            </a:r>
          </a:p>
          <a:p>
            <a:pPr marL="171450" indent="-171450">
              <a:spcAft>
                <a:spcPts val="600"/>
              </a:spcAft>
              <a:buFont typeface="Wingdings" pitchFamily="2" charset="2"/>
              <a:buChar char="q"/>
            </a:pPr>
            <a:r>
              <a:rPr lang="it-IT" sz="1200">
                <a:latin typeface="Century Gothic" panose="020B0502020202020204" pitchFamily="34" charset="0"/>
              </a:rPr>
              <a:t>IR </a:t>
            </a:r>
            <a:r>
              <a:rPr lang="it-IT" sz="1200" err="1">
                <a:latin typeface="Century Gothic" panose="020B0502020202020204" pitchFamily="34" charset="0"/>
              </a:rPr>
              <a:t>drop</a:t>
            </a:r>
            <a:r>
              <a:rPr lang="it-IT" sz="1200">
                <a:latin typeface="Century Gothic" panose="020B0502020202020204" pitchFamily="34" charset="0"/>
              </a:rPr>
              <a:t> in </a:t>
            </a:r>
            <a:r>
              <a:rPr lang="it-IT" sz="1200" err="1">
                <a:latin typeface="Century Gothic" panose="020B0502020202020204" pitchFamily="34" charset="0"/>
              </a:rPr>
              <a:t>this</a:t>
            </a:r>
            <a:r>
              <a:rPr lang="it-IT" sz="1200">
                <a:latin typeface="Century Gothic" panose="020B0502020202020204" pitchFamily="34" charset="0"/>
              </a:rPr>
              <a:t> case </a:t>
            </a:r>
            <a:r>
              <a:rPr lang="it-IT" sz="1200" err="1">
                <a:latin typeface="Century Gothic" panose="020B0502020202020204" pitchFamily="34" charset="0"/>
              </a:rPr>
              <a:t>is</a:t>
            </a:r>
            <a:r>
              <a:rPr lang="it-IT" sz="1200">
                <a:latin typeface="Century Gothic" panose="020B0502020202020204" pitchFamily="34" charset="0"/>
              </a:rPr>
              <a:t> </a:t>
            </a:r>
            <a:r>
              <a:rPr lang="it-IT" sz="1200" err="1">
                <a:latin typeface="Century Gothic" panose="020B0502020202020204" pitchFamily="34" charset="0"/>
              </a:rPr>
              <a:t>not</a:t>
            </a:r>
            <a:r>
              <a:rPr lang="it-IT" sz="1200">
                <a:latin typeface="Century Gothic" panose="020B0502020202020204" pitchFamily="34" charset="0"/>
              </a:rPr>
              <a:t> </a:t>
            </a:r>
            <a:r>
              <a:rPr lang="it-IT" sz="1200" err="1">
                <a:latin typeface="Century Gothic" panose="020B0502020202020204" pitchFamily="34" charset="0"/>
              </a:rPr>
              <a:t>that</a:t>
            </a:r>
            <a:r>
              <a:rPr lang="it-IT" sz="1200">
                <a:latin typeface="Century Gothic" panose="020B0502020202020204" pitchFamily="34" charset="0"/>
              </a:rPr>
              <a:t> </a:t>
            </a:r>
            <a:r>
              <a:rPr lang="it-IT" sz="1200" err="1">
                <a:latin typeface="Century Gothic" panose="020B0502020202020204" pitchFamily="34" charset="0"/>
              </a:rPr>
              <a:t>critical</a:t>
            </a:r>
            <a:r>
              <a:rPr lang="it-IT" sz="1200">
                <a:latin typeface="Century Gothic" panose="020B0502020202020204" pitchFamily="34" charset="0"/>
              </a:rPr>
              <a:t> </a:t>
            </a:r>
            <a:r>
              <a:rPr lang="it-IT" sz="1200" err="1">
                <a:latin typeface="Century Gothic" panose="020B0502020202020204" pitchFamily="34" charset="0"/>
              </a:rPr>
              <a:t>as</a:t>
            </a:r>
            <a:r>
              <a:rPr lang="it-IT" sz="1200">
                <a:latin typeface="Century Gothic" panose="020B0502020202020204" pitchFamily="34" charset="0"/>
              </a:rPr>
              <a:t> </a:t>
            </a:r>
            <a:r>
              <a:rPr lang="it-IT" sz="1200" err="1">
                <a:latin typeface="Century Gothic" panose="020B0502020202020204" pitchFamily="34" charset="0"/>
              </a:rPr>
              <a:t>it</a:t>
            </a:r>
            <a:r>
              <a:rPr lang="it-IT" sz="1200">
                <a:latin typeface="Century Gothic" panose="020B0502020202020204" pitchFamily="34" charset="0"/>
              </a:rPr>
              <a:t> </a:t>
            </a:r>
            <a:r>
              <a:rPr lang="it-IT" sz="1200" err="1">
                <a:latin typeface="Century Gothic" panose="020B0502020202020204" pitchFamily="34" charset="0"/>
              </a:rPr>
              <a:t>is</a:t>
            </a:r>
            <a:r>
              <a:rPr lang="it-IT" sz="1200">
                <a:latin typeface="Century Gothic" panose="020B0502020202020204" pitchFamily="34" charset="0"/>
              </a:rPr>
              <a:t> for Idisc1and </a:t>
            </a:r>
            <a:r>
              <a:rPr lang="it-IT" sz="1200" err="1">
                <a:latin typeface="Century Gothic" panose="020B0502020202020204" pitchFamily="34" charset="0"/>
              </a:rPr>
              <a:t>does</a:t>
            </a:r>
            <a:r>
              <a:rPr lang="it-IT" sz="1200">
                <a:latin typeface="Century Gothic" panose="020B0502020202020204" pitchFamily="34" charset="0"/>
              </a:rPr>
              <a:t> </a:t>
            </a:r>
            <a:r>
              <a:rPr lang="it-IT" sz="1200" err="1">
                <a:latin typeface="Century Gothic" panose="020B0502020202020204" pitchFamily="34" charset="0"/>
              </a:rPr>
              <a:t>not</a:t>
            </a:r>
            <a:r>
              <a:rPr lang="it-IT" sz="1200">
                <a:latin typeface="Century Gothic" panose="020B0502020202020204" pitchFamily="34" charset="0"/>
              </a:rPr>
              <a:t> </a:t>
            </a:r>
            <a:r>
              <a:rPr lang="it-IT" sz="1200" err="1">
                <a:latin typeface="Century Gothic" panose="020B0502020202020204" pitchFamily="34" charset="0"/>
              </a:rPr>
              <a:t>switch</a:t>
            </a:r>
            <a:r>
              <a:rPr lang="it-IT" sz="1200">
                <a:latin typeface="Century Gothic" panose="020B0502020202020204" pitchFamily="34" charset="0"/>
              </a:rPr>
              <a:t> off the </a:t>
            </a:r>
            <a:r>
              <a:rPr lang="it-IT" sz="1200" err="1">
                <a:latin typeface="Century Gothic" panose="020B0502020202020204" pitchFamily="34" charset="0"/>
              </a:rPr>
              <a:t>discriminators</a:t>
            </a:r>
            <a:endParaRPr lang="it-IT" sz="1200">
              <a:latin typeface="Century Gothic" panose="020B0502020202020204" pitchFamily="34" charset="0"/>
            </a:endParaRPr>
          </a:p>
        </p:txBody>
      </p:sp>
      <p:sp>
        <p:nvSpPr>
          <p:cNvPr id="8" name="TextBox 7">
            <a:extLst>
              <a:ext uri="{FF2B5EF4-FFF2-40B4-BE49-F238E27FC236}">
                <a16:creationId xmlns:a16="http://schemas.microsoft.com/office/drawing/2014/main" id="{ED320555-5174-1B43-B29E-D1CC759C060E}"/>
              </a:ext>
            </a:extLst>
          </p:cNvPr>
          <p:cNvSpPr txBox="1"/>
          <p:nvPr/>
        </p:nvSpPr>
        <p:spPr>
          <a:xfrm>
            <a:off x="5938345" y="-1240221"/>
            <a:ext cx="184731" cy="369332"/>
          </a:xfrm>
          <a:prstGeom prst="rect">
            <a:avLst/>
          </a:prstGeom>
          <a:noFill/>
        </p:spPr>
        <p:txBody>
          <a:bodyPr wrap="none" rtlCol="0">
            <a:spAutoFit/>
          </a:bodyPr>
          <a:lstStyle/>
          <a:p>
            <a:endParaRPr lang="it-IT"/>
          </a:p>
        </p:txBody>
      </p:sp>
      <p:sp>
        <p:nvSpPr>
          <p:cNvPr id="47" name="Segnaposto numero diapositiva 1">
            <a:extLst>
              <a:ext uri="{FF2B5EF4-FFF2-40B4-BE49-F238E27FC236}">
                <a16:creationId xmlns:a16="http://schemas.microsoft.com/office/drawing/2014/main" id="{77807558-2444-C242-9ABE-C5E831044A38}"/>
              </a:ext>
            </a:extLst>
          </p:cNvPr>
          <p:cNvSpPr>
            <a:spLocks noGrp="1"/>
          </p:cNvSpPr>
          <p:nvPr>
            <p:ph type="sldNum" sz="quarter" idx="12"/>
          </p:nvPr>
        </p:nvSpPr>
        <p:spPr>
          <a:xfrm>
            <a:off x="8309942" y="4767264"/>
            <a:ext cx="376858" cy="255457"/>
          </a:xfrm>
        </p:spPr>
        <p:txBody>
          <a:bodyPr/>
          <a:lstStyle/>
          <a:p>
            <a:fld id="{76A9E78D-200E-47C8-AC8C-EF591825DB87}" type="slidenum">
              <a:rPr lang="en-GB" smtClean="0"/>
              <a:pPr/>
              <a:t>9</a:t>
            </a:fld>
            <a:endParaRPr lang="en-GB"/>
          </a:p>
        </p:txBody>
      </p:sp>
      <p:sp>
        <p:nvSpPr>
          <p:cNvPr id="20" name="Rectangle 19">
            <a:extLst>
              <a:ext uri="{FF2B5EF4-FFF2-40B4-BE49-F238E27FC236}">
                <a16:creationId xmlns:a16="http://schemas.microsoft.com/office/drawing/2014/main" id="{64FA38DF-CC30-C74B-B738-F18F18A8EDDC}"/>
              </a:ext>
            </a:extLst>
          </p:cNvPr>
          <p:cNvSpPr/>
          <p:nvPr/>
        </p:nvSpPr>
        <p:spPr>
          <a:xfrm>
            <a:off x="3480742" y="905404"/>
            <a:ext cx="2376264" cy="307777"/>
          </a:xfrm>
          <a:prstGeom prst="rect">
            <a:avLst/>
          </a:prstGeom>
          <a:solidFill>
            <a:schemeClr val="bg1"/>
          </a:solidFill>
        </p:spPr>
        <p:txBody>
          <a:bodyPr wrap="square">
            <a:spAutoFit/>
          </a:bodyPr>
          <a:lstStyle/>
          <a:p>
            <a:pPr algn="ctr"/>
            <a:r>
              <a:rPr lang="it-IT" sz="1400" b="1" err="1">
                <a:latin typeface="Century Gothic" panose="020B0502020202020204" pitchFamily="34" charset="0"/>
              </a:rPr>
              <a:t>Effects</a:t>
            </a:r>
            <a:r>
              <a:rPr lang="it-IT" sz="1400" b="1">
                <a:latin typeface="Century Gothic" panose="020B0502020202020204" pitchFamily="34" charset="0"/>
              </a:rPr>
              <a:t> due to DISC2 </a:t>
            </a:r>
            <a:r>
              <a:rPr lang="it-IT" sz="1400" b="1" err="1">
                <a:latin typeface="Century Gothic" panose="020B0502020202020204" pitchFamily="34" charset="0"/>
              </a:rPr>
              <a:t>bias</a:t>
            </a:r>
            <a:endParaRPr lang="it-IT" sz="1200" b="1"/>
          </a:p>
        </p:txBody>
      </p:sp>
      <p:grpSp>
        <p:nvGrpSpPr>
          <p:cNvPr id="7" name="Group 6">
            <a:extLst>
              <a:ext uri="{FF2B5EF4-FFF2-40B4-BE49-F238E27FC236}">
                <a16:creationId xmlns:a16="http://schemas.microsoft.com/office/drawing/2014/main" id="{2648B8AB-9F9B-0442-BD60-8B573091B1A4}"/>
              </a:ext>
            </a:extLst>
          </p:cNvPr>
          <p:cNvGrpSpPr/>
          <p:nvPr/>
        </p:nvGrpSpPr>
        <p:grpSpPr>
          <a:xfrm>
            <a:off x="3272153" y="2470045"/>
            <a:ext cx="2341191" cy="1928586"/>
            <a:chOff x="4858395" y="2114775"/>
            <a:chExt cx="3444647" cy="2837572"/>
          </a:xfrm>
        </p:grpSpPr>
        <p:sp>
          <p:nvSpPr>
            <p:cNvPr id="46" name="TextBox 45">
              <a:extLst>
                <a:ext uri="{FF2B5EF4-FFF2-40B4-BE49-F238E27FC236}">
                  <a16:creationId xmlns:a16="http://schemas.microsoft.com/office/drawing/2014/main" id="{2EBFB48B-8F89-D54E-B4B8-10A4111656A0}"/>
                </a:ext>
              </a:extLst>
            </p:cNvPr>
            <p:cNvSpPr txBox="1"/>
            <p:nvPr/>
          </p:nvSpPr>
          <p:spPr>
            <a:xfrm>
              <a:off x="5284729" y="2560203"/>
              <a:ext cx="1451038" cy="307777"/>
            </a:xfrm>
            <a:prstGeom prst="rect">
              <a:avLst/>
            </a:prstGeom>
            <a:noFill/>
          </p:spPr>
          <p:txBody>
            <a:bodyPr wrap="none" rtlCol="0">
              <a:spAutoFit/>
            </a:bodyPr>
            <a:lstStyle/>
            <a:p>
              <a:r>
                <a:rPr lang="en-GB" sz="1400">
                  <a:solidFill>
                    <a:srgbClr val="C00000"/>
                  </a:solidFill>
                  <a:latin typeface="Century Gothic" panose="020B0502020202020204" pitchFamily="34" charset="0"/>
                </a:rPr>
                <a:t>Analog output</a:t>
              </a:r>
            </a:p>
          </p:txBody>
        </p:sp>
        <p:pic>
          <p:nvPicPr>
            <p:cNvPr id="21" name="Picture 20">
              <a:extLst>
                <a:ext uri="{FF2B5EF4-FFF2-40B4-BE49-F238E27FC236}">
                  <a16:creationId xmlns:a16="http://schemas.microsoft.com/office/drawing/2014/main" id="{8582067D-3AE7-BE48-919D-10B352F54107}"/>
                </a:ext>
              </a:extLst>
            </p:cNvPr>
            <p:cNvPicPr>
              <a:picLocks noChangeAspect="1"/>
            </p:cNvPicPr>
            <p:nvPr/>
          </p:nvPicPr>
          <p:blipFill rotWithShape="1">
            <a:blip r:embed="rId3"/>
            <a:srcRect l="3767" t="7578"/>
            <a:stretch/>
          </p:blipFill>
          <p:spPr>
            <a:xfrm>
              <a:off x="4858395" y="2195505"/>
              <a:ext cx="3444647" cy="2756842"/>
            </a:xfrm>
            <a:prstGeom prst="rect">
              <a:avLst/>
            </a:prstGeom>
          </p:spPr>
        </p:pic>
        <p:sp>
          <p:nvSpPr>
            <p:cNvPr id="24" name="TextBox 23">
              <a:extLst>
                <a:ext uri="{FF2B5EF4-FFF2-40B4-BE49-F238E27FC236}">
                  <a16:creationId xmlns:a16="http://schemas.microsoft.com/office/drawing/2014/main" id="{5CFBD978-713F-F146-BD52-0410BEFEB7BF}"/>
                </a:ext>
              </a:extLst>
            </p:cNvPr>
            <p:cNvSpPr txBox="1"/>
            <p:nvPr/>
          </p:nvSpPr>
          <p:spPr>
            <a:xfrm>
              <a:off x="7047123" y="2453329"/>
              <a:ext cx="1108983" cy="407555"/>
            </a:xfrm>
            <a:prstGeom prst="rect">
              <a:avLst/>
            </a:prstGeom>
            <a:noFill/>
          </p:spPr>
          <p:txBody>
            <a:bodyPr wrap="none" rtlCol="0">
              <a:spAutoFit/>
            </a:bodyPr>
            <a:lstStyle/>
            <a:p>
              <a:r>
                <a:rPr lang="en-GB" sz="1200"/>
                <a:t>Disc OUT</a:t>
              </a:r>
            </a:p>
          </p:txBody>
        </p:sp>
        <p:sp>
          <p:nvSpPr>
            <p:cNvPr id="25" name="TextBox 24">
              <a:extLst>
                <a:ext uri="{FF2B5EF4-FFF2-40B4-BE49-F238E27FC236}">
                  <a16:creationId xmlns:a16="http://schemas.microsoft.com/office/drawing/2014/main" id="{D56E5F4E-ECFD-4445-871A-647AE49E843B}"/>
                </a:ext>
              </a:extLst>
            </p:cNvPr>
            <p:cNvSpPr txBox="1"/>
            <p:nvPr/>
          </p:nvSpPr>
          <p:spPr>
            <a:xfrm>
              <a:off x="6013479" y="2443580"/>
              <a:ext cx="378545" cy="351964"/>
            </a:xfrm>
            <a:prstGeom prst="rect">
              <a:avLst/>
            </a:prstGeom>
            <a:noFill/>
          </p:spPr>
          <p:txBody>
            <a:bodyPr wrap="none" rtlCol="0">
              <a:spAutoFit/>
            </a:bodyPr>
            <a:lstStyle/>
            <a:p>
              <a:r>
                <a:rPr lang="en-GB" sz="1000">
                  <a:solidFill>
                    <a:srgbClr val="FF40FF"/>
                  </a:solidFill>
                </a:rPr>
                <a:t>2</a:t>
              </a:r>
              <a:r>
                <a:rPr lang="en-GB" sz="400">
                  <a:solidFill>
                    <a:srgbClr val="7030A0"/>
                  </a:solidFill>
                </a:rPr>
                <a:t> </a:t>
              </a:r>
              <a:endParaRPr lang="en-GB" sz="1000">
                <a:solidFill>
                  <a:srgbClr val="7030A0"/>
                </a:solidFill>
              </a:endParaRPr>
            </a:p>
          </p:txBody>
        </p:sp>
        <p:sp>
          <p:nvSpPr>
            <p:cNvPr id="26" name="TextBox 25">
              <a:extLst>
                <a:ext uri="{FF2B5EF4-FFF2-40B4-BE49-F238E27FC236}">
                  <a16:creationId xmlns:a16="http://schemas.microsoft.com/office/drawing/2014/main" id="{54B92484-8D33-9542-851F-ABA8600C2984}"/>
                </a:ext>
              </a:extLst>
            </p:cNvPr>
            <p:cNvSpPr txBox="1"/>
            <p:nvPr/>
          </p:nvSpPr>
          <p:spPr>
            <a:xfrm>
              <a:off x="6172337" y="2114775"/>
              <a:ext cx="367089" cy="329966"/>
            </a:xfrm>
            <a:prstGeom prst="rect">
              <a:avLst/>
            </a:prstGeom>
            <a:noFill/>
          </p:spPr>
          <p:txBody>
            <a:bodyPr wrap="none" rtlCol="0">
              <a:spAutoFit/>
            </a:bodyPr>
            <a:lstStyle/>
            <a:p>
              <a:r>
                <a:rPr lang="en-GB" sz="900">
                  <a:solidFill>
                    <a:srgbClr val="FF0000"/>
                  </a:solidFill>
                </a:rPr>
                <a:t>1</a:t>
              </a:r>
              <a:r>
                <a:rPr lang="en-GB" sz="400">
                  <a:solidFill>
                    <a:srgbClr val="7030A0"/>
                  </a:solidFill>
                </a:rPr>
                <a:t> </a:t>
              </a:r>
              <a:endParaRPr lang="en-GB" sz="1000">
                <a:solidFill>
                  <a:srgbClr val="7030A0"/>
                </a:solidFill>
              </a:endParaRPr>
            </a:p>
          </p:txBody>
        </p:sp>
        <p:sp>
          <p:nvSpPr>
            <p:cNvPr id="27" name="TextBox 26">
              <a:extLst>
                <a:ext uri="{FF2B5EF4-FFF2-40B4-BE49-F238E27FC236}">
                  <a16:creationId xmlns:a16="http://schemas.microsoft.com/office/drawing/2014/main" id="{72C94683-7974-854B-857D-D2B698F1D32F}"/>
                </a:ext>
              </a:extLst>
            </p:cNvPr>
            <p:cNvSpPr txBox="1"/>
            <p:nvPr/>
          </p:nvSpPr>
          <p:spPr>
            <a:xfrm>
              <a:off x="6307073" y="2430496"/>
              <a:ext cx="367089" cy="373962"/>
            </a:xfrm>
            <a:prstGeom prst="rect">
              <a:avLst/>
            </a:prstGeom>
            <a:noFill/>
          </p:spPr>
          <p:txBody>
            <a:bodyPr wrap="none" rtlCol="0">
              <a:spAutoFit/>
            </a:bodyPr>
            <a:lstStyle/>
            <a:p>
              <a:r>
                <a:rPr lang="en-GB" sz="1050">
                  <a:solidFill>
                    <a:schemeClr val="accent6">
                      <a:lumMod val="75000"/>
                    </a:schemeClr>
                  </a:solidFill>
                </a:rPr>
                <a:t>3</a:t>
              </a:r>
            </a:p>
          </p:txBody>
        </p:sp>
      </p:grpSp>
      <p:sp>
        <p:nvSpPr>
          <p:cNvPr id="44" name="TextBox 43">
            <a:extLst>
              <a:ext uri="{FF2B5EF4-FFF2-40B4-BE49-F238E27FC236}">
                <a16:creationId xmlns:a16="http://schemas.microsoft.com/office/drawing/2014/main" id="{8A756F4B-249F-504B-B283-F10F98A228A8}"/>
              </a:ext>
            </a:extLst>
          </p:cNvPr>
          <p:cNvSpPr txBox="1"/>
          <p:nvPr/>
        </p:nvSpPr>
        <p:spPr>
          <a:xfrm>
            <a:off x="582874" y="2256329"/>
            <a:ext cx="2403222" cy="276999"/>
          </a:xfrm>
          <a:prstGeom prst="rect">
            <a:avLst/>
          </a:prstGeom>
          <a:noFill/>
        </p:spPr>
        <p:txBody>
          <a:bodyPr wrap="none" rtlCol="0">
            <a:spAutoFit/>
          </a:bodyPr>
          <a:lstStyle/>
          <a:p>
            <a:r>
              <a:rPr lang="en-GB" sz="1200">
                <a:solidFill>
                  <a:srgbClr val="C00000"/>
                </a:solidFill>
                <a:latin typeface="Century Gothic" panose="020B0502020202020204" pitchFamily="34" charset="0"/>
              </a:rPr>
              <a:t>Current generated vs voltage</a:t>
            </a:r>
          </a:p>
        </p:txBody>
      </p:sp>
      <p:grpSp>
        <p:nvGrpSpPr>
          <p:cNvPr id="5" name="Group 4">
            <a:extLst>
              <a:ext uri="{FF2B5EF4-FFF2-40B4-BE49-F238E27FC236}">
                <a16:creationId xmlns:a16="http://schemas.microsoft.com/office/drawing/2014/main" id="{3F5E86D5-FF9B-F643-81E5-881BD4F44593}"/>
              </a:ext>
            </a:extLst>
          </p:cNvPr>
          <p:cNvGrpSpPr/>
          <p:nvPr/>
        </p:nvGrpSpPr>
        <p:grpSpPr>
          <a:xfrm>
            <a:off x="268965" y="2538481"/>
            <a:ext cx="2789707" cy="1928585"/>
            <a:chOff x="457200" y="2132472"/>
            <a:chExt cx="4170139" cy="2882908"/>
          </a:xfrm>
        </p:grpSpPr>
        <p:pic>
          <p:nvPicPr>
            <p:cNvPr id="23" name="Graphic 22">
              <a:extLst>
                <a:ext uri="{FF2B5EF4-FFF2-40B4-BE49-F238E27FC236}">
                  <a16:creationId xmlns:a16="http://schemas.microsoft.com/office/drawing/2014/main" id="{6CC75ABA-7852-EA4C-8AD7-1BF4EAED82B4}"/>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92"/>
            <a:stretch/>
          </p:blipFill>
          <p:spPr>
            <a:xfrm>
              <a:off x="457200" y="2132472"/>
              <a:ext cx="4170139" cy="2882908"/>
            </a:xfrm>
            <a:prstGeom prst="rect">
              <a:avLst/>
            </a:prstGeom>
          </p:spPr>
        </p:pic>
        <p:sp>
          <p:nvSpPr>
            <p:cNvPr id="28" name="TextBox 27">
              <a:extLst>
                <a:ext uri="{FF2B5EF4-FFF2-40B4-BE49-F238E27FC236}">
                  <a16:creationId xmlns:a16="http://schemas.microsoft.com/office/drawing/2014/main" id="{A4595879-7017-2141-84CC-E82FB44DDAAD}"/>
                </a:ext>
              </a:extLst>
            </p:cNvPr>
            <p:cNvSpPr txBox="1"/>
            <p:nvPr/>
          </p:nvSpPr>
          <p:spPr>
            <a:xfrm>
              <a:off x="4123598" y="2218890"/>
              <a:ext cx="364190" cy="383263"/>
            </a:xfrm>
            <a:prstGeom prst="rect">
              <a:avLst/>
            </a:prstGeom>
            <a:noFill/>
          </p:spPr>
          <p:txBody>
            <a:bodyPr wrap="none" rtlCol="0">
              <a:spAutoFit/>
            </a:bodyPr>
            <a:lstStyle/>
            <a:p>
              <a:r>
                <a:rPr lang="en-GB" sz="1200">
                  <a:solidFill>
                    <a:schemeClr val="accent6">
                      <a:lumMod val="75000"/>
                    </a:schemeClr>
                  </a:solidFill>
                </a:rPr>
                <a:t>3</a:t>
              </a:r>
              <a:endParaRPr lang="en-GB" sz="800">
                <a:solidFill>
                  <a:schemeClr val="accent6">
                    <a:lumMod val="75000"/>
                  </a:schemeClr>
                </a:solidFill>
              </a:endParaRPr>
            </a:p>
          </p:txBody>
        </p:sp>
        <p:sp>
          <p:nvSpPr>
            <p:cNvPr id="29" name="Rectangle 28">
              <a:extLst>
                <a:ext uri="{FF2B5EF4-FFF2-40B4-BE49-F238E27FC236}">
                  <a16:creationId xmlns:a16="http://schemas.microsoft.com/office/drawing/2014/main" id="{4DE8D758-D348-974E-9EB4-A53C707B8497}"/>
                </a:ext>
              </a:extLst>
            </p:cNvPr>
            <p:cNvSpPr/>
            <p:nvPr/>
          </p:nvSpPr>
          <p:spPr>
            <a:xfrm flipH="1">
              <a:off x="1005264" y="2265227"/>
              <a:ext cx="1728194" cy="2266952"/>
            </a:xfrm>
            <a:prstGeom prst="rect">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endParaRPr>
            </a:p>
          </p:txBody>
        </p:sp>
        <p:cxnSp>
          <p:nvCxnSpPr>
            <p:cNvPr id="30" name="Straight Connector 29">
              <a:extLst>
                <a:ext uri="{FF2B5EF4-FFF2-40B4-BE49-F238E27FC236}">
                  <a16:creationId xmlns:a16="http://schemas.microsoft.com/office/drawing/2014/main" id="{57C8B8DC-A68F-4349-8361-19BF8366C2D6}"/>
                </a:ext>
              </a:extLst>
            </p:cNvPr>
            <p:cNvCxnSpPr>
              <a:cxnSpLocks/>
            </p:cNvCxnSpPr>
            <p:nvPr/>
          </p:nvCxnSpPr>
          <p:spPr>
            <a:xfrm flipV="1">
              <a:off x="2727003" y="2264841"/>
              <a:ext cx="0" cy="2267724"/>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C74A256-59D6-364C-A4A5-561A139B782C}"/>
                </a:ext>
              </a:extLst>
            </p:cNvPr>
            <p:cNvSpPr txBox="1"/>
            <p:nvPr/>
          </p:nvSpPr>
          <p:spPr>
            <a:xfrm rot="16200000">
              <a:off x="2092988" y="2648884"/>
              <a:ext cx="976344" cy="340678"/>
            </a:xfrm>
            <a:prstGeom prst="rect">
              <a:avLst/>
            </a:prstGeom>
            <a:noFill/>
          </p:spPr>
          <p:txBody>
            <a:bodyPr wrap="none" rtlCol="0">
              <a:spAutoFit/>
            </a:bodyPr>
            <a:lstStyle/>
            <a:p>
              <a:r>
                <a:rPr lang="en-GB" sz="1000">
                  <a:solidFill>
                    <a:srgbClr val="002060"/>
                  </a:solidFill>
                </a:rPr>
                <a:t>NOMINAL</a:t>
              </a:r>
            </a:p>
          </p:txBody>
        </p:sp>
        <p:sp>
          <p:nvSpPr>
            <p:cNvPr id="32" name="TextBox 31">
              <a:extLst>
                <a:ext uri="{FF2B5EF4-FFF2-40B4-BE49-F238E27FC236}">
                  <a16:creationId xmlns:a16="http://schemas.microsoft.com/office/drawing/2014/main" id="{244ADFEC-4C5D-1848-98C8-BCF55429B55D}"/>
                </a:ext>
              </a:extLst>
            </p:cNvPr>
            <p:cNvSpPr txBox="1"/>
            <p:nvPr/>
          </p:nvSpPr>
          <p:spPr>
            <a:xfrm>
              <a:off x="2456458" y="3525514"/>
              <a:ext cx="399677" cy="361970"/>
            </a:xfrm>
            <a:prstGeom prst="rect">
              <a:avLst/>
            </a:prstGeom>
            <a:noFill/>
          </p:spPr>
          <p:txBody>
            <a:bodyPr wrap="none" rtlCol="0">
              <a:spAutoFit/>
            </a:bodyPr>
            <a:lstStyle/>
            <a:p>
              <a:r>
                <a:rPr lang="en-GB" sz="1100">
                  <a:solidFill>
                    <a:srgbClr val="7030A0"/>
                  </a:solidFill>
                </a:rPr>
                <a:t>2 </a:t>
              </a:r>
              <a:endParaRPr lang="en-GB" sz="2400">
                <a:solidFill>
                  <a:srgbClr val="7030A0"/>
                </a:solidFill>
              </a:endParaRPr>
            </a:p>
          </p:txBody>
        </p:sp>
        <p:sp>
          <p:nvSpPr>
            <p:cNvPr id="33" name="TextBox 32">
              <a:extLst>
                <a:ext uri="{FF2B5EF4-FFF2-40B4-BE49-F238E27FC236}">
                  <a16:creationId xmlns:a16="http://schemas.microsoft.com/office/drawing/2014/main" id="{2ACD69B1-CB44-1541-8C31-CDEDF4CE7291}"/>
                </a:ext>
              </a:extLst>
            </p:cNvPr>
            <p:cNvSpPr txBox="1"/>
            <p:nvPr/>
          </p:nvSpPr>
          <p:spPr>
            <a:xfrm>
              <a:off x="926441" y="4040637"/>
              <a:ext cx="399677" cy="361970"/>
            </a:xfrm>
            <a:prstGeom prst="rect">
              <a:avLst/>
            </a:prstGeom>
            <a:noFill/>
          </p:spPr>
          <p:txBody>
            <a:bodyPr wrap="none" rtlCol="0">
              <a:spAutoFit/>
            </a:bodyPr>
            <a:lstStyle/>
            <a:p>
              <a:r>
                <a:rPr lang="en-GB" sz="1100">
                  <a:solidFill>
                    <a:srgbClr val="FF0000"/>
                  </a:solidFill>
                </a:rPr>
                <a:t>1</a:t>
              </a:r>
              <a:r>
                <a:rPr lang="en-GB" sz="1100">
                  <a:solidFill>
                    <a:srgbClr val="7030A0"/>
                  </a:solidFill>
                </a:rPr>
                <a:t> </a:t>
              </a:r>
              <a:endParaRPr lang="en-GB" sz="2400">
                <a:solidFill>
                  <a:srgbClr val="7030A0"/>
                </a:solidFill>
              </a:endParaRPr>
            </a:p>
          </p:txBody>
        </p:sp>
      </p:grpSp>
      <p:grpSp>
        <p:nvGrpSpPr>
          <p:cNvPr id="36" name="Group 35">
            <a:extLst>
              <a:ext uri="{FF2B5EF4-FFF2-40B4-BE49-F238E27FC236}">
                <a16:creationId xmlns:a16="http://schemas.microsoft.com/office/drawing/2014/main" id="{B54A4029-E48F-6A41-92E8-85C037608411}"/>
              </a:ext>
            </a:extLst>
          </p:cNvPr>
          <p:cNvGrpSpPr/>
          <p:nvPr/>
        </p:nvGrpSpPr>
        <p:grpSpPr>
          <a:xfrm>
            <a:off x="5791296" y="2470045"/>
            <a:ext cx="3032338" cy="1949418"/>
            <a:chOff x="611560" y="654375"/>
            <a:chExt cx="5707059" cy="3668931"/>
          </a:xfrm>
        </p:grpSpPr>
        <p:pic>
          <p:nvPicPr>
            <p:cNvPr id="38" name="Graphic 37">
              <a:extLst>
                <a:ext uri="{FF2B5EF4-FFF2-40B4-BE49-F238E27FC236}">
                  <a16:creationId xmlns:a16="http://schemas.microsoft.com/office/drawing/2014/main" id="{E975D9ED-0C7C-0B4F-AED6-1032FE29B26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8132"/>
            <a:stretch/>
          </p:blipFill>
          <p:spPr>
            <a:xfrm>
              <a:off x="611560" y="654375"/>
              <a:ext cx="5707059" cy="3668931"/>
            </a:xfrm>
            <a:prstGeom prst="rect">
              <a:avLst/>
            </a:prstGeom>
          </p:spPr>
        </p:pic>
        <p:sp>
          <p:nvSpPr>
            <p:cNvPr id="50" name="Rectangle 49">
              <a:extLst>
                <a:ext uri="{FF2B5EF4-FFF2-40B4-BE49-F238E27FC236}">
                  <a16:creationId xmlns:a16="http://schemas.microsoft.com/office/drawing/2014/main" id="{12AB0B03-12DA-0948-A6CF-42837F3980EF}"/>
                </a:ext>
              </a:extLst>
            </p:cNvPr>
            <p:cNvSpPr/>
            <p:nvPr/>
          </p:nvSpPr>
          <p:spPr>
            <a:xfrm flipH="1">
              <a:off x="2149610" y="1287884"/>
              <a:ext cx="1511259" cy="2401912"/>
            </a:xfrm>
            <a:prstGeom prst="rect">
              <a:avLst/>
            </a:prstGeom>
            <a:solidFill>
              <a:schemeClr val="accent1">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endParaRPr>
            </a:p>
          </p:txBody>
        </p:sp>
        <p:cxnSp>
          <p:nvCxnSpPr>
            <p:cNvPr id="51" name="Straight Connector 50">
              <a:extLst>
                <a:ext uri="{FF2B5EF4-FFF2-40B4-BE49-F238E27FC236}">
                  <a16:creationId xmlns:a16="http://schemas.microsoft.com/office/drawing/2014/main" id="{2A347F5C-605B-0145-A0EE-9E64345BBC57}"/>
                </a:ext>
              </a:extLst>
            </p:cNvPr>
            <p:cNvCxnSpPr>
              <a:cxnSpLocks/>
            </p:cNvCxnSpPr>
            <p:nvPr/>
          </p:nvCxnSpPr>
          <p:spPr>
            <a:xfrm flipV="1">
              <a:off x="3718329" y="1347666"/>
              <a:ext cx="21318" cy="2376265"/>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D8E7E737-D1B8-6D44-ABEB-5DDFA5903885}"/>
                </a:ext>
              </a:extLst>
            </p:cNvPr>
            <p:cNvSpPr txBox="1"/>
            <p:nvPr/>
          </p:nvSpPr>
          <p:spPr>
            <a:xfrm rot="16200000">
              <a:off x="2923209" y="2452059"/>
              <a:ext cx="1228505" cy="434441"/>
            </a:xfrm>
            <a:prstGeom prst="rect">
              <a:avLst/>
            </a:prstGeom>
            <a:noFill/>
          </p:spPr>
          <p:txBody>
            <a:bodyPr wrap="none" rtlCol="0">
              <a:spAutoFit/>
            </a:bodyPr>
            <a:lstStyle/>
            <a:p>
              <a:r>
                <a:rPr lang="en-GB" sz="900">
                  <a:solidFill>
                    <a:srgbClr val="002060"/>
                  </a:solidFill>
                </a:rPr>
                <a:t>NOMINAL</a:t>
              </a:r>
            </a:p>
          </p:txBody>
        </p:sp>
      </p:grpSp>
      <p:sp>
        <p:nvSpPr>
          <p:cNvPr id="53" name="TextBox 52">
            <a:extLst>
              <a:ext uri="{FF2B5EF4-FFF2-40B4-BE49-F238E27FC236}">
                <a16:creationId xmlns:a16="http://schemas.microsoft.com/office/drawing/2014/main" id="{39234286-0F57-BD4E-B63E-18EFD6E2E812}"/>
              </a:ext>
            </a:extLst>
          </p:cNvPr>
          <p:cNvSpPr txBox="1"/>
          <p:nvPr/>
        </p:nvSpPr>
        <p:spPr>
          <a:xfrm>
            <a:off x="3361553" y="2264683"/>
            <a:ext cx="2289409" cy="276999"/>
          </a:xfrm>
          <a:prstGeom prst="rect">
            <a:avLst/>
          </a:prstGeom>
          <a:noFill/>
        </p:spPr>
        <p:txBody>
          <a:bodyPr wrap="none" rtlCol="0">
            <a:spAutoFit/>
          </a:bodyPr>
          <a:lstStyle/>
          <a:p>
            <a:r>
              <a:rPr lang="en-GB" sz="1200">
                <a:solidFill>
                  <a:srgbClr val="C00000"/>
                </a:solidFill>
                <a:latin typeface="Century Gothic" panose="020B0502020202020204" pitchFamily="34" charset="0"/>
              </a:rPr>
              <a:t>Disc OUT vs current variation</a:t>
            </a:r>
          </a:p>
        </p:txBody>
      </p:sp>
      <p:sp>
        <p:nvSpPr>
          <p:cNvPr id="54" name="TextBox 53">
            <a:extLst>
              <a:ext uri="{FF2B5EF4-FFF2-40B4-BE49-F238E27FC236}">
                <a16:creationId xmlns:a16="http://schemas.microsoft.com/office/drawing/2014/main" id="{6CECADB5-9264-4946-91C8-053D72861BBC}"/>
              </a:ext>
            </a:extLst>
          </p:cNvPr>
          <p:cNvSpPr txBox="1"/>
          <p:nvPr/>
        </p:nvSpPr>
        <p:spPr>
          <a:xfrm>
            <a:off x="6059005" y="2256329"/>
            <a:ext cx="2250937" cy="276999"/>
          </a:xfrm>
          <a:prstGeom prst="rect">
            <a:avLst/>
          </a:prstGeom>
          <a:noFill/>
        </p:spPr>
        <p:txBody>
          <a:bodyPr wrap="none" rtlCol="0">
            <a:spAutoFit/>
          </a:bodyPr>
          <a:lstStyle/>
          <a:p>
            <a:r>
              <a:rPr lang="en-GB" sz="1200">
                <a:solidFill>
                  <a:srgbClr val="C00000"/>
                </a:solidFill>
                <a:latin typeface="Century Gothic" panose="020B0502020202020204" pitchFamily="34" charset="0"/>
              </a:rPr>
              <a:t>Baseline vs current variation</a:t>
            </a:r>
          </a:p>
        </p:txBody>
      </p:sp>
      <p:sp>
        <p:nvSpPr>
          <p:cNvPr id="10" name="Rectangle 9">
            <a:extLst>
              <a:ext uri="{FF2B5EF4-FFF2-40B4-BE49-F238E27FC236}">
                <a16:creationId xmlns:a16="http://schemas.microsoft.com/office/drawing/2014/main" id="{A6A424E3-C0A2-1D4B-90AA-7FD064C4CAED}"/>
              </a:ext>
            </a:extLst>
          </p:cNvPr>
          <p:cNvSpPr/>
          <p:nvPr/>
        </p:nvSpPr>
        <p:spPr>
          <a:xfrm>
            <a:off x="476304" y="4514061"/>
            <a:ext cx="7939464" cy="276999"/>
          </a:xfrm>
          <a:prstGeom prst="rect">
            <a:avLst/>
          </a:prstGeom>
        </p:spPr>
        <p:txBody>
          <a:bodyPr wrap="square">
            <a:spAutoFit/>
          </a:bodyPr>
          <a:lstStyle/>
          <a:p>
            <a:r>
              <a:rPr lang="it-IT" sz="1200">
                <a:latin typeface="Century Gothic" panose="020B0502020202020204" pitchFamily="34" charset="0"/>
              </a:rPr>
              <a:t>The </a:t>
            </a:r>
            <a:r>
              <a:rPr lang="it-IT" sz="1200" err="1">
                <a:latin typeface="Century Gothic" panose="020B0502020202020204" pitchFamily="34" charset="0"/>
              </a:rPr>
              <a:t>effect</a:t>
            </a:r>
            <a:r>
              <a:rPr lang="it-IT" sz="1200">
                <a:latin typeface="Century Gothic" panose="020B0502020202020204" pitchFamily="34" charset="0"/>
              </a:rPr>
              <a:t> of </a:t>
            </a:r>
            <a:r>
              <a:rPr lang="it-IT" sz="1200" err="1">
                <a:latin typeface="Century Gothic" panose="020B0502020202020204" pitchFamily="34" charset="0"/>
              </a:rPr>
              <a:t>this</a:t>
            </a:r>
            <a:r>
              <a:rPr lang="it-IT" sz="1200">
                <a:latin typeface="Century Gothic" panose="020B0502020202020204" pitchFamily="34" charset="0"/>
              </a:rPr>
              <a:t> </a:t>
            </a:r>
            <a:r>
              <a:rPr lang="it-IT" sz="1200" err="1">
                <a:latin typeface="Century Gothic" panose="020B0502020202020204" pitchFamily="34" charset="0"/>
              </a:rPr>
              <a:t>bias</a:t>
            </a:r>
            <a:r>
              <a:rPr lang="it-IT" sz="1200">
                <a:latin typeface="Century Gothic" panose="020B0502020202020204" pitchFamily="34" charset="0"/>
              </a:rPr>
              <a:t> in the baseline </a:t>
            </a:r>
            <a:r>
              <a:rPr lang="it-IT" sz="1200" err="1">
                <a:latin typeface="Century Gothic" panose="020B0502020202020204" pitchFamily="34" charset="0"/>
              </a:rPr>
              <a:t>is</a:t>
            </a:r>
            <a:r>
              <a:rPr lang="it-IT" sz="1200">
                <a:latin typeface="Century Gothic" panose="020B0502020202020204" pitchFamily="34" charset="0"/>
              </a:rPr>
              <a:t> </a:t>
            </a:r>
            <a:r>
              <a:rPr lang="it-IT" sz="1200" err="1">
                <a:latin typeface="Century Gothic" panose="020B0502020202020204" pitchFamily="34" charset="0"/>
              </a:rPr>
              <a:t>almost</a:t>
            </a:r>
            <a:r>
              <a:rPr lang="it-IT" sz="1200">
                <a:latin typeface="Century Gothic" panose="020B0502020202020204" pitchFamily="34" charset="0"/>
              </a:rPr>
              <a:t> </a:t>
            </a:r>
            <a:r>
              <a:rPr lang="it-IT" sz="1200" err="1">
                <a:latin typeface="Century Gothic" panose="020B0502020202020204" pitchFamily="34" charset="0"/>
              </a:rPr>
              <a:t>negligible</a:t>
            </a:r>
            <a:r>
              <a:rPr lang="it-IT" sz="1200">
                <a:latin typeface="Century Gothic" panose="020B0502020202020204" pitchFamily="34" charset="0"/>
              </a:rPr>
              <a:t> </a:t>
            </a:r>
            <a:endParaRPr lang="it-IT" sz="1200"/>
          </a:p>
        </p:txBody>
      </p:sp>
      <p:sp>
        <p:nvSpPr>
          <p:cNvPr id="34" name="TextBox 33">
            <a:extLst>
              <a:ext uri="{FF2B5EF4-FFF2-40B4-BE49-F238E27FC236}">
                <a16:creationId xmlns:a16="http://schemas.microsoft.com/office/drawing/2014/main" id="{F9ABB201-2C9B-974A-A22F-016BF1CC4614}"/>
              </a:ext>
            </a:extLst>
          </p:cNvPr>
          <p:cNvSpPr txBox="1"/>
          <p:nvPr/>
        </p:nvSpPr>
        <p:spPr>
          <a:xfrm>
            <a:off x="6042264" y="4579344"/>
            <a:ext cx="2329864" cy="323165"/>
          </a:xfrm>
          <a:prstGeom prst="rect">
            <a:avLst/>
          </a:prstGeom>
          <a:noFill/>
        </p:spPr>
        <p:txBody>
          <a:bodyPr wrap="square" rtlCol="0">
            <a:spAutoFit/>
          </a:bodyPr>
          <a:lstStyle/>
          <a:p>
            <a:pPr algn="just"/>
            <a:r>
              <a:rPr lang="en-GB" sz="500">
                <a:solidFill>
                  <a:srgbClr val="002060"/>
                </a:solidFill>
                <a:latin typeface="Century Gothic" panose="020B0502020202020204" pitchFamily="34" charset="0"/>
              </a:rPr>
              <a:t>The band represents the voltage variation observed by the 20 channels. The lower voltage is the one observed by channels in the </a:t>
            </a:r>
            <a:r>
              <a:rPr lang="en-GB" sz="500" err="1">
                <a:solidFill>
                  <a:srgbClr val="002060"/>
                </a:solidFill>
                <a:latin typeface="Century Gothic" panose="020B0502020202020204" pitchFamily="34" charset="0"/>
              </a:rPr>
              <a:t>center</a:t>
            </a:r>
            <a:r>
              <a:rPr lang="en-GB" sz="500">
                <a:solidFill>
                  <a:srgbClr val="002060"/>
                </a:solidFill>
                <a:latin typeface="Century Gothic" panose="020B0502020202020204" pitchFamily="34" charset="0"/>
              </a:rPr>
              <a:t> (10 and 11).</a:t>
            </a:r>
            <a:endParaRPr lang="en-GB" sz="800">
              <a:solidFill>
                <a:srgbClr val="002060"/>
              </a:solidFill>
              <a:latin typeface="Century Gothic" panose="020B0502020202020204" pitchFamily="34" charset="0"/>
            </a:endParaRPr>
          </a:p>
        </p:txBody>
      </p:sp>
      <p:sp>
        <p:nvSpPr>
          <p:cNvPr id="35" name="Oval 34">
            <a:extLst>
              <a:ext uri="{FF2B5EF4-FFF2-40B4-BE49-F238E27FC236}">
                <a16:creationId xmlns:a16="http://schemas.microsoft.com/office/drawing/2014/main" id="{74FA38D9-F5EE-E245-A9F5-901082D7BBB4}"/>
              </a:ext>
            </a:extLst>
          </p:cNvPr>
          <p:cNvSpPr/>
          <p:nvPr/>
        </p:nvSpPr>
        <p:spPr>
          <a:xfrm>
            <a:off x="6732240" y="3962088"/>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Oval 36">
            <a:extLst>
              <a:ext uri="{FF2B5EF4-FFF2-40B4-BE49-F238E27FC236}">
                <a16:creationId xmlns:a16="http://schemas.microsoft.com/office/drawing/2014/main" id="{82F06269-9741-9342-BB96-E9E87F002042}"/>
              </a:ext>
            </a:extLst>
          </p:cNvPr>
          <p:cNvSpPr/>
          <p:nvPr/>
        </p:nvSpPr>
        <p:spPr>
          <a:xfrm>
            <a:off x="6674260" y="4543344"/>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9" name="Straight Connector 38">
            <a:extLst>
              <a:ext uri="{FF2B5EF4-FFF2-40B4-BE49-F238E27FC236}">
                <a16:creationId xmlns:a16="http://schemas.microsoft.com/office/drawing/2014/main" id="{74AB1E08-0F1F-4D41-B872-18F740C2AC59}"/>
              </a:ext>
            </a:extLst>
          </p:cNvPr>
          <p:cNvCxnSpPr>
            <a:cxnSpLocks/>
            <a:stCxn id="37" idx="0"/>
            <a:endCxn id="35" idx="0"/>
          </p:cNvCxnSpPr>
          <p:nvPr/>
        </p:nvCxnSpPr>
        <p:spPr>
          <a:xfrm flipV="1">
            <a:off x="6710260" y="3962088"/>
            <a:ext cx="57980" cy="581256"/>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045831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130374</TotalTime>
  <Words>3196</Words>
  <Application>Microsoft Macintosh PowerPoint</Application>
  <PresentationFormat>On-screen Show (16:9)</PresentationFormat>
  <Paragraphs>595</Paragraphs>
  <Slides>46</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Batang</vt:lpstr>
      <vt:lpstr>MS PGothic</vt:lpstr>
      <vt:lpstr>Arial</vt:lpstr>
      <vt:lpstr>Bauhaus 93</vt:lpstr>
      <vt:lpstr>Calibri</vt:lpstr>
      <vt:lpstr>Cambria Math</vt:lpstr>
      <vt:lpstr>Century Gothic</vt:lpstr>
      <vt:lpstr>Imprint MT Shadow</vt:lpstr>
      <vt:lpstr>Museo Slab 300</vt:lpstr>
      <vt:lpstr>Wingdings</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Federico</dc:creator>
  <cp:lastModifiedBy>Nicolo Cartiglia</cp:lastModifiedBy>
  <cp:revision>384</cp:revision>
  <cp:lastPrinted>2019-05-15T10:59:51Z</cp:lastPrinted>
  <dcterms:created xsi:type="dcterms:W3CDTF">2018-11-20T14:16:51Z</dcterms:created>
  <dcterms:modified xsi:type="dcterms:W3CDTF">2020-11-11T18:25:53Z</dcterms:modified>
</cp:coreProperties>
</file>