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4"/>
  </p:notesMasterIdLst>
  <p:sldIdLst>
    <p:sldId id="256" r:id="rId3"/>
    <p:sldId id="291" r:id="rId4"/>
    <p:sldId id="292" r:id="rId5"/>
    <p:sldId id="257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6" r:id="rId15"/>
    <p:sldId id="307" r:id="rId16"/>
    <p:sldId id="309" r:id="rId17"/>
    <p:sldId id="311" r:id="rId18"/>
    <p:sldId id="312" r:id="rId19"/>
    <p:sldId id="313" r:id="rId20"/>
    <p:sldId id="314" r:id="rId21"/>
    <p:sldId id="315" r:id="rId22"/>
    <p:sldId id="316" r:id="rId23"/>
    <p:sldId id="318" r:id="rId24"/>
    <p:sldId id="258" r:id="rId25"/>
    <p:sldId id="262" r:id="rId26"/>
    <p:sldId id="319" r:id="rId27"/>
    <p:sldId id="320" r:id="rId28"/>
    <p:sldId id="321" r:id="rId29"/>
    <p:sldId id="289" r:id="rId30"/>
    <p:sldId id="260" r:id="rId31"/>
    <p:sldId id="261" r:id="rId32"/>
    <p:sldId id="263" r:id="rId33"/>
    <p:sldId id="265" r:id="rId34"/>
    <p:sldId id="322" r:id="rId35"/>
    <p:sldId id="325" r:id="rId36"/>
    <p:sldId id="323" r:id="rId37"/>
    <p:sldId id="326" r:id="rId38"/>
    <p:sldId id="269" r:id="rId39"/>
    <p:sldId id="267" r:id="rId40"/>
    <p:sldId id="328" r:id="rId41"/>
    <p:sldId id="268" r:id="rId42"/>
    <p:sldId id="270" r:id="rId43"/>
    <p:sldId id="331" r:id="rId44"/>
    <p:sldId id="271" r:id="rId45"/>
    <p:sldId id="276" r:id="rId46"/>
    <p:sldId id="275" r:id="rId47"/>
    <p:sldId id="278" r:id="rId48"/>
    <p:sldId id="277" r:id="rId49"/>
    <p:sldId id="281" r:id="rId50"/>
    <p:sldId id="282" r:id="rId51"/>
    <p:sldId id="285" r:id="rId52"/>
    <p:sldId id="283" r:id="rId53"/>
    <p:sldId id="284" r:id="rId54"/>
    <p:sldId id="290" r:id="rId55"/>
    <p:sldId id="330" r:id="rId56"/>
    <p:sldId id="302" r:id="rId57"/>
    <p:sldId id="305" r:id="rId58"/>
    <p:sldId id="303" r:id="rId59"/>
    <p:sldId id="304" r:id="rId60"/>
    <p:sldId id="308" r:id="rId61"/>
    <p:sldId id="264" r:id="rId62"/>
    <p:sldId id="266" r:id="rId6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697"/>
    <a:srgbClr val="434343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0" autoAdjust="0"/>
    <p:restoredTop sz="94687" autoAdjust="0"/>
  </p:normalViewPr>
  <p:slideViewPr>
    <p:cSldViewPr>
      <p:cViewPr varScale="1">
        <p:scale>
          <a:sx n="47" d="100"/>
          <a:sy n="47" d="100"/>
        </p:scale>
        <p:origin x="129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AEB35-E6C4-4C4E-818E-CD61B6B6942C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D0F8A-F300-410C-B52D-87ACB4033E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505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6554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554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6554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554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554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554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554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555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it-IT">
              <a:solidFill>
                <a:srgbClr val="1C1C1C"/>
              </a:solidFill>
            </a:endParaRPr>
          </a:p>
        </p:txBody>
      </p:sp>
      <p:sp>
        <p:nvSpPr>
          <p:cNvPr id="6555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it-IT">
              <a:solidFill>
                <a:srgbClr val="1C1C1C"/>
              </a:solidFill>
            </a:endParaRPr>
          </a:p>
        </p:txBody>
      </p:sp>
      <p:sp>
        <p:nvSpPr>
          <p:cNvPr id="6555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45401C8-8C9B-4C3E-9F59-04ACEE73503F}" type="slidenum">
              <a:rPr lang="it-IT">
                <a:solidFill>
                  <a:srgbClr val="1C1C1C"/>
                </a:solidFill>
              </a:rPr>
              <a:pPr/>
              <a:t>‹N›</a:t>
            </a:fld>
            <a:endParaRPr lang="it-IT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FB5D5-4130-46F6-A9FA-3932086A9A2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27E44-FDF0-4600-B70C-F2F56B6CD94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DFC6C-6FDB-4B7A-B885-A1A5601AA70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00ADB-E0A6-47FF-8276-8B741681900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05781-7505-4FF4-B7CA-368E4110EAE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0AE62-B083-4CA5-837D-93FDF9AD43D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853A3-5082-49D9-A80D-B0194F177E2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59947-1282-4462-9195-6D1B6AD6B59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C95D1-FCE5-4CC5-B397-61D792CDD6C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BB4ED-DDCF-46C8-89AE-B680076FB3DA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10C5D-4686-43BA-8E90-8BF104C455E0}" type="datetimeFigureOut">
              <a:rPr lang="it-IT" smtClean="0"/>
              <a:pPr/>
              <a:t>16/04/2018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39C1E-6409-4E4E-B68E-AA0A7A63042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>
              <a:solidFill>
                <a:srgbClr val="000000"/>
              </a:solidFill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>
              <a:solidFill>
                <a:srgbClr val="000000"/>
              </a:solidFill>
            </a:endParaRPr>
          </a:p>
        </p:txBody>
      </p:sp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645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45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45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fld id="{89EC07F5-03C5-40AA-B023-E12B88E2ED1B}" type="slidenum">
              <a:rPr lang="it-IT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>
              <a:solidFill>
                <a:srgbClr val="000000"/>
              </a:solidFill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>
              <a:solidFill>
                <a:srgbClr val="000000"/>
              </a:solidFill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>
              <a:solidFill>
                <a:srgbClr val="000000"/>
              </a:solidFill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>
              <a:solidFill>
                <a:srgbClr val="000000"/>
              </a:solidFill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it-IT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Quark%20Gluon%20Plasma.mp4" TargetMode="External"/><Relationship Id="rId2" Type="http://schemas.openxmlformats.org/officeDocument/2006/relationships/hyperlink" Target="LHC%20animation_%20The%20path%20of%20the%20protons.mp4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Star%20Wars%20-%20Imperial%20March.mp3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Discharge_tube_Geissler_tube_Crookes_tube_cathode_rays.wm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Cathode%20Ray%20Tube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2952328"/>
          </a:xfrm>
        </p:spPr>
        <p:txBody>
          <a:bodyPr>
            <a:normAutofit/>
          </a:bodyPr>
          <a:lstStyle/>
          <a:p>
            <a:r>
              <a:rPr lang="it-IT" sz="6600" dirty="0" smtClean="0"/>
              <a:t>Rivelatori a ionizzazione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419872" y="3717032"/>
            <a:ext cx="54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Alessandro Ferretti </a:t>
            </a:r>
          </a:p>
          <a:p>
            <a:pPr algn="ctr"/>
            <a:r>
              <a:rPr lang="it-IT" sz="3600" dirty="0" smtClean="0"/>
              <a:t>Dipartimento di Fisica  Università di Torino</a:t>
            </a:r>
            <a:endParaRPr lang="it-IT" sz="3600" dirty="0"/>
          </a:p>
        </p:txBody>
      </p:sp>
      <p:pic>
        <p:nvPicPr>
          <p:cNvPr id="22530" name="Picture 2" descr="C:\Users\Ale\Desktop\Fisica\Rivelatori_a_gas\AL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140968"/>
            <a:ext cx="2822984" cy="2743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Joseph John </a:t>
            </a:r>
            <a:r>
              <a:rPr lang="it-IT" dirty="0" err="1" smtClean="0"/>
              <a:t>Thomson</a:t>
            </a:r>
            <a:r>
              <a:rPr lang="it-IT" dirty="0" smtClean="0"/>
              <a:t> (1856 – 1940)</a:t>
            </a:r>
            <a:endParaRPr lang="it-IT" dirty="0"/>
          </a:p>
        </p:txBody>
      </p:sp>
      <p:pic>
        <p:nvPicPr>
          <p:cNvPr id="70658" name="Picture 2" descr="Risultati immagini per Joseph John Thom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3695511" cy="4075931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499992" y="1772816"/>
            <a:ext cx="43204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 raggi catodici sono particelle elettricamente cariche!</a:t>
            </a:r>
          </a:p>
          <a:p>
            <a:endParaRPr lang="it-IT" sz="2400" dirty="0" smtClean="0"/>
          </a:p>
          <a:p>
            <a:r>
              <a:rPr lang="it-IT" sz="2400" dirty="0" smtClean="0"/>
              <a:t>Qualunque sia il gas nel tubo e il metallo del catodo, la loro carica e la loro massa sembrano essere sempre uguali.</a:t>
            </a:r>
          </a:p>
          <a:p>
            <a:endParaRPr lang="it-IT" sz="2400" dirty="0" smtClean="0"/>
          </a:p>
          <a:p>
            <a:r>
              <a:rPr lang="it-IT" sz="2400" dirty="0" smtClean="0"/>
              <a:t>Dato che sono elettricamente cariche, </a:t>
            </a:r>
            <a:r>
              <a:rPr lang="it-IT" sz="2400" dirty="0" err="1" smtClean="0"/>
              <a:t>Thomson</a:t>
            </a:r>
            <a:r>
              <a:rPr lang="it-IT" sz="2400" dirty="0" smtClean="0"/>
              <a:t> li chiama </a:t>
            </a:r>
            <a:r>
              <a:rPr lang="it-IT" sz="2400" b="1" i="1" dirty="0" smtClean="0"/>
              <a:t>elettroni.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908720"/>
          </a:xfrm>
        </p:spPr>
        <p:txBody>
          <a:bodyPr>
            <a:normAutofit/>
          </a:bodyPr>
          <a:lstStyle/>
          <a:p>
            <a:r>
              <a:rPr lang="it-IT" sz="4000" dirty="0" smtClean="0"/>
              <a:t>Dall’elettrone all’atomo</a:t>
            </a:r>
            <a:endParaRPr lang="it-IT" sz="4000" dirty="0"/>
          </a:p>
        </p:txBody>
      </p:sp>
      <p:pic>
        <p:nvPicPr>
          <p:cNvPr id="69634" name="Picture 2" descr="Risultati immagini per thomson at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348880"/>
            <a:ext cx="7545589" cy="433844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07504" y="908720"/>
            <a:ext cx="4248472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L’elettrone si trova negli atomi  </a:t>
            </a:r>
          </a:p>
          <a:p>
            <a:r>
              <a:rPr lang="it-IT" sz="2200" dirty="0" smtClean="0"/>
              <a:t>L’elettrone è carico negativamente</a:t>
            </a:r>
          </a:p>
          <a:p>
            <a:r>
              <a:rPr lang="it-IT" sz="2200" dirty="0" smtClean="0"/>
              <a:t>Gli atomi sono neutri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796136" y="836712"/>
            <a:ext cx="316835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Nell’atomo ci deve essere qualcosa di elettricamente positivo!</a:t>
            </a:r>
          </a:p>
        </p:txBody>
      </p:sp>
      <p:sp>
        <p:nvSpPr>
          <p:cNvPr id="7" name="Freccia a destra 6"/>
          <p:cNvSpPr/>
          <p:nvPr/>
        </p:nvSpPr>
        <p:spPr>
          <a:xfrm>
            <a:off x="4572000" y="1196752"/>
            <a:ext cx="1080120" cy="5760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it-IT" dirty="0" smtClean="0"/>
              <a:t>Arriva il Coccodrillo!</a:t>
            </a:r>
            <a:endParaRPr lang="it-IT" dirty="0"/>
          </a:p>
        </p:txBody>
      </p:sp>
      <p:pic>
        <p:nvPicPr>
          <p:cNvPr id="68612" name="Picture 4" descr="Risultati immagini per crocodile cavendish labora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2130" y="1124744"/>
            <a:ext cx="3401870" cy="4293096"/>
          </a:xfrm>
          <a:prstGeom prst="rect">
            <a:avLst/>
          </a:prstGeom>
          <a:noFill/>
        </p:spPr>
      </p:pic>
      <p:pic>
        <p:nvPicPr>
          <p:cNvPr id="68614" name="Picture 6" descr="Risultati immagini per Mond Laboratory rutherf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5580112" cy="418243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395536" y="5733256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Laboratorio</a:t>
            </a:r>
            <a:r>
              <a:rPr lang="en-US" sz="2800" dirty="0" smtClean="0"/>
              <a:t> Cavendish, </a:t>
            </a:r>
            <a:r>
              <a:rPr lang="en-US" sz="2800" dirty="0" err="1" smtClean="0"/>
              <a:t>sede</a:t>
            </a:r>
            <a:r>
              <a:rPr lang="en-US" sz="2800" dirty="0" smtClean="0"/>
              <a:t> del </a:t>
            </a:r>
            <a:r>
              <a:rPr lang="en-US" sz="2800" dirty="0" err="1" smtClean="0"/>
              <a:t>dipartimento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</a:t>
            </a:r>
            <a:r>
              <a:rPr lang="en-US" sz="2800" dirty="0" err="1" smtClean="0"/>
              <a:t>fisica</a:t>
            </a:r>
            <a:r>
              <a:rPr lang="en-US" sz="2800" dirty="0" smtClean="0"/>
              <a:t> </a:t>
            </a:r>
            <a:r>
              <a:rPr lang="en-US" sz="2800" dirty="0" err="1" smtClean="0"/>
              <a:t>dell’Università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Cambridge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it-IT" dirty="0" smtClean="0"/>
              <a:t>Ernest Rutherford (1871-1937)</a:t>
            </a:r>
            <a:endParaRPr lang="it-IT" dirty="0"/>
          </a:p>
        </p:txBody>
      </p:sp>
      <p:pic>
        <p:nvPicPr>
          <p:cNvPr id="77826" name="Picture 2" descr="Risultati immagini per ernest rutherford"/>
          <p:cNvPicPr>
            <a:picLocks noChangeAspect="1" noChangeArrowheads="1"/>
          </p:cNvPicPr>
          <p:nvPr/>
        </p:nvPicPr>
        <p:blipFill>
          <a:blip r:embed="rId2" cstate="print"/>
          <a:srcRect b="6219"/>
          <a:stretch>
            <a:fillRect/>
          </a:stretch>
        </p:blipFill>
        <p:spPr bwMode="auto">
          <a:xfrm>
            <a:off x="755576" y="1772816"/>
            <a:ext cx="3133725" cy="352839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499992" y="2708920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Proviamo</a:t>
            </a:r>
            <a:r>
              <a:rPr lang="en-US" sz="2800" dirty="0" smtClean="0"/>
              <a:t> a </a:t>
            </a:r>
            <a:r>
              <a:rPr lang="en-US" sz="2800" dirty="0" err="1" smtClean="0"/>
              <a:t>tirare</a:t>
            </a:r>
            <a:r>
              <a:rPr lang="en-US" sz="2800" dirty="0" smtClean="0"/>
              <a:t> </a:t>
            </a:r>
            <a:r>
              <a:rPr lang="en-US" sz="2800" dirty="0" err="1" smtClean="0"/>
              <a:t>qualcosa</a:t>
            </a:r>
            <a:r>
              <a:rPr lang="en-US" sz="2800" dirty="0" smtClean="0"/>
              <a:t> </a:t>
            </a:r>
            <a:r>
              <a:rPr lang="en-US" sz="2800" dirty="0" err="1" smtClean="0"/>
              <a:t>addosso</a:t>
            </a:r>
            <a:r>
              <a:rPr lang="en-US" sz="2800" dirty="0" smtClean="0"/>
              <a:t> </a:t>
            </a:r>
            <a:r>
              <a:rPr lang="en-US" sz="2800" dirty="0" err="1" smtClean="0"/>
              <a:t>l’atomo</a:t>
            </a:r>
            <a:r>
              <a:rPr lang="en-US" sz="2800" dirty="0" smtClean="0"/>
              <a:t> e </a:t>
            </a:r>
            <a:r>
              <a:rPr lang="en-US" sz="2800" dirty="0" err="1" smtClean="0"/>
              <a:t>vediamo</a:t>
            </a:r>
            <a:r>
              <a:rPr lang="en-US" sz="2800" dirty="0" smtClean="0"/>
              <a:t> </a:t>
            </a:r>
            <a:r>
              <a:rPr lang="en-US" sz="2800" dirty="0" err="1" smtClean="0"/>
              <a:t>l’effetto</a:t>
            </a:r>
            <a:r>
              <a:rPr lang="en-US" sz="2800" dirty="0" smtClean="0"/>
              <a:t> </a:t>
            </a:r>
            <a:r>
              <a:rPr lang="en-US" sz="2800" dirty="0" err="1" smtClean="0"/>
              <a:t>che</a:t>
            </a:r>
            <a:r>
              <a:rPr lang="en-US" sz="2800" dirty="0" smtClean="0"/>
              <a:t> </a:t>
            </a:r>
            <a:r>
              <a:rPr lang="en-US" sz="2800" dirty="0" err="1" smtClean="0"/>
              <a:t>fa</a:t>
            </a:r>
            <a:r>
              <a:rPr lang="en-US" sz="2800" dirty="0" smtClean="0"/>
              <a:t>!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Rutherford immagina </a:t>
            </a:r>
            <a:r>
              <a:rPr lang="it-IT" dirty="0" err="1" smtClean="0"/>
              <a:t>che…</a:t>
            </a:r>
            <a:endParaRPr lang="it-IT" dirty="0"/>
          </a:p>
        </p:txBody>
      </p:sp>
      <p:sp>
        <p:nvSpPr>
          <p:cNvPr id="76804" name="AutoShape 4" descr="Risultati immagini per alpha partic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6806" name="AutoShape 6" descr="Risultati immagini per alpha partic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6808" name="AutoShape 8" descr="Risultati immagini per alpha partic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6810" name="Picture 10" descr="Risultati immagini per alpha parti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61447">
            <a:off x="556463" y="2693580"/>
            <a:ext cx="3186712" cy="2166526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3347864" y="3933056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83568" y="4797152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Sorgente radioattiva alfa (nuclei di elio)</a:t>
            </a:r>
            <a:endParaRPr lang="it-IT" sz="2400" dirty="0"/>
          </a:p>
        </p:txBody>
      </p:sp>
      <p:pic>
        <p:nvPicPr>
          <p:cNvPr id="76812" name="Picture 12" descr="Risultati immagini per rutherford scattering"/>
          <p:cNvPicPr>
            <a:picLocks noChangeAspect="1" noChangeArrowheads="1"/>
          </p:cNvPicPr>
          <p:nvPr/>
        </p:nvPicPr>
        <p:blipFill>
          <a:blip r:embed="rId3" cstate="print"/>
          <a:srcRect b="50239"/>
          <a:stretch>
            <a:fillRect/>
          </a:stretch>
        </p:blipFill>
        <p:spPr bwMode="auto">
          <a:xfrm>
            <a:off x="4399817" y="1772816"/>
            <a:ext cx="4744183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isultati immagini per rutherford experiment"/>
          <p:cNvPicPr>
            <a:picLocks noChangeAspect="1" noChangeArrowheads="1"/>
          </p:cNvPicPr>
          <p:nvPr/>
        </p:nvPicPr>
        <p:blipFill>
          <a:blip r:embed="rId2" cstate="print"/>
          <a:srcRect t="6300" b="5501"/>
          <a:stretch>
            <a:fillRect/>
          </a:stretch>
        </p:blipFill>
        <p:spPr bwMode="auto">
          <a:xfrm>
            <a:off x="251520" y="1052736"/>
            <a:ext cx="8479024" cy="5608796"/>
          </a:xfrm>
          <a:prstGeom prst="rect">
            <a:avLst/>
          </a:prstGeom>
          <a:noFill/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90872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Esperimento di </a:t>
            </a:r>
            <a:r>
              <a:rPr lang="it-IT" sz="3600" dirty="0" err="1" smtClean="0"/>
              <a:t>Rutherford-Geiger-Marsden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Spiegazione: L’atomo è (quasi) tutto vuoto!</a:t>
            </a:r>
            <a:endParaRPr lang="it-IT" sz="3600" dirty="0"/>
          </a:p>
        </p:txBody>
      </p:sp>
      <p:pic>
        <p:nvPicPr>
          <p:cNvPr id="3" name="Picture 18" descr="Risultati immagini per rutherford scattering"/>
          <p:cNvPicPr>
            <a:picLocks noChangeAspect="1" noChangeArrowheads="1"/>
          </p:cNvPicPr>
          <p:nvPr/>
        </p:nvPicPr>
        <p:blipFill>
          <a:blip r:embed="rId2" cstate="print"/>
          <a:srcRect t="49761"/>
          <a:stretch>
            <a:fillRect/>
          </a:stretch>
        </p:blipFill>
        <p:spPr bwMode="auto">
          <a:xfrm>
            <a:off x="2627784" y="1196752"/>
            <a:ext cx="3813034" cy="2921503"/>
          </a:xfrm>
          <a:prstGeom prst="rect">
            <a:avLst/>
          </a:prstGeom>
          <a:noFill/>
        </p:spPr>
      </p:pic>
      <p:pic>
        <p:nvPicPr>
          <p:cNvPr id="4" name="Immagine 3" descr="rut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77072"/>
            <a:ext cx="6920824" cy="252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99592" y="5589240"/>
            <a:ext cx="7272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Il nucleo è più pesante di quanto ci si aspetti dalla massa del protone (nucleo di idrogeno)! Manca qualcosa?</a:t>
            </a:r>
            <a:endParaRPr lang="it-IT" sz="2400" dirty="0"/>
          </a:p>
        </p:txBody>
      </p:sp>
      <p:pic>
        <p:nvPicPr>
          <p:cNvPr id="4" name="Immagine 3" descr="hqdefault.jpg"/>
          <p:cNvPicPr>
            <a:picLocks noChangeAspect="1"/>
          </p:cNvPicPr>
          <p:nvPr/>
        </p:nvPicPr>
        <p:blipFill>
          <a:blip r:embed="rId2" cstate="print"/>
          <a:srcRect l="792" t="19396" b="792"/>
          <a:stretch>
            <a:fillRect/>
          </a:stretch>
        </p:blipFill>
        <p:spPr>
          <a:xfrm>
            <a:off x="0" y="1368152"/>
            <a:ext cx="9144000" cy="551723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7544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L’atomo somiglia ad un piccolo sistema solare! 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Arriva il neutrone (James </a:t>
            </a:r>
            <a:r>
              <a:rPr lang="it-IT" dirty="0" err="1" smtClean="0"/>
              <a:t>Chadwick</a:t>
            </a:r>
            <a:r>
              <a:rPr lang="it-IT" dirty="0" smtClean="0"/>
              <a:t>, 1932)</a:t>
            </a:r>
            <a:endParaRPr lang="it-IT" dirty="0"/>
          </a:p>
        </p:txBody>
      </p:sp>
      <p:pic>
        <p:nvPicPr>
          <p:cNvPr id="80898" name="Picture 2" descr="Risultati immagini per neutron discovery"/>
          <p:cNvPicPr>
            <a:picLocks noChangeAspect="1" noChangeArrowheads="1"/>
          </p:cNvPicPr>
          <p:nvPr/>
        </p:nvPicPr>
        <p:blipFill>
          <a:blip r:embed="rId2" cstate="print"/>
          <a:srcRect t="20370" b="9259"/>
          <a:stretch>
            <a:fillRect/>
          </a:stretch>
        </p:blipFill>
        <p:spPr bwMode="auto">
          <a:xfrm>
            <a:off x="0" y="1268760"/>
            <a:ext cx="8887844" cy="2736304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323528" y="4509120"/>
            <a:ext cx="8496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Elettricamente neutro, massa leggermente maggiore di quella del protone: perfetto!</a:t>
            </a:r>
          </a:p>
          <a:p>
            <a:r>
              <a:rPr lang="it-IT" sz="2800" dirty="0" smtClean="0"/>
              <a:t>Non è stabile: in certe condizioni </a:t>
            </a:r>
            <a:r>
              <a:rPr lang="it-IT" sz="2800" b="1" i="1" dirty="0" smtClean="0"/>
              <a:t>decade </a:t>
            </a:r>
            <a:r>
              <a:rPr lang="it-IT" sz="2800" dirty="0" smtClean="0"/>
              <a:t>in un protone e un elettrone (più un neutrino..): si spiega la radioattività!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it-IT" dirty="0" smtClean="0"/>
              <a:t>Ospiti inattesi: l’antielettrone!</a:t>
            </a:r>
            <a:endParaRPr lang="it-IT" dirty="0"/>
          </a:p>
        </p:txBody>
      </p:sp>
      <p:pic>
        <p:nvPicPr>
          <p:cNvPr id="87042" name="Picture 2" descr="Risultati immagini per positr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196752"/>
            <a:ext cx="5472608" cy="5390725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51520" y="4581128"/>
            <a:ext cx="28340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Carl Anderson</a:t>
            </a:r>
          </a:p>
          <a:p>
            <a:r>
              <a:rPr lang="it-IT" sz="3200" dirty="0" smtClean="0"/>
              <a:t>(1932), grazie ai</a:t>
            </a:r>
          </a:p>
          <a:p>
            <a:r>
              <a:rPr lang="it-IT" sz="3200" b="1" i="1" dirty="0" smtClean="0"/>
              <a:t>raggi cosmici</a:t>
            </a:r>
            <a:r>
              <a:rPr lang="it-IT" sz="3200" dirty="0" smtClean="0"/>
              <a:t>!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Di che cosa è fatta la materia?</a:t>
            </a:r>
            <a:endParaRPr lang="it-IT" dirty="0"/>
          </a:p>
        </p:txBody>
      </p:sp>
      <p:pic>
        <p:nvPicPr>
          <p:cNvPr id="1026" name="Picture 2" descr="Risultati immagini per water molec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2952328" cy="2952329"/>
          </a:xfrm>
          <a:prstGeom prst="rect">
            <a:avLst/>
          </a:prstGeom>
          <a:noFill/>
        </p:spPr>
      </p:pic>
      <p:pic>
        <p:nvPicPr>
          <p:cNvPr id="1028" name="Picture 4" descr="http://www.docbrown.info/page04/4_72bond/ethanol.g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3528" y="4149080"/>
            <a:ext cx="2715750" cy="2255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Risultati immagini per dna molecule structure"/>
          <p:cNvPicPr>
            <a:picLocks noChangeAspect="1" noChangeArrowheads="1"/>
          </p:cNvPicPr>
          <p:nvPr/>
        </p:nvPicPr>
        <p:blipFill>
          <a:blip r:embed="rId4" cstate="print"/>
          <a:srcRect l="5272"/>
          <a:stretch>
            <a:fillRect/>
          </a:stretch>
        </p:blipFill>
        <p:spPr bwMode="auto">
          <a:xfrm>
            <a:off x="3851920" y="908720"/>
            <a:ext cx="5175459" cy="5328592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6732240" y="5373216"/>
            <a:ext cx="180020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652120" y="5805264"/>
            <a:ext cx="3335850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4800" dirty="0" smtClean="0"/>
              <a:t>Di molecole!</a:t>
            </a:r>
            <a:endParaRPr lang="it-IT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L’energia si trasforma in (anti)materia!</a:t>
            </a:r>
            <a:endParaRPr lang="it-IT" dirty="0"/>
          </a:p>
        </p:txBody>
      </p:sp>
      <p:pic>
        <p:nvPicPr>
          <p:cNvPr id="86018" name="Picture 2" descr="Risultati immagini per positron production cosmic ra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2964" y="1064995"/>
            <a:ext cx="5221036" cy="5793005"/>
          </a:xfrm>
          <a:prstGeom prst="rect">
            <a:avLst/>
          </a:prstGeom>
          <a:noFill/>
        </p:spPr>
      </p:pic>
      <p:pic>
        <p:nvPicPr>
          <p:cNvPr id="4" name="Picture 2" descr="C:\Users\Ale\Desktop\Fisica\Rivelatori_a_gas\e-mc2.jpg"/>
          <p:cNvPicPr>
            <a:picLocks noChangeAspect="1" noChangeArrowheads="1"/>
          </p:cNvPicPr>
          <p:nvPr/>
        </p:nvPicPr>
        <p:blipFill>
          <a:blip r:embed="rId3" cstate="print"/>
          <a:srcRect l="19789" t="17391" r="5211" b="17391"/>
          <a:stretch>
            <a:fillRect/>
          </a:stretch>
        </p:blipFill>
        <p:spPr bwMode="auto">
          <a:xfrm>
            <a:off x="107504" y="970680"/>
            <a:ext cx="4416490" cy="216024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79512" y="3861048"/>
            <a:ext cx="352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Tramite i raggi cosmici nel 1937 si scopre un cugino “sovrappeso” dell’elettrone: il </a:t>
            </a:r>
            <a:r>
              <a:rPr lang="it-IT" sz="2800" b="1" i="1" dirty="0" smtClean="0"/>
              <a:t>muone</a:t>
            </a:r>
            <a:endParaRPr lang="it-IT" sz="2800" b="1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famiglia si allarga: la situazione nel 1964</a:t>
            </a:r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899592" y="1412776"/>
            <a:ext cx="7632848" cy="5256584"/>
            <a:chOff x="1115616" y="1412776"/>
            <a:chExt cx="6372225" cy="4238626"/>
          </a:xfrm>
        </p:grpSpPr>
        <p:pic>
          <p:nvPicPr>
            <p:cNvPr id="84994" name="Picture 2" descr="https://qph.ec.quoracdn.net/main-qimg-24810c35e9a97efb24bab219271aea9e-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5616" y="1412776"/>
              <a:ext cx="6372225" cy="4238626"/>
            </a:xfrm>
            <a:prstGeom prst="rect">
              <a:avLst/>
            </a:prstGeom>
            <a:noFill/>
          </p:spPr>
        </p:pic>
        <p:sp>
          <p:nvSpPr>
            <p:cNvPr id="4" name="Rettangolo 3"/>
            <p:cNvSpPr/>
            <p:nvPr/>
          </p:nvSpPr>
          <p:spPr>
            <a:xfrm>
              <a:off x="1331640" y="4293096"/>
              <a:ext cx="1872208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611560" y="5229200"/>
            <a:ext cx="3528391" cy="1384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Molta confusione! Forse c’è qualcosa di più semplice alla base?</a:t>
            </a:r>
            <a:endParaRPr lang="it-IT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it-IT" dirty="0" smtClean="0"/>
              <a:t>Arrivano i </a:t>
            </a:r>
            <a:r>
              <a:rPr lang="it-IT" dirty="0" err="1" smtClean="0"/>
              <a:t>quarks</a:t>
            </a:r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3" name="Immagine 2" descr="nuc2a.gif"/>
          <p:cNvPicPr>
            <a:picLocks noChangeAspect="1"/>
          </p:cNvPicPr>
          <p:nvPr/>
        </p:nvPicPr>
        <p:blipFill>
          <a:blip r:embed="rId2" cstate="print"/>
          <a:srcRect t="18606"/>
          <a:stretch>
            <a:fillRect/>
          </a:stretch>
        </p:blipFill>
        <p:spPr>
          <a:xfrm>
            <a:off x="1691680" y="905075"/>
            <a:ext cx="5832648" cy="58524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\Desktop\Fisica\Rivelatori_a_gas\quarks_lept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48680"/>
            <a:ext cx="5544616" cy="5762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Ale\Desktop\Fisica\Rivelatori_a_gas\14-05-23-infografik_dibaryon_b_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416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Risultati immagini per proton quark glu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620688"/>
            <a:ext cx="4608512" cy="5872138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r>
              <a:rPr lang="it-IT" dirty="0" smtClean="0"/>
              <a:t>Ora è tutto semplice? Mica tanto..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9512" y="980728"/>
            <a:ext cx="38884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 </a:t>
            </a:r>
            <a:r>
              <a:rPr lang="it-IT" sz="2400" dirty="0" err="1" smtClean="0"/>
              <a:t>quarks</a:t>
            </a:r>
            <a:r>
              <a:rPr lang="it-IT" sz="2400" dirty="0" smtClean="0"/>
              <a:t> di un </a:t>
            </a:r>
            <a:r>
              <a:rPr lang="it-IT" sz="2400" dirty="0" err="1" smtClean="0"/>
              <a:t>adrone</a:t>
            </a:r>
            <a:r>
              <a:rPr lang="it-IT" sz="2400" dirty="0" smtClean="0"/>
              <a:t> si attraggono scambiandosi </a:t>
            </a:r>
            <a:r>
              <a:rPr lang="it-IT" sz="2400" b="1" i="1" dirty="0" smtClean="0"/>
              <a:t>gluoni</a:t>
            </a:r>
          </a:p>
          <a:p>
            <a:endParaRPr lang="it-IT" sz="2400" dirty="0" smtClean="0"/>
          </a:p>
          <a:p>
            <a:r>
              <a:rPr lang="it-IT" sz="2400" dirty="0" smtClean="0"/>
              <a:t>Coppie materia- antimateria compaiono e scompaiono in continuazione (</a:t>
            </a:r>
            <a:r>
              <a:rPr lang="it-IT" sz="2400" b="1" i="1" dirty="0" smtClean="0"/>
              <a:t>particelle virtuali</a:t>
            </a:r>
            <a:r>
              <a:rPr lang="it-IT" sz="2400" dirty="0" smtClean="0"/>
              <a:t>)</a:t>
            </a:r>
          </a:p>
          <a:p>
            <a:endParaRPr lang="it-IT" sz="2400" dirty="0" smtClean="0"/>
          </a:p>
          <a:p>
            <a:r>
              <a:rPr lang="it-IT" sz="2400" dirty="0" smtClean="0"/>
              <a:t>Più si aumenta l’energia del proiettile, più spuntano particelle virtuali!</a:t>
            </a:r>
          </a:p>
          <a:p>
            <a:endParaRPr lang="it-IT" sz="2400" dirty="0" smtClean="0"/>
          </a:p>
          <a:p>
            <a:r>
              <a:rPr lang="it-IT" sz="2400" dirty="0" smtClean="0"/>
              <a:t>Cosa succede se schiaccio e riscaldo gli </a:t>
            </a:r>
            <a:r>
              <a:rPr lang="it-IT" sz="2400" dirty="0" err="1" smtClean="0"/>
              <a:t>adroni</a:t>
            </a:r>
            <a:r>
              <a:rPr lang="it-IT" sz="2400" dirty="0" smtClean="0"/>
              <a:t> (Big Bang)?</a:t>
            </a:r>
            <a:endParaRPr lang="it-IT" sz="2400" dirty="0"/>
          </a:p>
        </p:txBody>
      </p:sp>
      <p:sp>
        <p:nvSpPr>
          <p:cNvPr id="5" name="Rettangolo 4"/>
          <p:cNvSpPr/>
          <p:nvPr/>
        </p:nvSpPr>
        <p:spPr>
          <a:xfrm>
            <a:off x="179512" y="5661248"/>
            <a:ext cx="3744416" cy="100811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it-IT" sz="3800" dirty="0" smtClean="0">
                <a:solidFill>
                  <a:srgbClr val="FFFF00"/>
                </a:solidFill>
              </a:rPr>
              <a:t>L’universo neonato: plasma di quark e gluoni!</a:t>
            </a:r>
            <a:endParaRPr lang="it-IT" sz="3800" dirty="0">
              <a:solidFill>
                <a:srgbClr val="FFFF00"/>
              </a:solidFill>
            </a:endParaRPr>
          </a:p>
        </p:txBody>
      </p:sp>
      <p:pic>
        <p:nvPicPr>
          <p:cNvPr id="3" name="Picture 2" descr="http://hep.itp.tuwien.ac.at/~ipp/imagesphysics01/QG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6629"/>
            <a:ext cx="9144000" cy="57013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it-IT" dirty="0" smtClean="0"/>
              <a:t>Come si fa a comprimere i nuclei?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39552" y="1844824"/>
            <a:ext cx="8147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Prima li si </a:t>
            </a:r>
            <a:r>
              <a:rPr lang="it-IT" sz="2800" dirty="0" smtClean="0">
                <a:hlinkClick r:id="rId2" action="ppaction://hlinkfile"/>
              </a:rPr>
              <a:t>accelera </a:t>
            </a:r>
            <a:r>
              <a:rPr lang="it-IT" sz="2800" dirty="0" smtClean="0"/>
              <a:t>e poi li si fa </a:t>
            </a:r>
            <a:r>
              <a:rPr lang="it-IT" sz="2800" dirty="0" smtClean="0">
                <a:hlinkClick r:id="rId3" action="ppaction://hlinkfile"/>
              </a:rPr>
              <a:t>scontrare frontalmente</a:t>
            </a:r>
            <a:r>
              <a:rPr lang="it-IT" sz="2800" dirty="0" smtClean="0"/>
              <a:t>!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it-IT" dirty="0" smtClean="0"/>
              <a:t>CERN LHC – </a:t>
            </a:r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Hadron</a:t>
            </a:r>
            <a:r>
              <a:rPr lang="it-IT" dirty="0" smtClean="0"/>
              <a:t> Collider</a:t>
            </a:r>
            <a:endParaRPr lang="it-IT" dirty="0"/>
          </a:p>
        </p:txBody>
      </p:sp>
      <p:pic>
        <p:nvPicPr>
          <p:cNvPr id="4" name="Immagine 3" descr="LHC_map-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\Desktop\Fisica\Rivelatori_a_gas\alice-p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469773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755576" y="404664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Collisione protone-protone al LHC del CERN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Risultati immagini per periodic tab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571749" cy="498651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971600" y="5805264"/>
            <a:ext cx="6891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Gli atomi sono come mattoncini di Lego:</a:t>
            </a:r>
          </a:p>
          <a:p>
            <a:r>
              <a:rPr lang="it-IT" sz="3200" dirty="0" smtClean="0"/>
              <a:t> assemblandoli ottengo molecole!</a:t>
            </a:r>
            <a:endParaRPr lang="it-IT" sz="3200" dirty="0"/>
          </a:p>
        </p:txBody>
      </p:sp>
      <p:sp>
        <p:nvSpPr>
          <p:cNvPr id="6" name="Rettangolo 5"/>
          <p:cNvSpPr/>
          <p:nvPr/>
        </p:nvSpPr>
        <p:spPr>
          <a:xfrm>
            <a:off x="1619672" y="692696"/>
            <a:ext cx="417646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>
            <a:normAutofit/>
          </a:bodyPr>
          <a:lstStyle/>
          <a:p>
            <a:r>
              <a:rPr lang="it-IT" sz="4000" dirty="0" smtClean="0"/>
              <a:t>Di cosa sono fatte le molecole?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\Desktop\Fisica\Rivelatori_a_gas\ALICE-Pb-P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142857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67544" y="332656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Collisione tra nuclei di piombo al LHC del CERN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864096"/>
          </a:xfrm>
        </p:spPr>
        <p:txBody>
          <a:bodyPr>
            <a:noAutofit/>
          </a:bodyPr>
          <a:lstStyle/>
          <a:p>
            <a:r>
              <a:rPr lang="it-IT" sz="3600" dirty="0" smtClean="0"/>
              <a:t>Come faccio a rivelare particelle così piccole?</a:t>
            </a:r>
            <a:endParaRPr lang="it-IT" sz="3600" dirty="0"/>
          </a:p>
        </p:txBody>
      </p:sp>
      <p:pic>
        <p:nvPicPr>
          <p:cNvPr id="7170" name="Picture 2" descr="C:\Users\Ale\Desktop\Fisica\Rivelatori_a_gas\mod3_slid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280920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980728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Se il campo elettrico è debole o </a:t>
            </a:r>
            <a:r>
              <a:rPr lang="it-IT" sz="3600" dirty="0" err="1" smtClean="0"/>
              <a:t>assente…</a:t>
            </a:r>
            <a:endParaRPr lang="it-IT" sz="3600" dirty="0"/>
          </a:p>
        </p:txBody>
      </p:sp>
      <p:pic>
        <p:nvPicPr>
          <p:cNvPr id="9218" name="Picture 2" descr="C:\Users\Ale\Desktop\Fisica\Rivelatori_a_gas\ionrecomb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4880085"/>
          </a:xfrm>
          <a:prstGeom prst="rect">
            <a:avLst/>
          </a:prstGeom>
          <a:noFill/>
        </p:spPr>
      </p:pic>
      <p:sp>
        <p:nvSpPr>
          <p:cNvPr id="5" name="Ovale 4"/>
          <p:cNvSpPr/>
          <p:nvPr/>
        </p:nvSpPr>
        <p:spPr>
          <a:xfrm>
            <a:off x="1907704" y="3933056"/>
            <a:ext cx="2016224" cy="936104"/>
          </a:xfrm>
          <a:prstGeom prst="ellipse">
            <a:avLst/>
          </a:prstGeom>
          <a:noFill/>
          <a:ln w="476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504" y="5877272"/>
            <a:ext cx="2314736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Raggio luminoso </a:t>
            </a:r>
          </a:p>
          <a:p>
            <a:pPr algn="ctr"/>
            <a:r>
              <a:rPr lang="it-IT" sz="2400" dirty="0" smtClean="0"/>
              <a:t>(fotone)!</a:t>
            </a:r>
            <a:endParaRPr lang="it-IT" sz="2400" dirty="0"/>
          </a:p>
        </p:txBody>
      </p:sp>
      <p:sp>
        <p:nvSpPr>
          <p:cNvPr id="7" name="Freccia a destra 6"/>
          <p:cNvSpPr/>
          <p:nvPr/>
        </p:nvSpPr>
        <p:spPr>
          <a:xfrm rot="18805001">
            <a:off x="1150902" y="5163386"/>
            <a:ext cx="1184360" cy="408754"/>
          </a:xfrm>
          <a:prstGeom prst="rightArrow">
            <a:avLst>
              <a:gd name="adj1" fmla="val 30053"/>
              <a:gd name="adj2" fmla="val 1142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atom light emiss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460" y="0"/>
            <a:ext cx="9190460" cy="689284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mission_spectrum_H_annotated.png"/>
          <p:cNvPicPr>
            <a:picLocks noChangeAspect="1"/>
          </p:cNvPicPr>
          <p:nvPr/>
        </p:nvPicPr>
        <p:blipFill>
          <a:blip r:embed="rId2" cstate="print"/>
          <a:srcRect l="3212" t="24684" r="10274" b="3363"/>
          <a:stretch>
            <a:fillRect/>
          </a:stretch>
        </p:blipFill>
        <p:spPr>
          <a:xfrm>
            <a:off x="899592" y="1484784"/>
            <a:ext cx="7056784" cy="388843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3568" y="332656"/>
            <a:ext cx="7864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Lo spettro di emissione dell’idrogeno</a:t>
            </a:r>
            <a:endParaRPr lang="it-IT" sz="4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5733256"/>
            <a:ext cx="8550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Ogni atomo/molecola ha un diverso spettro di emissione!</a:t>
            </a:r>
            <a:endParaRPr lang="it-IT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\Desktop\Fisica\Outreach\SdF_2018\tub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2906" cy="375240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67544" y="332656"/>
            <a:ext cx="8158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Come funziona la lampada a fluorescenza?</a:t>
            </a:r>
            <a:endParaRPr lang="it-IT" sz="36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5013176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Gli elettroni emessi da un filamento caldo vengono accelerati da un campo elettrico nel gas a bassa pressione ed eccitano/ionizzano gli atomi di mercurio</a:t>
            </a:r>
            <a:br>
              <a:rPr lang="it-IT" sz="2000" dirty="0" smtClean="0"/>
            </a:br>
            <a:endParaRPr lang="it-IT" sz="800" dirty="0" smtClean="0"/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Gli atomi di mercurio si diseccitano/ricombinano emettendo raggi UV</a:t>
            </a:r>
            <a:br>
              <a:rPr lang="it-IT" sz="2000" dirty="0" smtClean="0"/>
            </a:br>
            <a:endParaRPr lang="it-IT" sz="800" dirty="0" smtClean="0"/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I raggi UV eccitano il fosforo, che si diseccita emettendo luce visibile!</a:t>
            </a:r>
            <a:endParaRPr lang="it-IT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ctra.png"/>
          <p:cNvPicPr>
            <a:picLocks noChangeAspect="1"/>
          </p:cNvPicPr>
          <p:nvPr/>
        </p:nvPicPr>
        <p:blipFill>
          <a:blip r:embed="rId2" cstate="print"/>
          <a:srcRect b="52411"/>
          <a:stretch>
            <a:fillRect/>
          </a:stretch>
        </p:blipFill>
        <p:spPr>
          <a:xfrm>
            <a:off x="114300" y="1340768"/>
            <a:ext cx="8892480" cy="242174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1520" y="4077072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400" dirty="0" smtClean="0"/>
              <a:t>L’eccitazione può avvenire in molti altri modi (agitazione termica, forti campi elettrici)</a:t>
            </a:r>
          </a:p>
          <a:p>
            <a:pPr>
              <a:buFont typeface="Arial" pitchFamily="34" charset="0"/>
              <a:buChar char="•"/>
            </a:pPr>
            <a:endParaRPr lang="it-IT" sz="800" dirty="0" smtClean="0"/>
          </a:p>
          <a:p>
            <a:pPr>
              <a:buFont typeface="Arial" pitchFamily="34" charset="0"/>
              <a:buChar char="•"/>
            </a:pPr>
            <a:r>
              <a:rPr lang="it-IT" sz="2400" dirty="0" smtClean="0"/>
              <a:t>Se l’emissione è dovuta al calore, il materiale emette uno spettro continuo il cui picco dipende dalla temperatura</a:t>
            </a:r>
          </a:p>
          <a:p>
            <a:pPr>
              <a:buFont typeface="Arial" pitchFamily="34" charset="0"/>
              <a:buChar char="•"/>
            </a:pPr>
            <a:endParaRPr lang="it-IT" sz="800" dirty="0" smtClean="0"/>
          </a:p>
          <a:p>
            <a:pPr>
              <a:buFont typeface="Arial" pitchFamily="34" charset="0"/>
              <a:buChar char="•"/>
            </a:pPr>
            <a:r>
              <a:rPr lang="it-IT" sz="2400" dirty="0" smtClean="0"/>
              <a:t>La lampada a fluorescenza emette luce senza bisogno di scaldare il materiale: risparmio!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195736" y="116632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/>
              <a:t>Spettri di emissione</a:t>
            </a:r>
            <a:endParaRPr lang="it-IT" sz="4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/>
          </a:bodyPr>
          <a:lstStyle/>
          <a:p>
            <a:r>
              <a:rPr lang="it-IT" dirty="0" smtClean="0"/>
              <a:t>E se aumento il campo </a:t>
            </a:r>
            <a:r>
              <a:rPr lang="it-IT" dirty="0" err="1" smtClean="0"/>
              <a:t>elettrico…</a:t>
            </a:r>
            <a:endParaRPr lang="it-IT" dirty="0"/>
          </a:p>
        </p:txBody>
      </p:sp>
      <p:pic>
        <p:nvPicPr>
          <p:cNvPr id="12290" name="Picture 2" descr="C:\Users\Ale\Desktop\Fisica\Rivelatori_a_gas\townswnd avalan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374286" cy="5678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Valanga di elettroni!</a:t>
            </a:r>
            <a:endParaRPr lang="it-IT" dirty="0"/>
          </a:p>
        </p:txBody>
      </p:sp>
      <p:pic>
        <p:nvPicPr>
          <p:cNvPr id="11266" name="Picture 2" descr="C:\Users\Ale\Desktop\Fisica\Rivelatori_a_gas\1200px-Electron_avalanche.gif"/>
          <p:cNvPicPr>
            <a:picLocks noChangeAspect="1" noChangeArrowheads="1"/>
          </p:cNvPicPr>
          <p:nvPr/>
        </p:nvPicPr>
        <p:blipFill>
          <a:blip r:embed="rId2" cstate="print"/>
          <a:srcRect l="822" t="10613" r="594" b="943"/>
          <a:stretch>
            <a:fillRect/>
          </a:stretch>
        </p:blipFill>
        <p:spPr bwMode="auto">
          <a:xfrm>
            <a:off x="179512" y="620688"/>
            <a:ext cx="8640960" cy="54006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151112" y="6021288"/>
            <a:ext cx="7813376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La moltiplicazione dipende sia dal campo elettrico che dal libero cammino medio: posso ottenere lo stesso effetto diminuendo la densità del gas!</a:t>
            </a:r>
            <a:endParaRPr lang="it-IT" sz="2000" dirty="0"/>
          </a:p>
        </p:txBody>
      </p:sp>
      <p:sp>
        <p:nvSpPr>
          <p:cNvPr id="6" name="Ovale 5"/>
          <p:cNvSpPr/>
          <p:nvPr/>
        </p:nvSpPr>
        <p:spPr>
          <a:xfrm>
            <a:off x="4932040" y="3356992"/>
            <a:ext cx="2088232" cy="72008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\Desktop\Fisica\Outreach\SdF_2018\461px-Corona_electrical_breakdow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980728"/>
            <a:ext cx="6192688" cy="475534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1520" y="188640"/>
            <a:ext cx="8726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Per ionizzare può bastare un forte campo elettrico..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123728" y="5877272"/>
            <a:ext cx="515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/>
              <a:t>…grazie</a:t>
            </a:r>
            <a:r>
              <a:rPr lang="it-IT" sz="3200" dirty="0" smtClean="0"/>
              <a:t> al potere delle punte!</a:t>
            </a:r>
            <a:endParaRPr lang="it-IT" sz="3200" dirty="0"/>
          </a:p>
        </p:txBody>
      </p:sp>
      <p:pic>
        <p:nvPicPr>
          <p:cNvPr id="1028" name="Picture 4" descr="Risultati immagini per sharp point electric field"/>
          <p:cNvPicPr>
            <a:picLocks noChangeAspect="1" noChangeArrowheads="1"/>
          </p:cNvPicPr>
          <p:nvPr/>
        </p:nvPicPr>
        <p:blipFill>
          <a:blip r:embed="rId3" cstate="print"/>
          <a:srcRect l="12172" t="16238" r="10742"/>
          <a:stretch>
            <a:fillRect/>
          </a:stretch>
        </p:blipFill>
        <p:spPr bwMode="auto">
          <a:xfrm>
            <a:off x="179512" y="980728"/>
            <a:ext cx="4104456" cy="3342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4800" dirty="0" smtClean="0"/>
              <a:t>Come sono fatti gli </a:t>
            </a:r>
            <a:r>
              <a:rPr lang="it-IT" sz="4800" dirty="0" err="1" smtClean="0"/>
              <a:t>atomi…</a:t>
            </a:r>
            <a:endParaRPr lang="it-IT" sz="4800" dirty="0"/>
          </a:p>
        </p:txBody>
      </p:sp>
      <p:pic>
        <p:nvPicPr>
          <p:cNvPr id="1026" name="Picture 2" descr="C:\Users\Ale\Desktop\Fisica\Rivelatori_a_gas\atom_zoom_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5"/>
            <a:ext cx="9144000" cy="402336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83568" y="5661248"/>
            <a:ext cx="8206798" cy="830997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it-IT" sz="4800" dirty="0" err="1" smtClean="0"/>
              <a:t>…che</a:t>
            </a:r>
            <a:r>
              <a:rPr lang="it-IT" sz="4800" dirty="0" smtClean="0"/>
              <a:t> quindi “atomi” non sono!</a:t>
            </a:r>
            <a:endParaRPr lang="it-IT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le\Desktop\Fisica\Rivelatori_a_gas\streamer-theory-of-breakdown-4-638.jpg"/>
          <p:cNvPicPr>
            <a:picLocks noChangeAspect="1" noChangeArrowheads="1"/>
          </p:cNvPicPr>
          <p:nvPr/>
        </p:nvPicPr>
        <p:blipFill>
          <a:blip r:embed="rId2" cstate="print"/>
          <a:srcRect t="7298"/>
          <a:stretch>
            <a:fillRect/>
          </a:stretch>
        </p:blipFill>
        <p:spPr bwMode="auto">
          <a:xfrm>
            <a:off x="539552" y="332656"/>
            <a:ext cx="7885086" cy="5487946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78098"/>
          </a:xfrm>
        </p:spPr>
        <p:txBody>
          <a:bodyPr/>
          <a:lstStyle/>
          <a:p>
            <a:r>
              <a:rPr lang="it-IT" dirty="0" smtClean="0"/>
              <a:t>Se aumento ancora il </a:t>
            </a:r>
            <a:r>
              <a:rPr lang="it-IT" dirty="0" err="1" smtClean="0"/>
              <a:t>campo…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331640" y="5805264"/>
            <a:ext cx="62541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 smtClean="0"/>
              <a:t>…l</a:t>
            </a:r>
            <a:r>
              <a:rPr lang="it-IT" sz="4400" dirty="0" smtClean="0"/>
              <a:t>’aria diventa conduttiva!</a:t>
            </a:r>
            <a:endParaRPr lang="it-IT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fulmin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7032920" cy="6881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hlinkClick r:id="rId2" action="ppaction://hlinkfile"/>
              </a:rPr>
              <a:t>LINK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2545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72008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Rivelatori in </a:t>
            </a:r>
            <a:r>
              <a:rPr lang="it-IT" dirty="0" err="1" smtClean="0"/>
              <a:t>streamer</a:t>
            </a:r>
            <a:r>
              <a:rPr lang="it-IT" dirty="0" smtClean="0"/>
              <a:t>: il contatore Geiger</a:t>
            </a:r>
            <a:endParaRPr lang="it-IT" dirty="0"/>
          </a:p>
        </p:txBody>
      </p:sp>
      <p:pic>
        <p:nvPicPr>
          <p:cNvPr id="5" name="Immagine 4" descr="geig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13" y="1052736"/>
            <a:ext cx="8294935" cy="560519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6237312"/>
            <a:ext cx="5660267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Massimo tasso di conteggio: mille eventi al secondo!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308304" y="3861048"/>
            <a:ext cx="136815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Gas a bassa pressione (0.1 </a:t>
            </a:r>
            <a:r>
              <a:rPr lang="it-IT" dirty="0" err="1" smtClean="0"/>
              <a:t>atm</a:t>
            </a:r>
            <a:r>
              <a:rPr lang="it-IT" dirty="0" smtClean="0"/>
              <a:t>)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Un rivelatore inventato in Italia: RPC</a:t>
            </a:r>
            <a:endParaRPr lang="it-IT" dirty="0"/>
          </a:p>
        </p:txBody>
      </p:sp>
      <p:pic>
        <p:nvPicPr>
          <p:cNvPr id="20482" name="Picture 2" descr="C:\Users\Ale\Desktop\Fisica\Rivelatori_a_gas\Fig-17-The-cross-section-of-a-Resistive-Plate-Chamber-with-its-associated-x-y-strip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077075" cy="347662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11560" y="537321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Il campo elettrico è molto intenso, quindi la valanga è rapida: buona risoluzione temporale (1 </a:t>
            </a:r>
            <a:r>
              <a:rPr lang="it-IT" sz="2400" dirty="0" err="1" smtClean="0"/>
              <a:t>ns</a:t>
            </a:r>
            <a:r>
              <a:rPr lang="it-IT" sz="2400" dirty="0" smtClean="0"/>
              <a:t>)!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936104"/>
          </a:xfrm>
        </p:spPr>
        <p:txBody>
          <a:bodyPr>
            <a:noAutofit/>
          </a:bodyPr>
          <a:lstStyle/>
          <a:p>
            <a:r>
              <a:rPr lang="it-IT" sz="3200" dirty="0" smtClean="0"/>
              <a:t>RPC: Resistive </a:t>
            </a:r>
            <a:r>
              <a:rPr lang="it-IT" sz="3200" dirty="0" err="1" smtClean="0"/>
              <a:t>Plate</a:t>
            </a:r>
            <a:r>
              <a:rPr lang="it-IT" sz="3200" dirty="0" smtClean="0"/>
              <a:t> </a:t>
            </a:r>
            <a:r>
              <a:rPr lang="it-IT" sz="3200" dirty="0" err="1" smtClean="0"/>
              <a:t>Chamber</a:t>
            </a:r>
            <a:r>
              <a:rPr lang="it-IT" sz="3200" dirty="0" smtClean="0"/>
              <a:t>, </a:t>
            </a:r>
            <a:br>
              <a:rPr lang="it-IT" sz="3200" dirty="0" smtClean="0"/>
            </a:br>
            <a:r>
              <a:rPr lang="it-IT" sz="3200" dirty="0" smtClean="0"/>
              <a:t>camera ad elettrodi piani resistivi </a:t>
            </a:r>
            <a:endParaRPr lang="it-IT" sz="3200" dirty="0"/>
          </a:p>
        </p:txBody>
      </p:sp>
      <p:pic>
        <p:nvPicPr>
          <p:cNvPr id="19458" name="Picture 2" descr="C:\Users\Ale\Desktop\Fisica\Rivelatori_a_gas\rpclay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60" y="1556792"/>
            <a:ext cx="9049140" cy="367240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755576" y="573325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 scarica induce un segnale sulle strisce metalliche di lettura: posso sapere dove è passata la particella!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le\Desktop\Fisica\Rivelatori_a_gas\Alice-experi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2244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Ale\Desktop\Fisica\Rivelatori_a_gas\ALICE_RPC_flip.jpg"/>
          <p:cNvPicPr>
            <a:picLocks noChangeAspect="1" noChangeArrowheads="1"/>
          </p:cNvPicPr>
          <p:nvPr/>
        </p:nvPicPr>
        <p:blipFill>
          <a:blip r:embed="rId2" cstate="print"/>
          <a:srcRect l="126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le\Desktop\Fisica\Rivelatori_a_gas\cosmicray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3256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78098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Altri usi dei rivelatori a gas: studio dei raggi </a:t>
            </a:r>
            <a:r>
              <a:rPr lang="it-IT" sz="3200" dirty="0" err="1" smtClean="0">
                <a:solidFill>
                  <a:schemeClr val="bg1"/>
                </a:solidFill>
              </a:rPr>
              <a:t>cosmici…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691680" y="6093296"/>
            <a:ext cx="597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EEE</a:t>
            </a:r>
            <a:r>
              <a:rPr lang="it-IT" sz="2400" dirty="0"/>
              <a:t> </a:t>
            </a:r>
            <a:r>
              <a:rPr lang="it-IT" sz="2400" dirty="0" smtClean="0"/>
              <a:t>(</a:t>
            </a:r>
            <a:r>
              <a:rPr lang="it-IT" sz="2400" dirty="0" smtClean="0">
                <a:solidFill>
                  <a:schemeClr val="bg1"/>
                </a:solidFill>
              </a:rPr>
              <a:t>(</a:t>
            </a:r>
            <a:r>
              <a:rPr lang="it-IT" sz="2400" dirty="0" err="1" smtClean="0">
                <a:solidFill>
                  <a:schemeClr val="bg1"/>
                </a:solidFill>
              </a:rPr>
              <a:t>Extreme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>
                <a:solidFill>
                  <a:schemeClr val="bg1"/>
                </a:solidFill>
              </a:rPr>
              <a:t>E</a:t>
            </a:r>
            <a:r>
              <a:rPr lang="it-IT" sz="2400" dirty="0" smtClean="0">
                <a:solidFill>
                  <a:schemeClr val="bg1"/>
                </a:solidFill>
              </a:rPr>
              <a:t>nergy </a:t>
            </a:r>
            <a:r>
              <a:rPr lang="it-IT" sz="2400" dirty="0" err="1" smtClean="0">
                <a:solidFill>
                  <a:schemeClr val="bg1"/>
                </a:solidFill>
              </a:rPr>
              <a:t>Events</a:t>
            </a:r>
            <a:r>
              <a:rPr lang="it-IT" sz="2400" dirty="0" smtClean="0">
                <a:solidFill>
                  <a:schemeClr val="bg1"/>
                </a:solidFill>
              </a:rPr>
              <a:t>) è basato su RPC!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>
            <a:normAutofit/>
          </a:bodyPr>
          <a:lstStyle/>
          <a:p>
            <a:r>
              <a:rPr lang="it-IT" sz="3600" dirty="0" err="1" smtClean="0"/>
              <a:t>…misura</a:t>
            </a:r>
            <a:r>
              <a:rPr lang="it-IT" sz="3600" dirty="0" smtClean="0"/>
              <a:t> di raggi cosmici per la </a:t>
            </a:r>
            <a:r>
              <a:rPr lang="it-IT" sz="3600" dirty="0" err="1" smtClean="0"/>
              <a:t>sicurezza…</a:t>
            </a:r>
            <a:endParaRPr lang="it-IT" sz="3600" dirty="0"/>
          </a:p>
        </p:txBody>
      </p:sp>
      <p:pic>
        <p:nvPicPr>
          <p:cNvPr id="27650" name="Picture 2" descr="C:\Users\Ale\Desktop\Fisica\Rivelatori_a_gas\muon tomography sicurez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70421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0"/>
            <a:ext cx="8892480" cy="864096"/>
          </a:xfrm>
        </p:spPr>
        <p:txBody>
          <a:bodyPr>
            <a:noAutofit/>
          </a:bodyPr>
          <a:lstStyle/>
          <a:p>
            <a:r>
              <a:rPr lang="it-IT" sz="4000" dirty="0" smtClean="0"/>
              <a:t>Domanda: ma come facciamo a saperlo?</a:t>
            </a:r>
            <a:endParaRPr lang="it-IT" sz="4000" dirty="0"/>
          </a:p>
        </p:txBody>
      </p:sp>
      <p:pic>
        <p:nvPicPr>
          <p:cNvPr id="68610" name="Picture 2" descr="Risultati immagini per democrito"/>
          <p:cNvPicPr>
            <a:picLocks noChangeAspect="1" noChangeArrowheads="1"/>
          </p:cNvPicPr>
          <p:nvPr/>
        </p:nvPicPr>
        <p:blipFill>
          <a:blip r:embed="rId2" cstate="print"/>
          <a:srcRect l="14911" t="5000" r="22564"/>
          <a:stretch>
            <a:fillRect/>
          </a:stretch>
        </p:blipFill>
        <p:spPr bwMode="auto">
          <a:xfrm>
            <a:off x="611560" y="1412776"/>
            <a:ext cx="3541633" cy="3024336"/>
          </a:xfrm>
          <a:prstGeom prst="rect">
            <a:avLst/>
          </a:prstGeom>
          <a:noFill/>
        </p:spPr>
      </p:pic>
      <p:pic>
        <p:nvPicPr>
          <p:cNvPr id="68612" name="Picture 4" descr="Risultati immagini per aristote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68325"/>
            <a:ext cx="3384376" cy="2949243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899592" y="4725144"/>
            <a:ext cx="2832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Atomi e vuoto</a:t>
            </a:r>
            <a:endParaRPr lang="it-IT" sz="3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716016" y="4725144"/>
            <a:ext cx="4126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No vuoto, 4 elementi</a:t>
            </a:r>
            <a:endParaRPr lang="it-IT" sz="3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09329" y="5825142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Aristotele vince per oltre 2 millenni, poi arriva </a:t>
            </a:r>
            <a:r>
              <a:rPr lang="it-IT" sz="2800" b="1" dirty="0" smtClean="0"/>
              <a:t>John </a:t>
            </a:r>
            <a:r>
              <a:rPr lang="it-IT" sz="2800" b="1" dirty="0" err="1" smtClean="0"/>
              <a:t>Dalton…</a:t>
            </a:r>
            <a:endParaRPr lang="it-I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 cstate="print"/>
          <a:srcRect t="25502"/>
          <a:stretch>
            <a:fillRect/>
          </a:stretch>
        </p:blipFill>
        <p:spPr bwMode="auto">
          <a:xfrm>
            <a:off x="3124200" y="4038600"/>
            <a:ext cx="60198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762000" y="20574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</a:rPr>
              <a:t>For instance ...The </a:t>
            </a:r>
            <a:r>
              <a:rPr lang="en-GB" sz="2400">
                <a:solidFill>
                  <a:srgbClr val="FF0000"/>
                </a:solidFill>
              </a:rPr>
              <a:t>humanitarian demining problem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5105400" y="2667000"/>
            <a:ext cx="35052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</a:rPr>
              <a:t>Neutron Backscattering Tecnique (NBT)</a:t>
            </a:r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304800" y="2651125"/>
            <a:ext cx="350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</a:rPr>
              <a:t>Metal Detectors </a:t>
            </a:r>
            <a:r>
              <a:rPr lang="en-GB" sz="2000" dirty="0">
                <a:solidFill>
                  <a:srgbClr val="FF0000"/>
                </a:solidFill>
              </a:rPr>
              <a:t>not effective</a:t>
            </a:r>
            <a:r>
              <a:rPr lang="en-GB" sz="2000" dirty="0">
                <a:solidFill>
                  <a:srgbClr val="000000"/>
                </a:solidFill>
              </a:rPr>
              <a:t> against </a:t>
            </a:r>
            <a:r>
              <a:rPr lang="en-GB" sz="2000" dirty="0" smtClean="0">
                <a:solidFill>
                  <a:srgbClr val="000000"/>
                </a:solidFill>
              </a:rPr>
              <a:t>anti-personnel </a:t>
            </a:r>
            <a:r>
              <a:rPr lang="en-GB" sz="2000" dirty="0">
                <a:solidFill>
                  <a:srgbClr val="000000"/>
                </a:solidFill>
              </a:rPr>
              <a:t>mines:</a:t>
            </a:r>
          </a:p>
        </p:txBody>
      </p:sp>
      <p:sp>
        <p:nvSpPr>
          <p:cNvPr id="153612" name="AutoShape 12"/>
          <p:cNvSpPr>
            <a:spLocks noChangeArrowheads="1"/>
          </p:cNvSpPr>
          <p:nvPr/>
        </p:nvSpPr>
        <p:spPr bwMode="auto">
          <a:xfrm rot="-5400000">
            <a:off x="4191000" y="2438400"/>
            <a:ext cx="304800" cy="1066800"/>
          </a:xfrm>
          <a:prstGeom prst="downArrow">
            <a:avLst>
              <a:gd name="adj1" fmla="val 50000"/>
              <a:gd name="adj2" fmla="val 875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</a:endParaRPr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381000" y="4648200"/>
            <a:ext cx="2743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</a:rPr>
              <a:t>The </a:t>
            </a:r>
            <a:r>
              <a:rPr lang="en-GB" sz="2000" dirty="0">
                <a:solidFill>
                  <a:srgbClr val="FF0000"/>
                </a:solidFill>
              </a:rPr>
              <a:t>signature</a:t>
            </a:r>
            <a:r>
              <a:rPr lang="en-GB" sz="2000" dirty="0">
                <a:solidFill>
                  <a:srgbClr val="000000"/>
                </a:solidFill>
              </a:rPr>
              <a:t> of the presence of a mine is an </a:t>
            </a:r>
            <a:r>
              <a:rPr lang="en-GB" sz="2000" u="sng" dirty="0">
                <a:solidFill>
                  <a:srgbClr val="FF0000"/>
                </a:solidFill>
              </a:rPr>
              <a:t>increase in the number of thermal neutrons</a:t>
            </a:r>
            <a:r>
              <a:rPr lang="en-GB" sz="2000" dirty="0">
                <a:solidFill>
                  <a:srgbClr val="000000"/>
                </a:solidFill>
              </a:rPr>
              <a:t> from the ground</a:t>
            </a:r>
          </a:p>
        </p:txBody>
      </p:sp>
      <p:sp>
        <p:nvSpPr>
          <p:cNvPr id="153614" name="Text Box 14"/>
          <p:cNvSpPr txBox="1">
            <a:spLocks noChangeArrowheads="1"/>
          </p:cNvSpPr>
          <p:nvPr/>
        </p:nvSpPr>
        <p:spPr bwMode="auto">
          <a:xfrm>
            <a:off x="304800" y="3429000"/>
            <a:ext cx="4114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</a:rPr>
              <a:t>Neutrons are </a:t>
            </a:r>
            <a:r>
              <a:rPr lang="en-GB" sz="2000" dirty="0">
                <a:solidFill>
                  <a:srgbClr val="FF0000"/>
                </a:solidFill>
              </a:rPr>
              <a:t>emitted from a </a:t>
            </a:r>
            <a:r>
              <a:rPr lang="en-GB" sz="2000" baseline="30000" dirty="0">
                <a:solidFill>
                  <a:srgbClr val="FF0000"/>
                </a:solidFill>
              </a:rPr>
              <a:t>252</a:t>
            </a:r>
            <a:r>
              <a:rPr lang="en-GB" sz="2000" dirty="0">
                <a:solidFill>
                  <a:srgbClr val="FF0000"/>
                </a:solidFill>
              </a:rPr>
              <a:t>Cf</a:t>
            </a:r>
            <a:r>
              <a:rPr lang="en-GB" sz="2000" dirty="0">
                <a:solidFill>
                  <a:srgbClr val="000000"/>
                </a:solidFill>
              </a:rPr>
              <a:t> source and are </a:t>
            </a:r>
            <a:r>
              <a:rPr lang="en-GB" sz="2000" dirty="0">
                <a:solidFill>
                  <a:srgbClr val="FF0000"/>
                </a:solidFill>
              </a:rPr>
              <a:t>revealed after interaction in the ground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51520" y="188640"/>
            <a:ext cx="8696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latin typeface="Calibri" pitchFamily="34" charset="0"/>
              </a:rPr>
              <a:t>…tecniche</a:t>
            </a:r>
            <a:r>
              <a:rPr lang="it-IT" sz="3200" dirty="0" smtClean="0">
                <a:latin typeface="Calibri" pitchFamily="34" charset="0"/>
              </a:rPr>
              <a:t> nucleari per lo sminamento umanitario..</a:t>
            </a:r>
            <a:endParaRPr lang="it-IT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/>
          <a:lstStyle/>
          <a:p>
            <a:r>
              <a:rPr lang="it-IT" dirty="0" smtClean="0"/>
              <a:t>..per studiare l’interno dei </a:t>
            </a:r>
            <a:r>
              <a:rPr lang="it-IT" dirty="0" err="1" smtClean="0"/>
              <a:t>vulcani…</a:t>
            </a:r>
            <a:endParaRPr lang="it-IT" dirty="0"/>
          </a:p>
        </p:txBody>
      </p:sp>
      <p:pic>
        <p:nvPicPr>
          <p:cNvPr id="28674" name="Picture 2" descr="C:\Users\Ale\Desktop\Fisica\Rivelatori_a_gas\muon_volcano_1.img_assist_cust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122" y="980728"/>
            <a:ext cx="7934317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le\Desktop\Fisica\Rivelatori_a_gas\volcano_mag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620000" cy="486727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67544" y="5373216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Abbiamo un progetto per utilizzare la stessa tecnica per studiare la stabilità delle montagne delle Alpi (minacciata dal cambiamento climatico)… ma per adesso non è stato finanziato: speriamo in futuro!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 </a:t>
            </a:r>
            <a:r>
              <a:rPr lang="it-IT" smtClean="0"/>
              <a:t>o delle </a:t>
            </a:r>
            <a:r>
              <a:rPr lang="it-IT" dirty="0" smtClean="0"/>
              <a:t>piramidi!</a:t>
            </a:r>
            <a:endParaRPr lang="it-IT" dirty="0"/>
          </a:p>
        </p:txBody>
      </p:sp>
      <p:pic>
        <p:nvPicPr>
          <p:cNvPr id="4" name="Immagine 3" descr="scan_pyr_01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0156" y="1700808"/>
            <a:ext cx="10170490" cy="4280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5733256"/>
            <a:ext cx="7691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 smtClean="0"/>
              <a:t>Grazie per l’attenzione!!</a:t>
            </a:r>
            <a:endParaRPr lang="it-IT" sz="6000" dirty="0"/>
          </a:p>
        </p:txBody>
      </p:sp>
      <p:pic>
        <p:nvPicPr>
          <p:cNvPr id="87044" name="Picture 4" descr="Immagine corre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76672"/>
            <a:ext cx="6861038" cy="528451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79512" y="3140968"/>
            <a:ext cx="38860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dirty="0" smtClean="0"/>
              <a:t>The end!</a:t>
            </a:r>
            <a:endParaRPr lang="it-IT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200800" cy="778098"/>
          </a:xfrm>
        </p:spPr>
        <p:txBody>
          <a:bodyPr>
            <a:normAutofit/>
          </a:bodyPr>
          <a:lstStyle/>
          <a:p>
            <a:r>
              <a:rPr lang="it-IT" dirty="0" smtClean="0"/>
              <a:t>Intermezzo – Robert </a:t>
            </a:r>
            <a:r>
              <a:rPr lang="it-IT" dirty="0" err="1" smtClean="0"/>
              <a:t>Millikan</a:t>
            </a:r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73730" name="Picture 2" descr="Risultati immagini per millik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24744"/>
            <a:ext cx="3600400" cy="360040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547664" y="4941168"/>
            <a:ext cx="6475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1868 - 1953 (nato il 22 marzo: 150 anni fa!)</a:t>
            </a: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51520" y="5517232"/>
            <a:ext cx="8743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Laurea in lettere classiche, dottorato in fisica:</a:t>
            </a:r>
            <a:br>
              <a:rPr lang="it-IT" sz="2800" dirty="0" smtClean="0"/>
            </a:br>
            <a:r>
              <a:rPr lang="it-IT" sz="2800" dirty="0" smtClean="0"/>
              <a:t>“</a:t>
            </a:r>
            <a:r>
              <a:rPr lang="en-US" sz="2800" dirty="0" smtClean="0"/>
              <a:t>Anyone who can do well in my Greek can teach physics”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192" y="0"/>
            <a:ext cx="8764288" cy="77809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Misura della carica dell’elettrone (1913)</a:t>
            </a:r>
            <a:endParaRPr lang="it-IT" dirty="0"/>
          </a:p>
        </p:txBody>
      </p:sp>
      <p:pic>
        <p:nvPicPr>
          <p:cNvPr id="75778" name="Picture 2" descr="Risultati immagini per oil drop experi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9745" y="2099540"/>
            <a:ext cx="6334159" cy="4728316"/>
          </a:xfrm>
          <a:prstGeom prst="rect">
            <a:avLst/>
          </a:prstGeom>
          <a:noFill/>
        </p:spPr>
      </p:pic>
      <p:pic>
        <p:nvPicPr>
          <p:cNvPr id="75780" name="Picture 4" descr="Risultati immagini per oil drop experi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764704"/>
            <a:ext cx="3203793" cy="2448272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30144" y="878576"/>
            <a:ext cx="2669648" cy="5949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Ancora</a:t>
            </a:r>
            <a:r>
              <a:rPr lang="en-US" sz="2400" dirty="0" smtClean="0"/>
              <a:t> </a:t>
            </a:r>
            <a:r>
              <a:rPr lang="en-US" sz="2400" dirty="0" err="1" smtClean="0"/>
              <a:t>oggi</a:t>
            </a:r>
            <a:r>
              <a:rPr lang="en-US" sz="2400" dirty="0" smtClean="0"/>
              <a:t> </a:t>
            </a:r>
            <a:r>
              <a:rPr lang="en-US" sz="2400" dirty="0" err="1" smtClean="0"/>
              <a:t>terribilmente</a:t>
            </a:r>
            <a:r>
              <a:rPr lang="en-US" sz="2400" dirty="0" smtClean="0"/>
              <a:t> </a:t>
            </a:r>
            <a:r>
              <a:rPr lang="en-US" sz="2400" dirty="0" err="1" smtClean="0"/>
              <a:t>complicato</a:t>
            </a:r>
            <a:r>
              <a:rPr lang="en-US" sz="2400" dirty="0" smtClean="0"/>
              <a:t> </a:t>
            </a:r>
            <a:r>
              <a:rPr lang="en-US" sz="2400" dirty="0" err="1" smtClean="0"/>
              <a:t>da</a:t>
            </a:r>
            <a:r>
              <a:rPr lang="en-US" sz="2400" dirty="0" smtClean="0"/>
              <a:t> </a:t>
            </a:r>
            <a:r>
              <a:rPr lang="en-US" sz="2400" dirty="0" err="1" smtClean="0"/>
              <a:t>realizzare</a:t>
            </a:r>
            <a:r>
              <a:rPr lang="en-US" sz="2400" dirty="0" smtClean="0"/>
              <a:t>! </a:t>
            </a:r>
          </a:p>
          <a:p>
            <a:endParaRPr lang="en-US" sz="2400" dirty="0" smtClean="0"/>
          </a:p>
          <a:p>
            <a:r>
              <a:rPr lang="en-US" sz="2400" dirty="0" smtClean="0"/>
              <a:t>“Evaporation, </a:t>
            </a:r>
            <a:r>
              <a:rPr lang="en-US" sz="2400" dirty="0" err="1" smtClean="0"/>
              <a:t>sphericity</a:t>
            </a:r>
            <a:r>
              <a:rPr lang="en-US" sz="2400" dirty="0" smtClean="0"/>
              <a:t> and radius of the droplets,</a:t>
            </a:r>
          </a:p>
          <a:p>
            <a:r>
              <a:rPr lang="en-US" sz="2400" dirty="0" smtClean="0"/>
              <a:t>change in density of the droplets, changes in battery voltages, temperature,</a:t>
            </a:r>
          </a:p>
          <a:p>
            <a:r>
              <a:rPr lang="en-US" sz="2400" dirty="0" smtClean="0"/>
              <a:t>viscosity of the air…”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r>
              <a:rPr lang="it-IT" dirty="0" smtClean="0"/>
              <a:t>1 - </a:t>
            </a:r>
            <a:r>
              <a:rPr lang="it-IT" dirty="0" err="1" smtClean="0"/>
              <a:t>Millikan</a:t>
            </a:r>
            <a:r>
              <a:rPr lang="it-IT" dirty="0" smtClean="0"/>
              <a:t> fece tutto da solo?</a:t>
            </a:r>
            <a:endParaRPr lang="it-IT" dirty="0"/>
          </a:p>
        </p:txBody>
      </p:sp>
      <p:pic>
        <p:nvPicPr>
          <p:cNvPr id="72706" name="Picture 2" descr="Risultati immagini per Harvey Fletcher phys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647047" cy="2617838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899592" y="472514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Harvey Fletcher</a:t>
            </a:r>
          </a:p>
          <a:p>
            <a:r>
              <a:rPr lang="it-IT" sz="3600" dirty="0" smtClean="0"/>
              <a:t> (1884 – 1981)</a:t>
            </a:r>
            <a:endParaRPr lang="it-IT" sz="3600" dirty="0"/>
          </a:p>
        </p:txBody>
      </p:sp>
      <p:pic>
        <p:nvPicPr>
          <p:cNvPr id="72708" name="Picture 4" descr="Risultati immagini per zuppa di lenticch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17032"/>
            <a:ext cx="3957017" cy="2977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2 -Volano gli stracci con Felix </a:t>
            </a:r>
            <a:r>
              <a:rPr lang="it-IT" dirty="0" err="1" smtClean="0"/>
              <a:t>Ehrenhaft</a:t>
            </a:r>
            <a:endParaRPr lang="it-IT" dirty="0"/>
          </a:p>
        </p:txBody>
      </p:sp>
      <p:pic>
        <p:nvPicPr>
          <p:cNvPr id="71682" name="Picture 2" descr="Risultati immagini per felix ehrenha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2819400" cy="376237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211960" y="1700808"/>
            <a:ext cx="432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La breve ma tormentata</a:t>
            </a:r>
            <a:br>
              <a:rPr lang="it-IT" sz="3200" dirty="0" smtClean="0"/>
            </a:br>
            <a:r>
              <a:rPr lang="it-IT" sz="3200" dirty="0" smtClean="0"/>
              <a:t>storia del </a:t>
            </a:r>
            <a:r>
              <a:rPr lang="it-IT" sz="3200" b="1" i="1" dirty="0" err="1" smtClean="0"/>
              <a:t>subelettrone</a:t>
            </a:r>
            <a:r>
              <a:rPr lang="it-IT" sz="3200" b="1" i="1" dirty="0" smtClean="0"/>
              <a:t>: </a:t>
            </a:r>
            <a:r>
              <a:rPr lang="it-IT" sz="3200" dirty="0" err="1" smtClean="0"/>
              <a:t>Ehrenhaft</a:t>
            </a:r>
            <a:r>
              <a:rPr lang="it-IT" sz="3200" dirty="0" smtClean="0"/>
              <a:t> è convinto che esistano cariche più piccole di quella misurata da </a:t>
            </a:r>
            <a:r>
              <a:rPr lang="it-IT" sz="3200" dirty="0" err="1" smtClean="0"/>
              <a:t>Millikan</a:t>
            </a:r>
            <a:r>
              <a:rPr lang="it-IT" sz="3200" dirty="0" smtClean="0"/>
              <a:t>!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11560" y="5445224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Dopo oltre 10 anni </a:t>
            </a:r>
            <a:r>
              <a:rPr lang="it-IT" sz="2800" dirty="0" err="1" smtClean="0"/>
              <a:t>Millikan</a:t>
            </a:r>
            <a:r>
              <a:rPr lang="it-IT" sz="2800" dirty="0" smtClean="0"/>
              <a:t> trionfa e vince il Nobel nel 1923, </a:t>
            </a:r>
            <a:r>
              <a:rPr lang="it-IT" sz="2800" dirty="0" err="1" smtClean="0"/>
              <a:t>ma…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Millikan_electric_char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0648"/>
            <a:ext cx="7920880" cy="640251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r>
              <a:rPr lang="it-IT" dirty="0" smtClean="0"/>
              <a:t>3 – </a:t>
            </a:r>
            <a:r>
              <a:rPr lang="it-IT" dirty="0" err="1" smtClean="0"/>
              <a:t>Expectation</a:t>
            </a:r>
            <a:r>
              <a:rPr lang="it-IT" dirty="0" smtClean="0"/>
              <a:t> </a:t>
            </a:r>
            <a:r>
              <a:rPr lang="it-IT" dirty="0" err="1" smtClean="0"/>
              <a:t>bias</a:t>
            </a:r>
            <a:r>
              <a:rPr lang="it-IT" dirty="0" smtClean="0"/>
              <a:t>.. al quadrato!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it-IT" dirty="0" smtClean="0"/>
              <a:t>John Dalton (1766 - 1844)</a:t>
            </a:r>
            <a:endParaRPr lang="it-IT" dirty="0"/>
          </a:p>
        </p:txBody>
      </p:sp>
      <p:pic>
        <p:nvPicPr>
          <p:cNvPr id="4" name="Picture 8" descr="Risultati immagini per joe dalton luke"/>
          <p:cNvPicPr>
            <a:picLocks noChangeAspect="1" noChangeArrowheads="1"/>
          </p:cNvPicPr>
          <p:nvPr/>
        </p:nvPicPr>
        <p:blipFill>
          <a:blip r:embed="rId2" cstate="print"/>
          <a:srcRect l="18979" t="39483" r="11432" b="10756"/>
          <a:stretch>
            <a:fillRect/>
          </a:stretch>
        </p:blipFill>
        <p:spPr bwMode="auto">
          <a:xfrm>
            <a:off x="1115616" y="1340768"/>
            <a:ext cx="2669835" cy="3155260"/>
          </a:xfrm>
          <a:prstGeom prst="rect">
            <a:avLst/>
          </a:prstGeom>
          <a:noFill/>
        </p:spPr>
      </p:pic>
      <p:pic>
        <p:nvPicPr>
          <p:cNvPr id="5" name="Picture 6" descr="Immagine correl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3168352" cy="3410080"/>
          </a:xfrm>
          <a:prstGeom prst="rect">
            <a:avLst/>
          </a:prstGeom>
          <a:noFill/>
        </p:spPr>
      </p:pic>
      <p:sp>
        <p:nvSpPr>
          <p:cNvPr id="6" name="Per 5"/>
          <p:cNvSpPr/>
          <p:nvPr/>
        </p:nvSpPr>
        <p:spPr>
          <a:xfrm>
            <a:off x="0" y="2204864"/>
            <a:ext cx="4608512" cy="194421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95536" y="5157192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Esistono gli atomi, sono indivisibili, sono diversi da elemento ad elemento ma se sono dello stesso tipo sono identici.</a:t>
            </a:r>
          </a:p>
          <a:p>
            <a:endParaRPr lang="it-IT" sz="2400" dirty="0" smtClean="0"/>
          </a:p>
          <a:p>
            <a:r>
              <a:rPr lang="it-IT" sz="2400" dirty="0" smtClean="0"/>
              <a:t>Per quasi cento anni, questo è pressoché tutto ciò che si </a:t>
            </a:r>
            <a:r>
              <a:rPr lang="it-IT" sz="2400" dirty="0" err="1" smtClean="0"/>
              <a:t>sa…</a:t>
            </a:r>
            <a:endParaRPr lang="it-IT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Se aggiungo </a:t>
            </a:r>
            <a:r>
              <a:rPr lang="it-IT" dirty="0" err="1" smtClean="0"/>
              <a:t>E…</a:t>
            </a:r>
            <a:r>
              <a:rPr lang="it-IT" dirty="0" smtClean="0"/>
              <a:t> camera a ionizzazione!</a:t>
            </a:r>
            <a:endParaRPr lang="it-IT" dirty="0"/>
          </a:p>
        </p:txBody>
      </p:sp>
      <p:pic>
        <p:nvPicPr>
          <p:cNvPr id="8194" name="Picture 2" descr="C:\Users\Ale\Desktop\Fisica\Rivelatori_a_gas\Ion_chamber_operation.gif"/>
          <p:cNvPicPr>
            <a:picLocks noChangeAspect="1" noChangeArrowheads="1"/>
          </p:cNvPicPr>
          <p:nvPr/>
        </p:nvPicPr>
        <p:blipFill>
          <a:blip r:embed="rId2" cstate="print"/>
          <a:srcRect l="860" t="1235" r="1091" b="1235"/>
          <a:stretch>
            <a:fillRect/>
          </a:stretch>
        </p:blipFill>
        <p:spPr bwMode="auto">
          <a:xfrm>
            <a:off x="467544" y="980728"/>
            <a:ext cx="8208912" cy="568863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915816" y="6021288"/>
            <a:ext cx="5760640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Segnali piccoli: si usa in dosimetria (molte particelle!)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it-IT" dirty="0" smtClean="0"/>
              <a:t>Quindi, al variare di </a:t>
            </a:r>
            <a:r>
              <a:rPr lang="it-IT" dirty="0" err="1" smtClean="0"/>
              <a:t>E…</a:t>
            </a:r>
            <a:endParaRPr lang="it-IT" dirty="0"/>
          </a:p>
        </p:txBody>
      </p:sp>
      <p:pic>
        <p:nvPicPr>
          <p:cNvPr id="10242" name="Picture 2" descr="C:\Users\Ale\Desktop\Fisica\Rivelatori_a_gas\ionizazion_g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56" y="1268760"/>
            <a:ext cx="8980544" cy="5400600"/>
          </a:xfrm>
          <a:prstGeom prst="rect">
            <a:avLst/>
          </a:prstGeom>
          <a:noFill/>
        </p:spPr>
      </p:pic>
      <p:cxnSp>
        <p:nvCxnSpPr>
          <p:cNvPr id="10" name="Connettore 2 9"/>
          <p:cNvCxnSpPr/>
          <p:nvPr/>
        </p:nvCxnSpPr>
        <p:spPr>
          <a:xfrm flipV="1">
            <a:off x="8532440" y="1412776"/>
            <a:ext cx="360040" cy="122413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7524328" y="1556792"/>
            <a:ext cx="112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Streamer</a:t>
            </a:r>
            <a:r>
              <a:rPr lang="it-IT" dirty="0" smtClean="0"/>
              <a:t>!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188640"/>
            <a:ext cx="8745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...ma in quei cento anni si scoprono parecchie cose!</a:t>
            </a:r>
          </a:p>
        </p:txBody>
      </p:sp>
      <p:pic>
        <p:nvPicPr>
          <p:cNvPr id="66562" name="Picture 2" descr="Risultati immagini per electrical for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467100" cy="2209801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539552" y="3573016"/>
            <a:ext cx="354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Forza elettrica =&gt; q</a:t>
            </a:r>
            <a:r>
              <a:rPr lang="it-IT" sz="2800" b="1" baseline="30000" dirty="0" smtClean="0"/>
              <a:t>2</a:t>
            </a:r>
            <a:r>
              <a:rPr lang="it-IT" sz="2800" b="1" dirty="0" smtClean="0"/>
              <a:t>/r</a:t>
            </a:r>
            <a:r>
              <a:rPr lang="it-IT" sz="2800" b="1" baseline="30000" dirty="0" smtClean="0"/>
              <a:t>2</a:t>
            </a:r>
            <a:endParaRPr lang="it-IT" sz="2800" b="1" dirty="0"/>
          </a:p>
        </p:txBody>
      </p:sp>
      <p:pic>
        <p:nvPicPr>
          <p:cNvPr id="66563" name="Picture 3" descr="C:\Users\Ale\Desktop\Fisica\SdF_Rivelatori_a_gas\Alfieri\carge in electric field.jpg"/>
          <p:cNvPicPr>
            <a:picLocks noChangeAspect="1" noChangeArrowheads="1"/>
          </p:cNvPicPr>
          <p:nvPr/>
        </p:nvPicPr>
        <p:blipFill>
          <a:blip r:embed="rId3" cstate="print"/>
          <a:srcRect r="39117"/>
          <a:stretch>
            <a:fillRect/>
          </a:stretch>
        </p:blipFill>
        <p:spPr bwMode="auto">
          <a:xfrm>
            <a:off x="179512" y="4365104"/>
            <a:ext cx="3943375" cy="2343150"/>
          </a:xfrm>
          <a:prstGeom prst="rect">
            <a:avLst/>
          </a:prstGeom>
          <a:noFill/>
        </p:spPr>
      </p:pic>
      <p:pic>
        <p:nvPicPr>
          <p:cNvPr id="66564" name="Picture 4" descr="C:\Users\Ale\Desktop\Fisica\SdF_Rivelatori_a_gas\Alfieri\Lorentz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052736"/>
            <a:ext cx="3456384" cy="2592288"/>
          </a:xfrm>
          <a:prstGeom prst="rect">
            <a:avLst/>
          </a:prstGeom>
          <a:noFill/>
        </p:spPr>
      </p:pic>
      <p:pic>
        <p:nvPicPr>
          <p:cNvPr id="66565" name="Picture 5" descr="C:\Users\Ale\Desktop\Fisica\SdF_Rivelatori_a_gas\Alfieri\Lorentz_Force.jpg"/>
          <p:cNvPicPr>
            <a:picLocks noChangeAspect="1" noChangeArrowheads="1"/>
          </p:cNvPicPr>
          <p:nvPr/>
        </p:nvPicPr>
        <p:blipFill>
          <a:blip r:embed="rId5" cstate="print"/>
          <a:srcRect t="29531" b="10226"/>
          <a:stretch>
            <a:fillRect/>
          </a:stretch>
        </p:blipFill>
        <p:spPr bwMode="auto">
          <a:xfrm>
            <a:off x="5796136" y="4509120"/>
            <a:ext cx="2054913" cy="2204864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4932040" y="3861048"/>
            <a:ext cx="3701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Forza magnetica =&gt; </a:t>
            </a:r>
            <a:r>
              <a:rPr lang="it-IT" sz="2800" b="1" dirty="0" err="1" smtClean="0"/>
              <a:t>qvB</a:t>
            </a:r>
            <a:endParaRPr lang="it-IT" sz="2800" b="1" dirty="0"/>
          </a:p>
        </p:txBody>
      </p:sp>
      <p:sp>
        <p:nvSpPr>
          <p:cNvPr id="9" name="Rettangolo 8"/>
          <p:cNvSpPr/>
          <p:nvPr/>
        </p:nvSpPr>
        <p:spPr>
          <a:xfrm>
            <a:off x="467544" y="3573016"/>
            <a:ext cx="3672408" cy="57606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860032" y="3861048"/>
            <a:ext cx="3816424" cy="57606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048672" cy="1196752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/>
              <a:t>Infine, un </a:t>
            </a:r>
            <a:r>
              <a:rPr lang="it-IT" dirty="0" err="1" smtClean="0"/>
              <a:t>salto…</a:t>
            </a:r>
            <a:r>
              <a:rPr lang="it-IT" dirty="0" smtClean="0"/>
              <a:t> nel vuoto!</a:t>
            </a:r>
            <a:endParaRPr lang="it-IT" dirty="0"/>
          </a:p>
        </p:txBody>
      </p:sp>
      <p:pic>
        <p:nvPicPr>
          <p:cNvPr id="34818" name="Picture 2" descr="Risultati immagini per cathode ray t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8338149" cy="3891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it-IT" dirty="0" smtClean="0"/>
              <a:t>Un paio di </a:t>
            </a:r>
            <a:r>
              <a:rPr lang="it-IT" dirty="0" err="1" smtClean="0"/>
              <a:t>video…</a:t>
            </a:r>
            <a:endParaRPr lang="it-IT" dirty="0"/>
          </a:p>
        </p:txBody>
      </p:sp>
      <p:pic>
        <p:nvPicPr>
          <p:cNvPr id="12" name="Immagine 11" descr="Video1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196752"/>
            <a:ext cx="5688632" cy="2625140"/>
          </a:xfrm>
          <a:prstGeom prst="rect">
            <a:avLst/>
          </a:prstGeom>
        </p:spPr>
      </p:pic>
      <p:pic>
        <p:nvPicPr>
          <p:cNvPr id="13" name="Immagine 12" descr="Video2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4077072"/>
            <a:ext cx="4896544" cy="2485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fumature">
  <a:themeElements>
    <a:clrScheme name="Sfumature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fum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fumatur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matur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matur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matur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matur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matur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matur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1092</Words>
  <Application>Microsoft Office PowerPoint</Application>
  <PresentationFormat>Presentazione su schermo (4:3)</PresentationFormat>
  <Paragraphs>135</Paragraphs>
  <Slides>61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61</vt:i4>
      </vt:variant>
    </vt:vector>
  </HeadingPairs>
  <TitlesOfParts>
    <vt:vector size="67" baseType="lpstr">
      <vt:lpstr>Arial</vt:lpstr>
      <vt:lpstr>Calibri</vt:lpstr>
      <vt:lpstr>Tahoma</vt:lpstr>
      <vt:lpstr>Wingdings</vt:lpstr>
      <vt:lpstr>Tema di Office</vt:lpstr>
      <vt:lpstr>Sfumature</vt:lpstr>
      <vt:lpstr>Rivelatori a ionizzazione</vt:lpstr>
      <vt:lpstr>Di che cosa è fatta la materia?</vt:lpstr>
      <vt:lpstr>Di cosa sono fatte le molecole?</vt:lpstr>
      <vt:lpstr>Come sono fatti gli atomi…</vt:lpstr>
      <vt:lpstr>Domanda: ma come facciamo a saperlo?</vt:lpstr>
      <vt:lpstr>John Dalton (1766 - 1844)</vt:lpstr>
      <vt:lpstr>Presentazione standard di PowerPoint</vt:lpstr>
      <vt:lpstr>Infine, un salto… nel vuoto!</vt:lpstr>
      <vt:lpstr>Un paio di video…</vt:lpstr>
      <vt:lpstr>Joseph John Thomson (1856 – 1940)</vt:lpstr>
      <vt:lpstr>Dall’elettrone all’atomo</vt:lpstr>
      <vt:lpstr>Arriva il Coccodrillo!</vt:lpstr>
      <vt:lpstr>Ernest Rutherford (1871-1937)</vt:lpstr>
      <vt:lpstr>Rutherford immagina che…</vt:lpstr>
      <vt:lpstr>Esperimento di Rutherford-Geiger-Marsden</vt:lpstr>
      <vt:lpstr>Spiegazione: L’atomo è (quasi) tutto vuoto!</vt:lpstr>
      <vt:lpstr>Presentazione standard di PowerPoint</vt:lpstr>
      <vt:lpstr>Arriva il neutrone (James Chadwick, 1932)</vt:lpstr>
      <vt:lpstr>Ospiti inattesi: l’antielettrone!</vt:lpstr>
      <vt:lpstr>L’energia si trasforma in (anti)materia!</vt:lpstr>
      <vt:lpstr>La famiglia si allarga: la situazione nel 1964</vt:lpstr>
      <vt:lpstr>Arrivano i quarks!</vt:lpstr>
      <vt:lpstr>Presentazione standard di PowerPoint</vt:lpstr>
      <vt:lpstr>Presentazione standard di PowerPoint</vt:lpstr>
      <vt:lpstr>Ora è tutto semplice? Mica tanto..</vt:lpstr>
      <vt:lpstr>L’universo neonato: plasma di quark e gluoni!</vt:lpstr>
      <vt:lpstr>Come si fa a comprimere i nuclei?</vt:lpstr>
      <vt:lpstr>CERN LHC – Large Hadron Collider</vt:lpstr>
      <vt:lpstr>Presentazione standard di PowerPoint</vt:lpstr>
      <vt:lpstr>Presentazione standard di PowerPoint</vt:lpstr>
      <vt:lpstr>Come faccio a rivelare particelle così piccole?</vt:lpstr>
      <vt:lpstr>Se il campo elettrico è debole o assente…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se aumento il campo elettrico…</vt:lpstr>
      <vt:lpstr>Valanga di elettroni!</vt:lpstr>
      <vt:lpstr>Presentazione standard di PowerPoint</vt:lpstr>
      <vt:lpstr>Se aumento ancora il campo….</vt:lpstr>
      <vt:lpstr>Presentazione standard di PowerPoint</vt:lpstr>
      <vt:lpstr>Presentazione standard di PowerPoint</vt:lpstr>
      <vt:lpstr>Rivelatori in streamer: il contatore Geiger</vt:lpstr>
      <vt:lpstr>Un rivelatore inventato in Italia: RPC</vt:lpstr>
      <vt:lpstr>RPC: Resistive Plate Chamber,  camera ad elettrodi piani resistivi </vt:lpstr>
      <vt:lpstr>Presentazione standard di PowerPoint</vt:lpstr>
      <vt:lpstr>Presentazione standard di PowerPoint</vt:lpstr>
      <vt:lpstr>Altri usi dei rivelatori a gas: studio dei raggi cosmici…</vt:lpstr>
      <vt:lpstr>…misura di raggi cosmici per la sicurezza…</vt:lpstr>
      <vt:lpstr>Presentazione standard di PowerPoint</vt:lpstr>
      <vt:lpstr>..per studiare l’interno dei vulcani…</vt:lpstr>
      <vt:lpstr>Presentazione standard di PowerPoint</vt:lpstr>
      <vt:lpstr>… o delle piramidi!</vt:lpstr>
      <vt:lpstr>Presentazione standard di PowerPoint</vt:lpstr>
      <vt:lpstr>Intermezzo – Robert Millikan!</vt:lpstr>
      <vt:lpstr>Misura della carica dell’elettrone (1913)</vt:lpstr>
      <vt:lpstr>1 - Millikan fece tutto da solo?</vt:lpstr>
      <vt:lpstr>2 -Volano gli stracci con Felix Ehrenhaft</vt:lpstr>
      <vt:lpstr>3 – Expectation bias.. al quadrato!</vt:lpstr>
      <vt:lpstr>Se aggiungo E… camera a ionizzazione!</vt:lpstr>
      <vt:lpstr>Quindi, al variare di E…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Rivelatori di particelle a gas: principi di funzionamento e campi di applicazione</dc:title>
  <dc:creator>Ale</dc:creator>
  <cp:lastModifiedBy>pcregia</cp:lastModifiedBy>
  <cp:revision>87</cp:revision>
  <dcterms:created xsi:type="dcterms:W3CDTF">2017-04-11T21:24:32Z</dcterms:created>
  <dcterms:modified xsi:type="dcterms:W3CDTF">2018-04-16T11:01:57Z</dcterms:modified>
</cp:coreProperties>
</file>